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0" r:id="rId1"/>
    <p:sldMasterId id="2147484030" r:id="rId2"/>
    <p:sldMasterId id="2147484043" r:id="rId3"/>
    <p:sldMasterId id="2147484056" r:id="rId4"/>
    <p:sldMasterId id="2147484072" r:id="rId5"/>
  </p:sldMasterIdLst>
  <p:notesMasterIdLst>
    <p:notesMasterId r:id="rId27"/>
  </p:notesMasterIdLst>
  <p:handoutMasterIdLst>
    <p:handoutMasterId r:id="rId28"/>
  </p:handoutMasterIdLst>
  <p:sldIdLst>
    <p:sldId id="373" r:id="rId6"/>
    <p:sldId id="298" r:id="rId7"/>
    <p:sldId id="257" r:id="rId8"/>
    <p:sldId id="385" r:id="rId9"/>
    <p:sldId id="295" r:id="rId10"/>
    <p:sldId id="364" r:id="rId11"/>
    <p:sldId id="299" r:id="rId12"/>
    <p:sldId id="276" r:id="rId13"/>
    <p:sldId id="376" r:id="rId14"/>
    <p:sldId id="270" r:id="rId15"/>
    <p:sldId id="300" r:id="rId16"/>
    <p:sldId id="291" r:id="rId17"/>
    <p:sldId id="277" r:id="rId18"/>
    <p:sldId id="278" r:id="rId19"/>
    <p:sldId id="279" r:id="rId20"/>
    <p:sldId id="281" r:id="rId21"/>
    <p:sldId id="282" r:id="rId22"/>
    <p:sldId id="280" r:id="rId23"/>
    <p:sldId id="290" r:id="rId24"/>
    <p:sldId id="324" r:id="rId25"/>
    <p:sldId id="31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4319">
          <p15:clr>
            <a:srgbClr val="A4A3A4"/>
          </p15:clr>
        </p15:guide>
        <p15:guide id="4" pos="4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000"/>
    <a:srgbClr val="FFE2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B4589B-832D-40F9-9105-C3DA3E93F5CF}" v="5" dt="2019-09-09T01:00:56.180"/>
    <p1510:client id="{26B4D36D-60BE-4472-A9B7-49082BD0FAD6}" v="778" dt="2019-09-08T21:24:51.098"/>
    <p1510:client id="{8923158D-2B83-44F2-B82B-2CFB6E4A549F}" v="24" dt="2019-09-09T01:49:45.0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980" autoAdjust="0"/>
    <p:restoredTop sz="95000" autoAdjust="0"/>
  </p:normalViewPr>
  <p:slideViewPr>
    <p:cSldViewPr snapToGrid="0">
      <p:cViewPr varScale="1">
        <p:scale>
          <a:sx n="100" d="100"/>
          <a:sy n="100" d="100"/>
        </p:scale>
        <p:origin x="592" y="176"/>
      </p:cViewPr>
      <p:guideLst>
        <p:guide orient="horz" pos="2160"/>
        <p:guide pos="3840"/>
        <p:guide orient="horz" pos="4319"/>
        <p:guide pos="4285"/>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heber1:Box%20Sync:NIOSH%20TWH%20Greater%20Lawndale%20Research:CHA%20Data%20Collection:Methods:II%20&amp;%20FG%20Analysis:Analysis:CodebyFGtype2_2018_1_17_2228.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557511856082399"/>
          <c:y val="0.231480134639659"/>
          <c:w val="0.400956224048657"/>
          <c:h val="0.94169569574257395"/>
        </c:manualLayout>
      </c:layout>
      <c:pieChart>
        <c:varyColors val="1"/>
        <c:ser>
          <c:idx val="0"/>
          <c:order val="0"/>
          <c:tx>
            <c:strRef>
              <c:f>'Descriptor Code Application Cor'!$D$1</c:f>
              <c:strCache>
                <c:ptCount val="1"/>
                <c:pt idx="0">
                  <c:v>GL</c:v>
                </c:pt>
              </c:strCache>
            </c:strRef>
          </c:tx>
          <c:dLbls>
            <c:spPr>
              <a:noFill/>
              <a:ln>
                <a:noFill/>
              </a:ln>
              <a:effectLst/>
            </c:spPr>
            <c:showLegendKey val="0"/>
            <c:showVal val="0"/>
            <c:showCatName val="1"/>
            <c:showSerName val="0"/>
            <c:showPercent val="0"/>
            <c:showBubbleSize val="0"/>
            <c:showLeaderLines val="1"/>
            <c:extLst>
              <c:ext xmlns:c15="http://schemas.microsoft.com/office/drawing/2012/chart" uri="{CE6537A1-D6FC-4f65-9D91-7224C49458BB}"/>
            </c:extLst>
          </c:dLbls>
          <c:cat>
            <c:strRef>
              <c:f>'Descriptor Code Application Cor'!$A$4:$A$18</c:f>
              <c:strCache>
                <c:ptCount val="15"/>
                <c:pt idx="0">
                  <c:v>Community Needs</c:v>
                </c:pt>
                <c:pt idx="1">
                  <c:v>Community Strengths</c:v>
                </c:pt>
                <c:pt idx="2">
                  <c:v>Dehumanization</c:v>
                </c:pt>
                <c:pt idx="3">
                  <c:v>Difficulty of Work</c:v>
                </c:pt>
                <c:pt idx="4">
                  <c:v>Discrimination</c:v>
                </c:pt>
                <c:pt idx="5">
                  <c:v>Disposable Worker</c:v>
                </c:pt>
                <c:pt idx="6">
                  <c:v>Exploitation</c:v>
                </c:pt>
                <c:pt idx="7">
                  <c:v>Family Dynamic Conditions and Work</c:v>
                </c:pt>
                <c:pt idx="8">
                  <c:v>Getting and Keeping Work</c:v>
                </c:pt>
                <c:pt idx="9">
                  <c:v>Motivation for Work (Hard or Any)</c:v>
                </c:pt>
                <c:pt idx="10">
                  <c:v>Nature of Work in Community</c:v>
                </c:pt>
                <c:pt idx="11">
                  <c:v>Power and Control of Worker</c:v>
                </c:pt>
                <c:pt idx="12">
                  <c:v>Systems of Oppression</c:v>
                </c:pt>
                <c:pt idx="13">
                  <c:v>The Role of the State</c:v>
                </c:pt>
                <c:pt idx="14">
                  <c:v>Worker's Rights</c:v>
                </c:pt>
              </c:strCache>
            </c:strRef>
          </c:cat>
          <c:val>
            <c:numRef>
              <c:f>'Descriptor Code Application Cor'!$D$4:$D$18</c:f>
              <c:numCache>
                <c:formatCode>@</c:formatCode>
                <c:ptCount val="15"/>
                <c:pt idx="0">
                  <c:v>40</c:v>
                </c:pt>
                <c:pt idx="1">
                  <c:v>15</c:v>
                </c:pt>
                <c:pt idx="2">
                  <c:v>12</c:v>
                </c:pt>
                <c:pt idx="3">
                  <c:v>17</c:v>
                </c:pt>
                <c:pt idx="4">
                  <c:v>204</c:v>
                </c:pt>
                <c:pt idx="5">
                  <c:v>20</c:v>
                </c:pt>
                <c:pt idx="6">
                  <c:v>171</c:v>
                </c:pt>
                <c:pt idx="7">
                  <c:v>11</c:v>
                </c:pt>
                <c:pt idx="8">
                  <c:v>18</c:v>
                </c:pt>
                <c:pt idx="9">
                  <c:v>8</c:v>
                </c:pt>
                <c:pt idx="10">
                  <c:v>39</c:v>
                </c:pt>
                <c:pt idx="11">
                  <c:v>24</c:v>
                </c:pt>
                <c:pt idx="12">
                  <c:v>28</c:v>
                </c:pt>
                <c:pt idx="13">
                  <c:v>18</c:v>
                </c:pt>
                <c:pt idx="14">
                  <c:v>34</c:v>
                </c:pt>
              </c:numCache>
            </c:numRef>
          </c:val>
          <c:extLst>
            <c:ext xmlns:c16="http://schemas.microsoft.com/office/drawing/2014/chart" uri="{C3380CC4-5D6E-409C-BE32-E72D297353CC}">
              <c16:uniqueId val="{00000000-4E6F-4EA1-8697-D1945B1E8B9B}"/>
            </c:ext>
          </c:extLst>
        </c:ser>
        <c:dLbls>
          <c:showLegendKey val="0"/>
          <c:showVal val="0"/>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E14371-94AA-1646-883F-B759D7C64C7B}" type="datetimeFigureOut">
              <a:rPr lang="en-US" smtClean="0"/>
              <a:t>3/12/20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A155BB-9E8D-A640-A9EE-513F7AA5F1FD}" type="slidenum">
              <a:rPr lang="en-US" smtClean="0"/>
              <a:t>‹#›</a:t>
            </a:fld>
            <a:endParaRPr lang="en-US"/>
          </a:p>
        </p:txBody>
      </p:sp>
    </p:spTree>
    <p:extLst>
      <p:ext uri="{BB962C8B-B14F-4D97-AF65-F5344CB8AC3E}">
        <p14:creationId xmlns:p14="http://schemas.microsoft.com/office/powerpoint/2010/main" val="167085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1285B-8121-4A4E-9F02-54D0D1BA86C1}" type="datetimeFigureOut">
              <a:rPr lang="en-US" smtClean="0"/>
              <a:t>3/12/20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9BE2C4-10F2-4655-8042-51697A9E1944}" type="slidenum">
              <a:rPr lang="en-US" smtClean="0"/>
              <a:t>‹#›</a:t>
            </a:fld>
            <a:endParaRPr lang="en-US"/>
          </a:p>
        </p:txBody>
      </p:sp>
    </p:spTree>
    <p:extLst>
      <p:ext uri="{BB962C8B-B14F-4D97-AF65-F5344CB8AC3E}">
        <p14:creationId xmlns:p14="http://schemas.microsoft.com/office/powerpoint/2010/main" val="1197512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2472A5-B28D-405F-AB09-CEEED3F084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385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t>SLIDE 6: In conveying some of the ideas of how health inequities are produced</a:t>
            </a:r>
            <a:r>
              <a:rPr lang="en-US" sz="2200" baseline="0" dirty="0"/>
              <a:t> and maintained I’ll be sharing some of what we are learning in our National Institutes of Occupational Safety and Health-funded Center for Healthy Work at UIC. Specifically, our research core has been engaged in participatory research in Chicago neighborhoods that have a large proportion of the residents engaged in what we refer to as precarious work situations. This is relevant to our topic today as our Center’s mission is to </a:t>
            </a:r>
            <a:r>
              <a:rPr lang="en-US" sz="2200" dirty="0">
                <a:solidFill>
                  <a:prstClr val="white"/>
                </a:solidFill>
                <a:latin typeface="Calibri" panose="020F0502020204030204" pitchFamily="34" charset="0"/>
                <a:cs typeface="Calibri" panose="020F0502020204030204" pitchFamily="34" charset="0"/>
              </a:rPr>
              <a:t>to remove barriers that impact the health of low wage workers in the increasingly contingent workforce</a:t>
            </a:r>
            <a:r>
              <a:rPr lang="en-US" sz="2200" baseline="0" dirty="0">
                <a:solidFill>
                  <a:prstClr val="white"/>
                </a:solidFill>
                <a:latin typeface="Calibri" panose="020F0502020204030204" pitchFamily="34" charset="0"/>
                <a:cs typeface="Calibri" panose="020F0502020204030204" pitchFamily="34" charset="0"/>
              </a:rPr>
              <a:t> and we have a social justice emphasis that </a:t>
            </a:r>
            <a:r>
              <a:rPr lang="en-US" sz="2200" dirty="0">
                <a:solidFill>
                  <a:srgbClr val="FFC000"/>
                </a:solidFill>
                <a:latin typeface="Calibri" panose="020F0502020204030204" pitchFamily="34" charset="0"/>
                <a:cs typeface="Calibri" panose="020F0502020204030204" pitchFamily="34" charset="0"/>
              </a:rPr>
              <a:t>Everyone has the right to a healthy job.  Barriers to work and health and human rights are of</a:t>
            </a:r>
            <a:r>
              <a:rPr lang="en-US" sz="2200" baseline="0" dirty="0">
                <a:solidFill>
                  <a:srgbClr val="FFC000"/>
                </a:solidFill>
                <a:latin typeface="Calibri" panose="020F0502020204030204" pitchFamily="34" charset="0"/>
                <a:cs typeface="Calibri" panose="020F0502020204030204" pitchFamily="34" charset="0"/>
              </a:rPr>
              <a:t> central interests in our research and in this webinar. </a:t>
            </a:r>
            <a:endParaRPr lang="en-US" sz="2200" dirty="0">
              <a:solidFill>
                <a:srgbClr val="FFC000"/>
              </a:solidFill>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white"/>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E1B8C1B6-081F-45AB-8E9C-CE1A01276E7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4685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t>SLIDE 6: In</a:t>
            </a:r>
            <a:r>
              <a:rPr lang="en-US" sz="2200" baseline="0" dirty="0"/>
              <a:t> the Center for Healthy Work, our study is examining from a CBPR perspective, in which we are researching in partnership with people best informed on the topic, how people experience work at the community level. We are using mixed methods to be able to describe how work functions as a social determinant of health. In doing so we are collecting and piecing together stories of people engaged in precarious work.  </a:t>
            </a:r>
            <a:endParaRPr lang="en-US" sz="2200" dirty="0"/>
          </a:p>
        </p:txBody>
      </p:sp>
      <p:sp>
        <p:nvSpPr>
          <p:cNvPr id="4" name="Slide Number Placeholder 3"/>
          <p:cNvSpPr>
            <a:spLocks noGrp="1"/>
          </p:cNvSpPr>
          <p:nvPr>
            <p:ph type="sldNum" sz="quarter" idx="10"/>
          </p:nvPr>
        </p:nvSpPr>
        <p:spPr/>
        <p:txBody>
          <a:bodyPr/>
          <a:lstStyle/>
          <a:p>
            <a:fld id="{819BE2C4-10F2-4655-8042-51697A9E1944}" type="slidenum">
              <a:rPr lang="en-US" smtClean="0"/>
              <a:t>5</a:t>
            </a:fld>
            <a:endParaRPr lang="en-US"/>
          </a:p>
        </p:txBody>
      </p:sp>
    </p:spTree>
    <p:extLst>
      <p:ext uri="{BB962C8B-B14F-4D97-AF65-F5344CB8AC3E}">
        <p14:creationId xmlns:p14="http://schemas.microsoft.com/office/powerpoint/2010/main" val="53307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Partners are academics, or Public health professionals, and community members.</a:t>
            </a:r>
          </a:p>
          <a:p>
            <a:endParaRPr lang="en-US">
              <a:latin typeface="Times New Roman" charset="0"/>
            </a:endParaRPr>
          </a:p>
          <a:p>
            <a:r>
              <a:rPr lang="en-US">
                <a:latin typeface="Times New Roman" charset="0"/>
              </a:rPr>
              <a:t>Creating opportunities for social change through science and activism. Goal of Public Health.</a:t>
            </a:r>
          </a:p>
          <a:p>
            <a:r>
              <a:rPr lang="en-US">
                <a:latin typeface="Times New Roman" charset="0"/>
              </a:rPr>
              <a:t>Researchers transform tools for community members to analyze and decide on action</a:t>
            </a:r>
          </a:p>
          <a:p>
            <a:r>
              <a:rPr lang="en-US">
                <a:latin typeface="Times New Roman" charset="0"/>
              </a:rPr>
              <a:t>Community members transfer their expert content and meaning to researchers in pursuit of knowledge and application.</a:t>
            </a:r>
          </a:p>
          <a:p>
            <a:endParaRPr lang="en-US">
              <a:latin typeface="Times New Roman" charset="0"/>
            </a:endParaRPr>
          </a:p>
        </p:txBody>
      </p:sp>
    </p:spTree>
    <p:extLst>
      <p:ext uri="{BB962C8B-B14F-4D97-AF65-F5344CB8AC3E}">
        <p14:creationId xmlns:p14="http://schemas.microsoft.com/office/powerpoint/2010/main" val="1542885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9BE2C4-10F2-4655-8042-51697A9E1944}" type="slidenum">
              <a:rPr lang="en-US" smtClean="0"/>
              <a:t>8</a:t>
            </a:fld>
            <a:endParaRPr lang="en-US"/>
          </a:p>
        </p:txBody>
      </p:sp>
    </p:spTree>
    <p:extLst>
      <p:ext uri="{BB962C8B-B14F-4D97-AF65-F5344CB8AC3E}">
        <p14:creationId xmlns:p14="http://schemas.microsoft.com/office/powerpoint/2010/main" val="234460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9BE2C4-10F2-4655-8042-51697A9E1944}" type="slidenum">
              <a:rPr lang="en-US" smtClean="0"/>
              <a:t>9</a:t>
            </a:fld>
            <a:endParaRPr lang="en-US"/>
          </a:p>
        </p:txBody>
      </p:sp>
    </p:spTree>
    <p:extLst>
      <p:ext uri="{BB962C8B-B14F-4D97-AF65-F5344CB8AC3E}">
        <p14:creationId xmlns:p14="http://schemas.microsoft.com/office/powerpoint/2010/main" val="4046093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we only need the top half of this table.</a:t>
            </a:r>
          </a:p>
        </p:txBody>
      </p:sp>
      <p:sp>
        <p:nvSpPr>
          <p:cNvPr id="4" name="Slide Number Placeholder 3"/>
          <p:cNvSpPr>
            <a:spLocks noGrp="1"/>
          </p:cNvSpPr>
          <p:nvPr>
            <p:ph type="sldNum" sz="quarter" idx="10"/>
          </p:nvPr>
        </p:nvSpPr>
        <p:spPr/>
        <p:txBody>
          <a:bodyPr/>
          <a:lstStyle/>
          <a:p>
            <a:fld id="{819BE2C4-10F2-4655-8042-51697A9E1944}" type="slidenum">
              <a:rPr lang="en-US" smtClean="0"/>
              <a:t>19</a:t>
            </a:fld>
            <a:endParaRPr lang="en-US"/>
          </a:p>
        </p:txBody>
      </p:sp>
    </p:spTree>
    <p:extLst>
      <p:ext uri="{BB962C8B-B14F-4D97-AF65-F5344CB8AC3E}">
        <p14:creationId xmlns:p14="http://schemas.microsoft.com/office/powerpoint/2010/main" val="771251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68A7A-E08F-4BB9-9D97-8C7C9B98A11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13594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6A1F3F-6695-4D40-A881-EEC8043C1A99}" type="datetimeFigureOut">
              <a:rPr lang="en-US" smtClean="0"/>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19064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A1F3F-6695-4D40-A881-EEC8043C1A99}" type="datetimeFigureOut">
              <a:rPr lang="en-US" smtClean="0"/>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t>‹#›</a:t>
            </a:fld>
            <a:endParaRPr lang="en-US"/>
          </a:p>
        </p:txBody>
      </p:sp>
    </p:spTree>
    <p:extLst>
      <p:ext uri="{BB962C8B-B14F-4D97-AF65-F5344CB8AC3E}">
        <p14:creationId xmlns:p14="http://schemas.microsoft.com/office/powerpoint/2010/main" val="1069219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A1F3F-6695-4D40-A881-EEC8043C1A99}" type="datetimeFigureOut">
              <a:rPr lang="en-US" smtClean="0"/>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t>‹#›</a:t>
            </a:fld>
            <a:endParaRPr lang="en-US"/>
          </a:p>
        </p:txBody>
      </p:sp>
    </p:spTree>
    <p:extLst>
      <p:ext uri="{BB962C8B-B14F-4D97-AF65-F5344CB8AC3E}">
        <p14:creationId xmlns:p14="http://schemas.microsoft.com/office/powerpoint/2010/main" val="23623902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6A1F3F-6695-4D40-A881-EEC8043C1A99}"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A1F3F-6695-4D40-A881-EEC8043C1A99}"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6A1F3F-6695-4D40-A881-EEC8043C1A99}"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6A1F3F-6695-4D40-A881-EEC8043C1A99}" type="datetimeFigureOut">
              <a:rPr lang="en-US" smtClean="0"/>
              <a:pPr/>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B09A1-647C-4946-A513-54CA1803492D}"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6A1F3F-6695-4D40-A881-EEC8043C1A99}" type="datetimeFigureOut">
              <a:rPr lang="en-US" smtClean="0"/>
              <a:pPr/>
              <a:t>3/12/20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2B09A1-647C-4946-A513-54CA1803492D}"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6A1F3F-6695-4D40-A881-EEC8043C1A99}" type="datetimeFigureOut">
              <a:rPr lang="en-US" smtClean="0"/>
              <a:pPr/>
              <a:t>3/12/20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2B09A1-647C-4946-A513-54CA1803492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06A1F3F-6695-4D40-A881-EEC8043C1A99}" type="datetimeFigureOut">
              <a:rPr lang="en-US" smtClean="0"/>
              <a:pPr/>
              <a:t>3/12/20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A2B09A1-647C-4946-A513-54CA1803492D}"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06A1F3F-6695-4D40-A881-EEC8043C1A99}" type="datetimeFigureOut">
              <a:rPr lang="en-US" smtClean="0"/>
              <a:pPr/>
              <a:t>3/12/20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A2B09A1-647C-4946-A513-54CA1803492D}" type="slidenum">
              <a:rPr lang="en-US" smtClean="0">
                <a:solidFill>
                  <a:srgbClr val="344068"/>
                </a:solidFill>
              </a:rPr>
              <a:pPr/>
              <a:t>‹#›</a:t>
            </a:fld>
            <a:endParaRPr lang="en-US">
              <a:solidFill>
                <a:srgbClr val="344068"/>
              </a:solidFill>
            </a:endParaRPr>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A1F3F-6695-4D40-A881-EEC8043C1A99}" type="datetimeFigureOut">
              <a:rPr lang="en-US" smtClean="0"/>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t>‹#›</a:t>
            </a:fld>
            <a:endParaRPr lang="en-US"/>
          </a:p>
        </p:txBody>
      </p:sp>
    </p:spTree>
    <p:extLst>
      <p:ext uri="{BB962C8B-B14F-4D97-AF65-F5344CB8AC3E}">
        <p14:creationId xmlns:p14="http://schemas.microsoft.com/office/powerpoint/2010/main" val="1042015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6A1F3F-6695-4D40-A881-EEC8043C1A99}" type="datetimeFigureOut">
              <a:rPr lang="en-US" smtClean="0"/>
              <a:pPr/>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B09A1-647C-4946-A513-54CA1803492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A1F3F-6695-4D40-A881-EEC8043C1A99}"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A1F3F-6695-4D40-A881-EEC8043C1A99}"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 Pictures with Caption">
    <p:spTree>
      <p:nvGrpSpPr>
        <p:cNvPr id="1" name=""/>
        <p:cNvGrpSpPr/>
        <p:nvPr/>
      </p:nvGrpSpPr>
      <p:grpSpPr>
        <a:xfrm>
          <a:off x="0" y="0"/>
          <a:ext cx="0" cy="0"/>
          <a:chOff x="0" y="0"/>
          <a:chExt cx="0" cy="0"/>
        </a:xfrm>
      </p:grpSpPr>
      <p:sp>
        <p:nvSpPr>
          <p:cNvPr id="6" name="Rectangle 5"/>
          <p:cNvSpPr/>
          <p:nvPr/>
        </p:nvSpPr>
        <p:spPr>
          <a:xfrm>
            <a:off x="376767" y="228600"/>
            <a:ext cx="8515351"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7" name="TextBox 6"/>
          <p:cNvSpPr txBox="1">
            <a:spLocks noChangeArrowheads="1"/>
          </p:cNvSpPr>
          <p:nvPr/>
        </p:nvSpPr>
        <p:spPr bwMode="auto">
          <a:xfrm>
            <a:off x="567267" y="174625"/>
            <a:ext cx="550333"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5400" b="1">
                <a:solidFill>
                  <a:srgbClr val="B870B8"/>
                </a:solidFill>
              </a:rPr>
              <a:t>+</a:t>
            </a:r>
          </a:p>
        </p:txBody>
      </p:sp>
      <p:sp>
        <p:nvSpPr>
          <p:cNvPr id="8" name="Rectangle 7"/>
          <p:cNvSpPr/>
          <p:nvPr/>
        </p:nvSpPr>
        <p:spPr>
          <a:xfrm>
            <a:off x="9069917" y="228600"/>
            <a:ext cx="27432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Title 1"/>
          <p:cNvSpPr>
            <a:spLocks noGrp="1"/>
          </p:cNvSpPr>
          <p:nvPr>
            <p:ph type="title"/>
          </p:nvPr>
        </p:nvSpPr>
        <p:spPr>
          <a:xfrm>
            <a:off x="507406" y="2571750"/>
            <a:ext cx="8242148"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6" y="3733801"/>
            <a:ext cx="8239421"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rtlCol="0">
            <a:normAutofit/>
          </a:bodyPr>
          <a:lstStyle>
            <a:lvl1pPr>
              <a:buNone/>
              <a:defRPr/>
            </a:lvl1pPr>
          </a:lstStyle>
          <a:p>
            <a:pPr lvl="0"/>
            <a:r>
              <a:rPr lang="en-US" noProof="0"/>
              <a:t>Drag picture to placeholder or click icon to add</a:t>
            </a:r>
            <a:endParaRPr noProof="0"/>
          </a:p>
        </p:txBody>
      </p:sp>
      <p:sp>
        <p:nvSpPr>
          <p:cNvPr id="13" name="Picture Placeholder 12"/>
          <p:cNvSpPr>
            <a:spLocks noGrp="1"/>
          </p:cNvSpPr>
          <p:nvPr>
            <p:ph type="pic" sz="quarter" idx="14"/>
          </p:nvPr>
        </p:nvSpPr>
        <p:spPr>
          <a:xfrm>
            <a:off x="9069917" y="4535424"/>
            <a:ext cx="2743200" cy="2039112"/>
          </a:xfrm>
        </p:spPr>
        <p:txBody>
          <a:bodyPr rtlCol="0">
            <a:normAutofit/>
          </a:bodyPr>
          <a:lstStyle>
            <a:lvl1pPr>
              <a:buNone/>
              <a:defRPr/>
            </a:lvl1pPr>
          </a:lstStyle>
          <a:p>
            <a:pPr lvl="0"/>
            <a:r>
              <a:rPr lang="en-US" noProof="0"/>
              <a:t>Drag picture to placeholder or click icon to add</a:t>
            </a:r>
            <a:endParaRPr noProof="0"/>
          </a:p>
        </p:txBody>
      </p:sp>
      <p:sp>
        <p:nvSpPr>
          <p:cNvPr id="9" name="Date Placeholder 4"/>
          <p:cNvSpPr>
            <a:spLocks noGrp="1"/>
          </p:cNvSpPr>
          <p:nvPr>
            <p:ph type="dt" sz="half" idx="15"/>
          </p:nvPr>
        </p:nvSpPr>
        <p:spPr>
          <a:xfrm>
            <a:off x="6949018" y="6235701"/>
            <a:ext cx="1799167" cy="365125"/>
          </a:xfrm>
        </p:spPr>
        <p:txBody>
          <a:bodyPr/>
          <a:lstStyle>
            <a:lvl1pPr>
              <a:defRPr>
                <a:solidFill>
                  <a:schemeClr val="bg1"/>
                </a:solidFill>
              </a:defRPr>
            </a:lvl1pPr>
          </a:lstStyle>
          <a:p>
            <a:pPr>
              <a:defRPr/>
            </a:pPr>
            <a:fld id="{3FB57C5E-9EA0-6E43-956E-DA5C456D7321}" type="datetimeFigureOut">
              <a:rPr lang="en-US">
                <a:solidFill>
                  <a:prstClr val="white"/>
                </a:solidFill>
              </a:rPr>
              <a:pPr>
                <a:defRPr/>
              </a:pPr>
              <a:t>3/12/20</a:t>
            </a:fld>
            <a:endParaRPr lang="en-US">
              <a:solidFill>
                <a:prstClr val="white"/>
              </a:solidFill>
            </a:endParaRPr>
          </a:p>
        </p:txBody>
      </p:sp>
      <p:sp>
        <p:nvSpPr>
          <p:cNvPr id="10" name="Footer Placeholder 5"/>
          <p:cNvSpPr>
            <a:spLocks noGrp="1"/>
          </p:cNvSpPr>
          <p:nvPr>
            <p:ph type="ftr" sz="quarter" idx="16"/>
          </p:nvPr>
        </p:nvSpPr>
        <p:spPr>
          <a:xfrm>
            <a:off x="508000" y="6235701"/>
            <a:ext cx="6197600" cy="365125"/>
          </a:xfrm>
        </p:spPr>
        <p:txBody>
          <a:bodyPr/>
          <a:lstStyle>
            <a:lvl1pPr>
              <a:defRPr>
                <a:solidFill>
                  <a:schemeClr val="bg1"/>
                </a:solidFill>
              </a:defRPr>
            </a:lvl1pPr>
          </a:lstStyle>
          <a:p>
            <a:pPr>
              <a:defRPr/>
            </a:pPr>
            <a:endParaRPr lang="en-US">
              <a:solidFill>
                <a:prstClr val="white"/>
              </a:solidFill>
            </a:endParaRPr>
          </a:p>
        </p:txBody>
      </p:sp>
      <p:sp>
        <p:nvSpPr>
          <p:cNvPr id="11" name="Slide Number Placeholder 6"/>
          <p:cNvSpPr>
            <a:spLocks noGrp="1"/>
          </p:cNvSpPr>
          <p:nvPr>
            <p:ph type="sldNum" sz="quarter" idx="17"/>
          </p:nvPr>
        </p:nvSpPr>
        <p:spPr/>
        <p:txBody>
          <a:bodyPr/>
          <a:lstStyle>
            <a:lvl1pPr>
              <a:defRPr/>
            </a:lvl1pPr>
          </a:lstStyle>
          <a:p>
            <a:pPr>
              <a:defRPr/>
            </a:pPr>
            <a:fld id="{BDB255C6-E638-E247-9AD7-9623D7BDA3AB}" type="slidenum">
              <a:rPr lang="en-US"/>
              <a:pPr>
                <a:defRPr/>
              </a:pPr>
              <a:t>‹#›</a:t>
            </a:fld>
            <a:endParaRPr lang="en-US"/>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600448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enter for Healthy Work">
    <p:spTree>
      <p:nvGrpSpPr>
        <p:cNvPr id="1" name=""/>
        <p:cNvGrpSpPr/>
        <p:nvPr/>
      </p:nvGrpSpPr>
      <p:grpSpPr>
        <a:xfrm>
          <a:off x="0" y="0"/>
          <a:ext cx="0" cy="0"/>
          <a:chOff x="0" y="0"/>
          <a:chExt cx="0" cy="0"/>
        </a:xfrm>
      </p:grpSpPr>
      <p:sp>
        <p:nvSpPr>
          <p:cNvPr id="6" name="Title 5"/>
          <p:cNvSpPr>
            <a:spLocks noGrp="1"/>
          </p:cNvSpPr>
          <p:nvPr>
            <p:ph type="title"/>
          </p:nvPr>
        </p:nvSpPr>
        <p:spPr>
          <a:xfrm>
            <a:off x="228599" y="574677"/>
            <a:ext cx="11630025" cy="1325563"/>
          </a:xfrm>
        </p:spPr>
        <p:txBody>
          <a:bodyPr/>
          <a:lstStyle/>
          <a:p>
            <a:r>
              <a:rPr lang="en-US"/>
              <a:t>Click to edit Master title style</a:t>
            </a:r>
          </a:p>
        </p:txBody>
      </p:sp>
      <p:sp>
        <p:nvSpPr>
          <p:cNvPr id="8" name="Content Placeholder 7"/>
          <p:cNvSpPr>
            <a:spLocks noGrp="1"/>
          </p:cNvSpPr>
          <p:nvPr>
            <p:ph sz="quarter" idx="10"/>
          </p:nvPr>
        </p:nvSpPr>
        <p:spPr>
          <a:xfrm>
            <a:off x="349249" y="2122133"/>
            <a:ext cx="11582400" cy="4476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1941" y="6160007"/>
            <a:ext cx="2548133" cy="697993"/>
          </a:xfrm>
          <a:prstGeom prst="rect">
            <a:avLst/>
          </a:prstGeom>
        </p:spPr>
      </p:pic>
      <p:pic>
        <p:nvPicPr>
          <p:cNvPr id="1026" name="Picture 2" descr="Image result for uic school of public health logo transpar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939" y="5800915"/>
            <a:ext cx="2337319" cy="1165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170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442599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779170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1322160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188250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6A1F3F-6695-4D40-A881-EEC8043C1A99}" type="datetimeFigureOut">
              <a:rPr lang="en-US" smtClean="0"/>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8907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3168840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1815483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1087622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1480857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42643027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4237699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55"/>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solidFill>
              <a:latin typeface="Century Gothic"/>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712427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5" y="447188"/>
            <a:ext cx="10571999"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7" y="2222287"/>
            <a:ext cx="10554575"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solidFill>
              <a:latin typeface="Century Gothic"/>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39526573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ine Step Process Arrow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3" name="Footer Placeholder 2"/>
          <p:cNvSpPr>
            <a:spLocks noGrp="1"/>
          </p:cNvSpPr>
          <p:nvPr>
            <p:ph type="ftr" sz="quarter" idx="11"/>
          </p:nvPr>
        </p:nvSpPr>
        <p:spPr/>
        <p:txBody>
          <a:bodyPr/>
          <a:lstStyle/>
          <a:p>
            <a:endParaRPr lang="en-US" dirty="0">
              <a:solidFill>
                <a:prstClr val="white"/>
              </a:solidFill>
              <a:latin typeface="Century Gothic"/>
            </a:endParaRPr>
          </a:p>
        </p:txBody>
      </p:sp>
      <p:sp>
        <p:nvSpPr>
          <p:cNvPr id="5" name="Freeform 4"/>
          <p:cNvSpPr/>
          <p:nvPr/>
        </p:nvSpPr>
        <p:spPr>
          <a:xfrm rot="5400000">
            <a:off x="8995317" y="3381333"/>
            <a:ext cx="1285105" cy="3775925"/>
          </a:xfrm>
          <a:custGeom>
            <a:avLst/>
            <a:gdLst>
              <a:gd name="connsiteX0" fmla="*/ 0 w 1285105"/>
              <a:gd name="connsiteY0" fmla="*/ 636318 h 3775925"/>
              <a:gd name="connsiteX1" fmla="*/ 1 w 1285105"/>
              <a:gd name="connsiteY1" fmla="*/ 636317 h 3775925"/>
              <a:gd name="connsiteX2" fmla="*/ 1 w 1285105"/>
              <a:gd name="connsiteY2" fmla="*/ 369714 h 3775925"/>
              <a:gd name="connsiteX3" fmla="*/ 0 w 1285105"/>
              <a:gd name="connsiteY3" fmla="*/ 369714 h 3775925"/>
              <a:gd name="connsiteX4" fmla="*/ 642552 w 1285105"/>
              <a:gd name="connsiteY4" fmla="*/ 0 h 3775925"/>
              <a:gd name="connsiteX5" fmla="*/ 1285104 w 1285105"/>
              <a:gd name="connsiteY5" fmla="*/ 369714 h 3775925"/>
              <a:gd name="connsiteX6" fmla="*/ 1285105 w 1285105"/>
              <a:gd name="connsiteY6" fmla="*/ 369714 h 3775925"/>
              <a:gd name="connsiteX7" fmla="*/ 1285105 w 1285105"/>
              <a:gd name="connsiteY7" fmla="*/ 636318 h 3775925"/>
              <a:gd name="connsiteX8" fmla="*/ 1285105 w 1285105"/>
              <a:gd name="connsiteY8" fmla="*/ 3509321 h 3775925"/>
              <a:gd name="connsiteX9" fmla="*/ 1285105 w 1285105"/>
              <a:gd name="connsiteY9" fmla="*/ 3775925 h 3775925"/>
              <a:gd name="connsiteX10" fmla="*/ 1 w 1285105"/>
              <a:gd name="connsiteY10" fmla="*/ 3775925 h 3775925"/>
              <a:gd name="connsiteX11" fmla="*/ 1 w 1285105"/>
              <a:gd name="connsiteY11" fmla="*/ 3509321 h 3775925"/>
              <a:gd name="connsiteX12" fmla="*/ 1 w 1285105"/>
              <a:gd name="connsiteY12" fmla="*/ 636318 h 377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105" h="3775925">
                <a:moveTo>
                  <a:pt x="0" y="636318"/>
                </a:moveTo>
                <a:lnTo>
                  <a:pt x="1" y="636317"/>
                </a:lnTo>
                <a:lnTo>
                  <a:pt x="1" y="369714"/>
                </a:lnTo>
                <a:lnTo>
                  <a:pt x="0" y="369714"/>
                </a:lnTo>
                <a:lnTo>
                  <a:pt x="642552" y="0"/>
                </a:lnTo>
                <a:lnTo>
                  <a:pt x="1285104" y="369714"/>
                </a:lnTo>
                <a:lnTo>
                  <a:pt x="1285105" y="369714"/>
                </a:lnTo>
                <a:lnTo>
                  <a:pt x="1285105" y="636318"/>
                </a:lnTo>
                <a:lnTo>
                  <a:pt x="1285105" y="3509321"/>
                </a:lnTo>
                <a:lnTo>
                  <a:pt x="1285105" y="3775925"/>
                </a:lnTo>
                <a:lnTo>
                  <a:pt x="1" y="3775925"/>
                </a:lnTo>
                <a:lnTo>
                  <a:pt x="1" y="3509321"/>
                </a:lnTo>
                <a:lnTo>
                  <a:pt x="1" y="63631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sp>
        <p:nvSpPr>
          <p:cNvPr id="6" name="Freeform 5"/>
          <p:cNvSpPr/>
          <p:nvPr/>
        </p:nvSpPr>
        <p:spPr>
          <a:xfrm>
            <a:off x="4341341" y="4626739"/>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sp>
        <p:nvSpPr>
          <p:cNvPr id="7" name="Freeform 6"/>
          <p:cNvSpPr/>
          <p:nvPr/>
        </p:nvSpPr>
        <p:spPr>
          <a:xfrm rot="5400000">
            <a:off x="1976106" y="3178850"/>
            <a:ext cx="1590871" cy="3879036"/>
          </a:xfrm>
          <a:custGeom>
            <a:avLst/>
            <a:gdLst>
              <a:gd name="connsiteX0" fmla="*/ 305766 w 1590871"/>
              <a:gd name="connsiteY0" fmla="*/ 369714 h 3879036"/>
              <a:gd name="connsiteX1" fmla="*/ 948318 w 1590871"/>
              <a:gd name="connsiteY1" fmla="*/ 0 h 3879036"/>
              <a:gd name="connsiteX2" fmla="*/ 1590870 w 1590871"/>
              <a:gd name="connsiteY2" fmla="*/ 369714 h 3879036"/>
              <a:gd name="connsiteX3" fmla="*/ 1590871 w 1590871"/>
              <a:gd name="connsiteY3" fmla="*/ 369714 h 3879036"/>
              <a:gd name="connsiteX4" fmla="*/ 1590871 w 1590871"/>
              <a:gd name="connsiteY4" fmla="*/ 3664847 h 3879036"/>
              <a:gd name="connsiteX5" fmla="*/ 1376683 w 1590871"/>
              <a:gd name="connsiteY5" fmla="*/ 3879035 h 3879036"/>
              <a:gd name="connsiteX6" fmla="*/ 305767 w 1590871"/>
              <a:gd name="connsiteY6" fmla="*/ 3879035 h 3879036"/>
              <a:gd name="connsiteX7" fmla="*/ 305767 w 1590871"/>
              <a:gd name="connsiteY7" fmla="*/ 369714 h 3879036"/>
              <a:gd name="connsiteX8" fmla="*/ 0 w 1590871"/>
              <a:gd name="connsiteY8" fmla="*/ 3879036 h 3879036"/>
              <a:gd name="connsiteX9" fmla="*/ 0 w 1590871"/>
              <a:gd name="connsiteY9" fmla="*/ 2593932 h 3879036"/>
              <a:gd name="connsiteX10" fmla="*/ 305766 w 1590871"/>
              <a:gd name="connsiteY10" fmla="*/ 2593932 h 3879036"/>
              <a:gd name="connsiteX11" fmla="*/ 305766 w 1590871"/>
              <a:gd name="connsiteY11" fmla="*/ 3879036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871" h="3879036">
                <a:moveTo>
                  <a:pt x="305766" y="369714"/>
                </a:moveTo>
                <a:lnTo>
                  <a:pt x="948318" y="0"/>
                </a:lnTo>
                <a:lnTo>
                  <a:pt x="1590870" y="369714"/>
                </a:lnTo>
                <a:lnTo>
                  <a:pt x="1590871" y="369714"/>
                </a:lnTo>
                <a:lnTo>
                  <a:pt x="1590871" y="3664847"/>
                </a:lnTo>
                <a:cubicBezTo>
                  <a:pt x="1590871" y="3783140"/>
                  <a:pt x="1494976" y="3879035"/>
                  <a:pt x="1376683" y="3879035"/>
                </a:cubicBezTo>
                <a:lnTo>
                  <a:pt x="305767" y="3879035"/>
                </a:lnTo>
                <a:lnTo>
                  <a:pt x="305767" y="369714"/>
                </a:lnTo>
                <a:close/>
                <a:moveTo>
                  <a:pt x="0" y="3879036"/>
                </a:moveTo>
                <a:lnTo>
                  <a:pt x="0" y="2593932"/>
                </a:lnTo>
                <a:lnTo>
                  <a:pt x="305766" y="2593932"/>
                </a:lnTo>
                <a:lnTo>
                  <a:pt x="305766" y="387903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sp>
        <p:nvSpPr>
          <p:cNvPr id="8" name="Freeform 7"/>
          <p:cNvSpPr/>
          <p:nvPr/>
        </p:nvSpPr>
        <p:spPr>
          <a:xfrm rot="10800000" flipH="1">
            <a:off x="832017" y="2766945"/>
            <a:ext cx="3509323" cy="1925699"/>
          </a:xfrm>
          <a:custGeom>
            <a:avLst/>
            <a:gdLst>
              <a:gd name="connsiteX0" fmla="*/ 1 w 3509322"/>
              <a:gd name="connsiteY0" fmla="*/ 369714 h 1925699"/>
              <a:gd name="connsiteX1" fmla="*/ 1285105 w 3509322"/>
              <a:gd name="connsiteY1" fmla="*/ 369714 h 1925699"/>
              <a:gd name="connsiteX2" fmla="*/ 642553 w 3509322"/>
              <a:gd name="connsiteY2" fmla="*/ 0 h 1925699"/>
              <a:gd name="connsiteX3" fmla="*/ 214189 w 3509322"/>
              <a:gd name="connsiteY3" fmla="*/ 1925699 h 1925699"/>
              <a:gd name="connsiteX4" fmla="*/ 3509322 w 3509322"/>
              <a:gd name="connsiteY4" fmla="*/ 1925699 h 1925699"/>
              <a:gd name="connsiteX5" fmla="*/ 3509322 w 3509322"/>
              <a:gd name="connsiteY5" fmla="*/ 640595 h 1925699"/>
              <a:gd name="connsiteX6" fmla="*/ 1285105 w 3509322"/>
              <a:gd name="connsiteY6" fmla="*/ 640595 h 1925699"/>
              <a:gd name="connsiteX7" fmla="*/ 1285105 w 3509322"/>
              <a:gd name="connsiteY7" fmla="*/ 369715 h 1925699"/>
              <a:gd name="connsiteX8" fmla="*/ 0 w 3509322"/>
              <a:gd name="connsiteY8" fmla="*/ 369715 h 1925699"/>
              <a:gd name="connsiteX9" fmla="*/ 0 w 3509322"/>
              <a:gd name="connsiteY9" fmla="*/ 640596 h 1925699"/>
              <a:gd name="connsiteX10" fmla="*/ 1 w 3509322"/>
              <a:gd name="connsiteY10" fmla="*/ 640596 h 1925699"/>
              <a:gd name="connsiteX11" fmla="*/ 1 w 3509322"/>
              <a:gd name="connsiteY11" fmla="*/ 1711511 h 1925699"/>
              <a:gd name="connsiteX12" fmla="*/ 214189 w 3509322"/>
              <a:gd name="connsiteY12" fmla="*/ 1925699 h 192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9322" h="1925699">
                <a:moveTo>
                  <a:pt x="1" y="369714"/>
                </a:moveTo>
                <a:lnTo>
                  <a:pt x="1285105" y="369714"/>
                </a:lnTo>
                <a:lnTo>
                  <a:pt x="642553" y="0"/>
                </a:lnTo>
                <a:close/>
                <a:moveTo>
                  <a:pt x="214189" y="1925699"/>
                </a:moveTo>
                <a:lnTo>
                  <a:pt x="3509322" y="1925699"/>
                </a:lnTo>
                <a:lnTo>
                  <a:pt x="3509322" y="640595"/>
                </a:lnTo>
                <a:lnTo>
                  <a:pt x="1285105" y="640595"/>
                </a:lnTo>
                <a:lnTo>
                  <a:pt x="1285105" y="369715"/>
                </a:lnTo>
                <a:lnTo>
                  <a:pt x="0" y="369715"/>
                </a:lnTo>
                <a:lnTo>
                  <a:pt x="0" y="640596"/>
                </a:lnTo>
                <a:lnTo>
                  <a:pt x="1" y="640596"/>
                </a:lnTo>
                <a:lnTo>
                  <a:pt x="1" y="1711511"/>
                </a:lnTo>
                <a:cubicBezTo>
                  <a:pt x="1" y="1829804"/>
                  <a:pt x="95896" y="1925699"/>
                  <a:pt x="214189" y="1925699"/>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sp>
        <p:nvSpPr>
          <p:cNvPr id="9" name="Freeform 8"/>
          <p:cNvSpPr/>
          <p:nvPr/>
        </p:nvSpPr>
        <p:spPr>
          <a:xfrm flipH="1">
            <a:off x="3971629" y="2766944"/>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sp>
        <p:nvSpPr>
          <p:cNvPr id="10" name="Freeform 9"/>
          <p:cNvSpPr/>
          <p:nvPr/>
        </p:nvSpPr>
        <p:spPr>
          <a:xfrm rot="5400000">
            <a:off x="8633755" y="1325820"/>
            <a:ext cx="1573429" cy="3879036"/>
          </a:xfrm>
          <a:custGeom>
            <a:avLst/>
            <a:gdLst>
              <a:gd name="connsiteX0" fmla="*/ 288325 w 1573429"/>
              <a:gd name="connsiteY0" fmla="*/ 3509322 h 3879036"/>
              <a:gd name="connsiteX1" fmla="*/ 288325 w 1573429"/>
              <a:gd name="connsiteY1" fmla="*/ 0 h 3879036"/>
              <a:gd name="connsiteX2" fmla="*/ 1359241 w 1573429"/>
              <a:gd name="connsiteY2" fmla="*/ 0 h 3879036"/>
              <a:gd name="connsiteX3" fmla="*/ 1573429 w 1573429"/>
              <a:gd name="connsiteY3" fmla="*/ 214189 h 3879036"/>
              <a:gd name="connsiteX4" fmla="*/ 1573429 w 1573429"/>
              <a:gd name="connsiteY4" fmla="*/ 3509322 h 3879036"/>
              <a:gd name="connsiteX5" fmla="*/ 930877 w 1573429"/>
              <a:gd name="connsiteY5" fmla="*/ 3879036 h 3879036"/>
              <a:gd name="connsiteX6" fmla="*/ 0 w 1573429"/>
              <a:gd name="connsiteY6" fmla="*/ 1285105 h 3879036"/>
              <a:gd name="connsiteX7" fmla="*/ 0 w 1573429"/>
              <a:gd name="connsiteY7" fmla="*/ 0 h 3879036"/>
              <a:gd name="connsiteX8" fmla="*/ 288321 w 1573429"/>
              <a:gd name="connsiteY8" fmla="*/ 0 h 3879036"/>
              <a:gd name="connsiteX9" fmla="*/ 288321 w 1573429"/>
              <a:gd name="connsiteY9" fmla="*/ 1285105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3429" h="3879036">
                <a:moveTo>
                  <a:pt x="288325" y="3509322"/>
                </a:moveTo>
                <a:lnTo>
                  <a:pt x="288325" y="0"/>
                </a:lnTo>
                <a:lnTo>
                  <a:pt x="1359241" y="0"/>
                </a:lnTo>
                <a:cubicBezTo>
                  <a:pt x="1477534" y="0"/>
                  <a:pt x="1573429" y="95896"/>
                  <a:pt x="1573429" y="214189"/>
                </a:cubicBezTo>
                <a:lnTo>
                  <a:pt x="1573429" y="3509322"/>
                </a:lnTo>
                <a:lnTo>
                  <a:pt x="930877" y="3879036"/>
                </a:lnTo>
                <a:close/>
                <a:moveTo>
                  <a:pt x="0" y="1285105"/>
                </a:moveTo>
                <a:lnTo>
                  <a:pt x="0" y="0"/>
                </a:lnTo>
                <a:lnTo>
                  <a:pt x="288321" y="0"/>
                </a:lnTo>
                <a:lnTo>
                  <a:pt x="288321" y="1285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sp>
        <p:nvSpPr>
          <p:cNvPr id="11" name="Freeform 10"/>
          <p:cNvSpPr/>
          <p:nvPr/>
        </p:nvSpPr>
        <p:spPr>
          <a:xfrm rot="10800000" flipH="1">
            <a:off x="7850668" y="905193"/>
            <a:ext cx="3509321" cy="1943142"/>
          </a:xfrm>
          <a:custGeom>
            <a:avLst/>
            <a:gdLst>
              <a:gd name="connsiteX0" fmla="*/ 2224217 w 3509321"/>
              <a:gd name="connsiteY0" fmla="*/ 369714 h 1943142"/>
              <a:gd name="connsiteX1" fmla="*/ 3509321 w 3509321"/>
              <a:gd name="connsiteY1" fmla="*/ 369714 h 1943142"/>
              <a:gd name="connsiteX2" fmla="*/ 2866769 w 3509321"/>
              <a:gd name="connsiteY2" fmla="*/ 0 h 1943142"/>
              <a:gd name="connsiteX3" fmla="*/ 2224217 w 3509321"/>
              <a:gd name="connsiteY3" fmla="*/ 658036 h 1943142"/>
              <a:gd name="connsiteX4" fmla="*/ 3509321 w 3509321"/>
              <a:gd name="connsiteY4" fmla="*/ 658036 h 1943142"/>
              <a:gd name="connsiteX5" fmla="*/ 3509321 w 3509321"/>
              <a:gd name="connsiteY5" fmla="*/ 369715 h 1943142"/>
              <a:gd name="connsiteX6" fmla="*/ 2224217 w 3509321"/>
              <a:gd name="connsiteY6" fmla="*/ 369715 h 1943142"/>
              <a:gd name="connsiteX7" fmla="*/ 0 w 3509321"/>
              <a:gd name="connsiteY7" fmla="*/ 1943142 h 1943142"/>
              <a:gd name="connsiteX8" fmla="*/ 3295133 w 3509321"/>
              <a:gd name="connsiteY8" fmla="*/ 1943142 h 1943142"/>
              <a:gd name="connsiteX9" fmla="*/ 3509321 w 3509321"/>
              <a:gd name="connsiteY9" fmla="*/ 1728954 h 1943142"/>
              <a:gd name="connsiteX10" fmla="*/ 3509321 w 3509321"/>
              <a:gd name="connsiteY10" fmla="*/ 658038 h 1943142"/>
              <a:gd name="connsiteX11" fmla="*/ 0 w 3509321"/>
              <a:gd name="connsiteY11" fmla="*/ 658038 h 194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9321" h="1943142">
                <a:moveTo>
                  <a:pt x="2224217" y="369714"/>
                </a:moveTo>
                <a:lnTo>
                  <a:pt x="3509321" y="369714"/>
                </a:lnTo>
                <a:lnTo>
                  <a:pt x="2866769" y="0"/>
                </a:lnTo>
                <a:close/>
                <a:moveTo>
                  <a:pt x="2224217" y="658036"/>
                </a:moveTo>
                <a:lnTo>
                  <a:pt x="3509321" y="658036"/>
                </a:lnTo>
                <a:lnTo>
                  <a:pt x="3509321" y="369715"/>
                </a:lnTo>
                <a:lnTo>
                  <a:pt x="2224217" y="369715"/>
                </a:lnTo>
                <a:close/>
                <a:moveTo>
                  <a:pt x="0" y="1943142"/>
                </a:moveTo>
                <a:lnTo>
                  <a:pt x="3295133" y="1943142"/>
                </a:lnTo>
                <a:cubicBezTo>
                  <a:pt x="3413426" y="1943142"/>
                  <a:pt x="3509321" y="1847247"/>
                  <a:pt x="3509321" y="1728954"/>
                </a:cubicBezTo>
                <a:lnTo>
                  <a:pt x="3509321" y="658038"/>
                </a:lnTo>
                <a:lnTo>
                  <a:pt x="0" y="6580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sp>
        <p:nvSpPr>
          <p:cNvPr id="12" name="Freeform 11"/>
          <p:cNvSpPr/>
          <p:nvPr/>
        </p:nvSpPr>
        <p:spPr>
          <a:xfrm>
            <a:off x="4341341" y="905193"/>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sp>
        <p:nvSpPr>
          <p:cNvPr id="13" name="Freeform 12"/>
          <p:cNvSpPr/>
          <p:nvPr/>
        </p:nvSpPr>
        <p:spPr>
          <a:xfrm>
            <a:off x="832021" y="905193"/>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369713" y="642552"/>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cxnSp>
        <p:nvCxnSpPr>
          <p:cNvPr id="16" name="Straight Connector 15"/>
          <p:cNvCxnSpPr/>
          <p:nvPr/>
        </p:nvCxnSpPr>
        <p:spPr>
          <a:xfrm>
            <a:off x="1938895" y="1068864"/>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43885" y="1039921"/>
            <a:ext cx="770971" cy="1015663"/>
          </a:xfrm>
          <a:prstGeom prst="rect">
            <a:avLst/>
          </a:prstGeom>
          <a:noFill/>
        </p:spPr>
        <p:txBody>
          <a:bodyPr wrap="square" lIns="0" tIns="0" rIns="0" bIns="0" rtlCol="0" anchor="ctr">
            <a:spAutoFit/>
          </a:bodyPr>
          <a:lstStyle/>
          <a:p>
            <a:pPr algn="ctr"/>
            <a:r>
              <a:rPr lang="en-US" sz="6600">
                <a:solidFill>
                  <a:srgbClr val="DC5D3D">
                    <a:lumMod val="75000"/>
                  </a:srgbClr>
                </a:solidFill>
                <a:latin typeface="Century Gothic"/>
              </a:rPr>
              <a:t>2</a:t>
            </a:r>
          </a:p>
        </p:txBody>
      </p:sp>
      <p:cxnSp>
        <p:nvCxnSpPr>
          <p:cNvPr id="19" name="Straight Connector 18"/>
          <p:cNvCxnSpPr/>
          <p:nvPr/>
        </p:nvCxnSpPr>
        <p:spPr>
          <a:xfrm>
            <a:off x="5514855" y="1068864"/>
            <a:ext cx="0" cy="957779"/>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991344" y="1068864"/>
            <a:ext cx="0" cy="95777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09011" y="2926702"/>
            <a:ext cx="0" cy="95777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078359" y="2926702"/>
            <a:ext cx="0" cy="957779"/>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554848" y="2926702"/>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38895" y="4788453"/>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14855" y="4788453"/>
            <a:ext cx="0" cy="957779"/>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991344" y="4788453"/>
            <a:ext cx="0" cy="95777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
        <p:nvSpPr>
          <p:cNvPr id="44" name="Text Placeholder 43"/>
          <p:cNvSpPr>
            <a:spLocks noGrp="1"/>
          </p:cNvSpPr>
          <p:nvPr>
            <p:ph type="body" sz="quarter" idx="13" hasCustomPrompt="1"/>
          </p:nvPr>
        </p:nvSpPr>
        <p:spPr>
          <a:xfrm>
            <a:off x="2103653" y="1068856"/>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6" name="Text Placeholder 43"/>
          <p:cNvSpPr>
            <a:spLocks noGrp="1"/>
          </p:cNvSpPr>
          <p:nvPr>
            <p:ph type="body" sz="quarter" idx="14" hasCustomPrompt="1"/>
          </p:nvPr>
        </p:nvSpPr>
        <p:spPr>
          <a:xfrm>
            <a:off x="5679615" y="1068856"/>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7" name="Text Placeholder 43"/>
          <p:cNvSpPr>
            <a:spLocks noGrp="1"/>
          </p:cNvSpPr>
          <p:nvPr>
            <p:ph type="body" sz="quarter" idx="15" hasCustomPrompt="1"/>
          </p:nvPr>
        </p:nvSpPr>
        <p:spPr>
          <a:xfrm>
            <a:off x="9156103" y="1068856"/>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8" name="Text Placeholder 43"/>
          <p:cNvSpPr>
            <a:spLocks noGrp="1"/>
          </p:cNvSpPr>
          <p:nvPr>
            <p:ph type="body" sz="quarter" idx="16" hasCustomPrompt="1"/>
          </p:nvPr>
        </p:nvSpPr>
        <p:spPr>
          <a:xfrm>
            <a:off x="8719608" y="2926693"/>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9" name="Text Placeholder 43"/>
          <p:cNvSpPr>
            <a:spLocks noGrp="1"/>
          </p:cNvSpPr>
          <p:nvPr>
            <p:ph type="body" sz="quarter" idx="17" hasCustomPrompt="1"/>
          </p:nvPr>
        </p:nvSpPr>
        <p:spPr>
          <a:xfrm>
            <a:off x="5243119" y="2926693"/>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0" name="Text Placeholder 43"/>
          <p:cNvSpPr>
            <a:spLocks noGrp="1"/>
          </p:cNvSpPr>
          <p:nvPr>
            <p:ph type="body" sz="quarter" idx="18" hasCustomPrompt="1"/>
          </p:nvPr>
        </p:nvSpPr>
        <p:spPr>
          <a:xfrm>
            <a:off x="1773771" y="2926693"/>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1" name="Text Placeholder 43"/>
          <p:cNvSpPr>
            <a:spLocks noGrp="1"/>
          </p:cNvSpPr>
          <p:nvPr>
            <p:ph type="body" sz="quarter" idx="19" hasCustomPrompt="1"/>
          </p:nvPr>
        </p:nvSpPr>
        <p:spPr>
          <a:xfrm>
            <a:off x="2103653" y="4788445"/>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2" name="Text Placeholder 43"/>
          <p:cNvSpPr>
            <a:spLocks noGrp="1"/>
          </p:cNvSpPr>
          <p:nvPr>
            <p:ph type="body" sz="quarter" idx="20" hasCustomPrompt="1"/>
          </p:nvPr>
        </p:nvSpPr>
        <p:spPr>
          <a:xfrm>
            <a:off x="5679615" y="4788445"/>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3" name="Text Placeholder 43"/>
          <p:cNvSpPr>
            <a:spLocks noGrp="1"/>
          </p:cNvSpPr>
          <p:nvPr>
            <p:ph type="body" sz="quarter" idx="21" hasCustomPrompt="1"/>
          </p:nvPr>
        </p:nvSpPr>
        <p:spPr>
          <a:xfrm>
            <a:off x="9156103" y="4788445"/>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Tree>
    <p:extLst>
      <p:ext uri="{BB962C8B-B14F-4D97-AF65-F5344CB8AC3E}">
        <p14:creationId xmlns:p14="http://schemas.microsoft.com/office/powerpoint/2010/main" val="3432207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9"/>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1" y="2951396"/>
            <a:ext cx="10561419"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1" y="5281209"/>
            <a:ext cx="10561419"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solidFill>
              <a:latin typeface="Century Gothic"/>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92551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6A1F3F-6695-4D40-A881-EEC8043C1A99}" type="datetimeFigureOut">
              <a:rPr lang="en-US" smtClean="0"/>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B09A1-647C-4946-A513-54CA1803492D}" type="slidenum">
              <a:rPr lang="en-US" smtClean="0"/>
              <a:t>‹#›</a:t>
            </a:fld>
            <a:endParaRPr lang="en-US"/>
          </a:p>
        </p:txBody>
      </p:sp>
    </p:spTree>
    <p:extLst>
      <p:ext uri="{BB962C8B-B14F-4D97-AF65-F5344CB8AC3E}">
        <p14:creationId xmlns:p14="http://schemas.microsoft.com/office/powerpoint/2010/main" val="203537126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5" y="2222293"/>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21"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6" name="Footer Placeholder 5"/>
          <p:cNvSpPr>
            <a:spLocks noGrp="1"/>
          </p:cNvSpPr>
          <p:nvPr>
            <p:ph type="ftr" sz="quarter" idx="11"/>
          </p:nvPr>
        </p:nvSpPr>
        <p:spPr/>
        <p:txBody>
          <a:bodyPr/>
          <a:lstStyle/>
          <a:p>
            <a:endParaRPr lang="en-US" dirty="0">
              <a:solidFill>
                <a:prstClr val="white"/>
              </a:solidFill>
              <a:latin typeface="Century Gothic"/>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809904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33"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46"/>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21"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21" y="2751146"/>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8" name="Footer Placeholder 7"/>
          <p:cNvSpPr>
            <a:spLocks noGrp="1"/>
          </p:cNvSpPr>
          <p:nvPr>
            <p:ph type="ftr" sz="quarter" idx="11"/>
          </p:nvPr>
        </p:nvSpPr>
        <p:spPr/>
        <p:txBody>
          <a:bodyPr/>
          <a:lstStyle/>
          <a:p>
            <a:endParaRPr lang="en-US" dirty="0">
              <a:solidFill>
                <a:prstClr val="white"/>
              </a:solidFill>
              <a:latin typeface="Century Gothic"/>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160642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4" name="Footer Placeholder 3"/>
          <p:cNvSpPr>
            <a:spLocks noGrp="1"/>
          </p:cNvSpPr>
          <p:nvPr>
            <p:ph type="ftr" sz="quarter" idx="11"/>
          </p:nvPr>
        </p:nvSpPr>
        <p:spPr/>
        <p:txBody>
          <a:bodyPr/>
          <a:lstStyle/>
          <a:p>
            <a:endParaRPr lang="en-US" dirty="0">
              <a:solidFill>
                <a:prstClr val="white"/>
              </a:solidFill>
              <a:latin typeface="Century Gothic"/>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165938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3" name="Footer Placeholder 2"/>
          <p:cNvSpPr>
            <a:spLocks noGrp="1"/>
          </p:cNvSpPr>
          <p:nvPr>
            <p:ph type="ftr" sz="quarter" idx="11"/>
          </p:nvPr>
        </p:nvSpPr>
        <p:spPr/>
        <p:txBody>
          <a:bodyPr/>
          <a:lstStyle/>
          <a:p>
            <a:endParaRPr lang="en-US" dirty="0">
              <a:solidFill>
                <a:prstClr val="white"/>
              </a:solidFill>
              <a:latin typeface="Century Gothic"/>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2762770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2" y="446095"/>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2"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8" y="446096"/>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2" y="2260745"/>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6" name="Footer Placeholder 5"/>
          <p:cNvSpPr>
            <a:spLocks noGrp="1"/>
          </p:cNvSpPr>
          <p:nvPr>
            <p:ph type="ftr" sz="quarter" idx="11"/>
          </p:nvPr>
        </p:nvSpPr>
        <p:spPr/>
        <p:txBody>
          <a:bodyPr/>
          <a:lstStyle/>
          <a:p>
            <a:endParaRPr lang="en-US" dirty="0">
              <a:solidFill>
                <a:prstClr val="white"/>
              </a:solidFill>
              <a:latin typeface="Century Gothic"/>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3038460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31" y="727530"/>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31"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5" y="6041370"/>
            <a:ext cx="976879" cy="365125"/>
          </a:xfrm>
        </p:spPr>
        <p:txBody>
          <a:bodyPr/>
          <a:lstStyle/>
          <a:p>
            <a:fld id="{18C79C5D-2A6F-F04D-97DA-BEF2467B64E4}"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6" name="Footer Placeholder 5"/>
          <p:cNvSpPr>
            <a:spLocks noGrp="1"/>
          </p:cNvSpPr>
          <p:nvPr>
            <p:ph type="ftr" sz="quarter" idx="11"/>
          </p:nvPr>
        </p:nvSpPr>
        <p:spPr>
          <a:xfrm>
            <a:off x="590396" y="6041370"/>
            <a:ext cx="3295413" cy="365125"/>
          </a:xfrm>
        </p:spPr>
        <p:txBody>
          <a:bodyPr/>
          <a:lstStyle/>
          <a:p>
            <a:endParaRPr lang="en-US" dirty="0">
              <a:solidFill>
                <a:prstClr val="white"/>
              </a:solidFill>
              <a:latin typeface="Century Gothic"/>
            </a:endParaRPr>
          </a:p>
        </p:txBody>
      </p:sp>
      <p:sp>
        <p:nvSpPr>
          <p:cNvPr id="7" name="Slide Number Placeholder 6"/>
          <p:cNvSpPr>
            <a:spLocks noGrp="1"/>
          </p:cNvSpPr>
          <p:nvPr>
            <p:ph type="sldNum" sz="quarter" idx="12"/>
          </p:nvPr>
        </p:nvSpPr>
        <p:spPr>
          <a:xfrm>
            <a:off x="4862689" y="5915896"/>
            <a:ext cx="1062155" cy="490599"/>
          </a:xfrm>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38553079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1" y="4800600"/>
            <a:ext cx="10561419"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1" y="5367338"/>
            <a:ext cx="10561419"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6" name="Footer Placeholder 5"/>
          <p:cNvSpPr>
            <a:spLocks noGrp="1"/>
          </p:cNvSpPr>
          <p:nvPr>
            <p:ph type="ftr" sz="quarter" idx="11"/>
          </p:nvPr>
        </p:nvSpPr>
        <p:spPr/>
        <p:txBody>
          <a:bodyPr/>
          <a:lstStyle/>
          <a:p>
            <a:endParaRPr lang="en-US" dirty="0">
              <a:solidFill>
                <a:prstClr val="white"/>
              </a:solidFill>
              <a:latin typeface="Century Gothic"/>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36610207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1" y="4443688"/>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8" y="1081464"/>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solidFill>
              <a:latin typeface="Century Gothic"/>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3451583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5"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94" y="2435961"/>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3" y="2286003"/>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3" name="Footer Placeholder 2"/>
          <p:cNvSpPr>
            <a:spLocks noGrp="1"/>
          </p:cNvSpPr>
          <p:nvPr>
            <p:ph type="ftr" sz="quarter" idx="11"/>
          </p:nvPr>
        </p:nvSpPr>
        <p:spPr/>
        <p:txBody>
          <a:bodyPr/>
          <a:lstStyle/>
          <a:p>
            <a:endParaRPr lang="en-US" dirty="0">
              <a:solidFill>
                <a:prstClr val="white"/>
              </a:solidFill>
              <a:latin typeface="Century Gothic"/>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36440176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solidFill>
              <a:latin typeface="Century Gothic"/>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363114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6A1F3F-6695-4D40-A881-EEC8043C1A99}" type="datetimeFigureOut">
              <a:rPr lang="en-US" smtClean="0"/>
              <a:t>3/12/20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2B09A1-647C-4946-A513-54CA1803492D}" type="slidenum">
              <a:rPr lang="en-US" smtClean="0"/>
              <a:t>‹#›</a:t>
            </a:fld>
            <a:endParaRPr lang="en-US"/>
          </a:p>
        </p:txBody>
      </p:sp>
    </p:spTree>
    <p:extLst>
      <p:ext uri="{BB962C8B-B14F-4D97-AF65-F5344CB8AC3E}">
        <p14:creationId xmlns:p14="http://schemas.microsoft.com/office/powerpoint/2010/main" val="1217871406"/>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2"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6"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3"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solidFill>
              <a:latin typeface="Century Gothic"/>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11004176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004CD2-6FDC-CC44-94CC-3404FD47FF25}"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16006485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004CD2-6FDC-CC44-94CC-3404FD47FF25}"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35123892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004CD2-6FDC-CC44-94CC-3404FD47FF25}"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23373966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004CD2-6FDC-CC44-94CC-3404FD47FF25}" type="datetimeFigureOut">
              <a:rPr lang="en-US" smtClean="0"/>
              <a:pPr/>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31698144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004CD2-6FDC-CC44-94CC-3404FD47FF25}" type="datetimeFigureOut">
              <a:rPr lang="en-US" smtClean="0"/>
              <a:pPr/>
              <a:t>3/12/20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6973171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004CD2-6FDC-CC44-94CC-3404FD47FF25}" type="datetimeFigureOut">
              <a:rPr lang="en-US" smtClean="0"/>
              <a:pPr/>
              <a:t>3/12/20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3179162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04CD2-6FDC-CC44-94CC-3404FD47FF25}" type="datetimeFigureOut">
              <a:rPr lang="en-US" smtClean="0"/>
              <a:pPr/>
              <a:t>3/12/20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3706698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004CD2-6FDC-CC44-94CC-3404FD47FF25}" type="datetimeFigureOut">
              <a:rPr lang="en-US" smtClean="0"/>
              <a:pPr/>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23387206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004CD2-6FDC-CC44-94CC-3404FD47FF25}" type="datetimeFigureOut">
              <a:rPr lang="en-US" smtClean="0"/>
              <a:pPr/>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73936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6A1F3F-6695-4D40-A881-EEC8043C1A99}" type="datetimeFigureOut">
              <a:rPr lang="en-US" smtClean="0"/>
              <a:t>3/12/20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2B09A1-647C-4946-A513-54CA1803492D}" type="slidenum">
              <a:rPr lang="en-US" smtClean="0"/>
              <a:t>‹#›</a:t>
            </a:fld>
            <a:endParaRPr lang="en-US"/>
          </a:p>
        </p:txBody>
      </p:sp>
    </p:spTree>
    <p:extLst>
      <p:ext uri="{BB962C8B-B14F-4D97-AF65-F5344CB8AC3E}">
        <p14:creationId xmlns:p14="http://schemas.microsoft.com/office/powerpoint/2010/main" val="10980810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004CD2-6FDC-CC44-94CC-3404FD47FF25}"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15162286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004CD2-6FDC-CC44-94CC-3404FD47FF25}"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8625763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enter for Healthy Work">
    <p:spTree>
      <p:nvGrpSpPr>
        <p:cNvPr id="1" name=""/>
        <p:cNvGrpSpPr/>
        <p:nvPr/>
      </p:nvGrpSpPr>
      <p:grpSpPr>
        <a:xfrm>
          <a:off x="0" y="0"/>
          <a:ext cx="0" cy="0"/>
          <a:chOff x="0" y="0"/>
          <a:chExt cx="0" cy="0"/>
        </a:xfrm>
      </p:grpSpPr>
      <p:sp>
        <p:nvSpPr>
          <p:cNvPr id="6" name="Title 5"/>
          <p:cNvSpPr>
            <a:spLocks noGrp="1"/>
          </p:cNvSpPr>
          <p:nvPr>
            <p:ph type="title"/>
          </p:nvPr>
        </p:nvSpPr>
        <p:spPr>
          <a:xfrm>
            <a:off x="228605" y="574685"/>
            <a:ext cx="11630025" cy="1325563"/>
          </a:xfrm>
        </p:spPr>
        <p:txBody>
          <a:bodyPr/>
          <a:lstStyle/>
          <a:p>
            <a:r>
              <a:rPr lang="en-US"/>
              <a:t>Click to edit Master title style</a:t>
            </a:r>
          </a:p>
        </p:txBody>
      </p:sp>
      <p:sp>
        <p:nvSpPr>
          <p:cNvPr id="8" name="Content Placeholder 7"/>
          <p:cNvSpPr>
            <a:spLocks noGrp="1"/>
          </p:cNvSpPr>
          <p:nvPr>
            <p:ph sz="quarter" idx="10"/>
          </p:nvPr>
        </p:nvSpPr>
        <p:spPr>
          <a:xfrm>
            <a:off x="349249" y="2122133"/>
            <a:ext cx="11582400" cy="4476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1944" y="6160015"/>
            <a:ext cx="2548133" cy="697993"/>
          </a:xfrm>
          <a:prstGeom prst="rect">
            <a:avLst/>
          </a:prstGeom>
        </p:spPr>
      </p:pic>
      <p:pic>
        <p:nvPicPr>
          <p:cNvPr id="1026" name="Picture 2" descr="Image result for uic school of public health logo transpar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934" y="5800915"/>
            <a:ext cx="2337319" cy="11655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00557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06A1F3F-6695-4D40-A881-EEC8043C1A99}" type="datetimeFigureOut">
              <a:rPr lang="en-US" smtClean="0"/>
              <a:t>3/12/20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A2B09A1-647C-4946-A513-54CA1803492D}" type="slidenum">
              <a:rPr lang="en-US" smtClean="0"/>
              <a:t>‹#›</a:t>
            </a:fld>
            <a:endParaRPr lang="en-US"/>
          </a:p>
        </p:txBody>
      </p:sp>
    </p:spTree>
    <p:extLst>
      <p:ext uri="{BB962C8B-B14F-4D97-AF65-F5344CB8AC3E}">
        <p14:creationId xmlns:p14="http://schemas.microsoft.com/office/powerpoint/2010/main" val="212181692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06A1F3F-6695-4D40-A881-EEC8043C1A99}" type="datetimeFigureOut">
              <a:rPr lang="en-US" smtClean="0"/>
              <a:t>3/12/20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A2B09A1-647C-4946-A513-54CA1803492D}" type="slidenum">
              <a:rPr lang="en-US" smtClean="0"/>
              <a:t>‹#›</a:t>
            </a:fld>
            <a:endParaRPr lang="en-US"/>
          </a:p>
        </p:txBody>
      </p:sp>
    </p:spTree>
    <p:extLst>
      <p:ext uri="{BB962C8B-B14F-4D97-AF65-F5344CB8AC3E}">
        <p14:creationId xmlns:p14="http://schemas.microsoft.com/office/powerpoint/2010/main" val="26359958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6A1F3F-6695-4D40-A881-EEC8043C1A99}" type="datetimeFigureOut">
              <a:rPr lang="en-US" smtClean="0"/>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B09A1-647C-4946-A513-54CA1803492D}" type="slidenum">
              <a:rPr lang="en-US" smtClean="0"/>
              <a:t>‹#›</a:t>
            </a:fld>
            <a:endParaRPr lang="en-US"/>
          </a:p>
        </p:txBody>
      </p:sp>
    </p:spTree>
    <p:extLst>
      <p:ext uri="{BB962C8B-B14F-4D97-AF65-F5344CB8AC3E}">
        <p14:creationId xmlns:p14="http://schemas.microsoft.com/office/powerpoint/2010/main" val="59478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06A1F3F-6695-4D40-A881-EEC8043C1A99}" type="datetimeFigureOut">
              <a:rPr lang="en-US" smtClean="0"/>
              <a:t>3/12/20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A2B09A1-647C-4946-A513-54CA1803492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941158"/>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06A1F3F-6695-4D40-A881-EEC8043C1A99}" type="datetimeFigureOut">
              <a:rPr lang="en-US" smtClean="0"/>
              <a:pPr/>
              <a:t>3/12/20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A2B09A1-647C-4946-A513-54CA1803492D}"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351150"/>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06167-1BA3-4F3D-820A-299BB96A83DC}" type="slidenum">
              <a:rPr lang="en-US" smtClean="0"/>
              <a:t>‹#›</a:t>
            </a:fld>
            <a:endParaRPr lang="en-US"/>
          </a:p>
        </p:txBody>
      </p:sp>
    </p:spTree>
    <p:extLst>
      <p:ext uri="{BB962C8B-B14F-4D97-AF65-F5344CB8AC3E}">
        <p14:creationId xmlns:p14="http://schemas.microsoft.com/office/powerpoint/2010/main" val="451827981"/>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5" y="447188"/>
            <a:ext cx="10571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4"/>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5" y="6041370"/>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solidFill>
                <a:prstClr val="white"/>
              </a:solidFill>
              <a:latin typeface="Century Gothic"/>
            </a:endParaRPr>
          </a:p>
        </p:txBody>
      </p:sp>
      <p:sp>
        <p:nvSpPr>
          <p:cNvPr id="4" name="Date Placeholder 3"/>
          <p:cNvSpPr>
            <a:spLocks noGrp="1"/>
          </p:cNvSpPr>
          <p:nvPr>
            <p:ph type="dt" sz="half" idx="2"/>
          </p:nvPr>
        </p:nvSpPr>
        <p:spPr>
          <a:xfrm>
            <a:off x="9334625" y="6041370"/>
            <a:ext cx="1343707"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6" name="Slide Number Placeholder 5"/>
          <p:cNvSpPr>
            <a:spLocks noGrp="1"/>
          </p:cNvSpPr>
          <p:nvPr>
            <p:ph type="sldNum" sz="quarter" idx="4"/>
          </p:nvPr>
        </p:nvSpPr>
        <p:spPr>
          <a:xfrm>
            <a:off x="10678333" y="5915896"/>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3483540819"/>
      </p:ext>
    </p:extLst>
  </p:cSld>
  <p:clrMap bg1="dk1" tx1="lt1" bg2="dk2"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 id="2147484071" r:id="rId15"/>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04CD2-6FDC-CC44-94CC-3404FD47FF25}" type="datetimeFigureOut">
              <a:rPr lang="en-US" smtClean="0"/>
              <a:pPr/>
              <a:t>3/12/20</a:t>
            </a:fld>
            <a:endParaRPr lang="en-US"/>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AC2CC-5108-394F-80C8-836EB7DDAAD7}" type="slidenum">
              <a:rPr lang="en-US" smtClean="0"/>
              <a:pPr/>
              <a:t>‹#›</a:t>
            </a:fld>
            <a:endParaRPr lang="en-US"/>
          </a:p>
        </p:txBody>
      </p:sp>
    </p:spTree>
    <p:extLst>
      <p:ext uri="{BB962C8B-B14F-4D97-AF65-F5344CB8AC3E}">
        <p14:creationId xmlns:p14="http://schemas.microsoft.com/office/powerpoint/2010/main" val="3053121877"/>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2.xml"/><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8.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chart" Target="../charts/chart1.xml"/><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5.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1.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txBox="1">
            <a:spLocks/>
          </p:cNvSpPr>
          <p:nvPr/>
        </p:nvSpPr>
        <p:spPr>
          <a:xfrm>
            <a:off x="1132233" y="3286919"/>
            <a:ext cx="9660834"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chemeClr val="tx2"/>
                </a:solidFill>
                <a:latin typeface="Calibri"/>
              </a:rPr>
              <a:t>Greater Lawndale Healthy Work Project</a:t>
            </a:r>
          </a:p>
          <a:p>
            <a:endParaRPr lang="en-US" dirty="0">
              <a:solidFill>
                <a:prstClr val="black"/>
              </a:solidFill>
              <a:latin typeface="Calibri"/>
            </a:endParaRPr>
          </a:p>
        </p:txBody>
      </p:sp>
      <p:sp>
        <p:nvSpPr>
          <p:cNvPr id="7" name="Title 3"/>
          <p:cNvSpPr txBox="1">
            <a:spLocks/>
          </p:cNvSpPr>
          <p:nvPr/>
        </p:nvSpPr>
        <p:spPr>
          <a:xfrm>
            <a:off x="1885950" y="3886199"/>
            <a:ext cx="8420100" cy="172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dirty="0">
                <a:solidFill>
                  <a:prstClr val="black"/>
                </a:solidFill>
                <a:latin typeface="Calibri"/>
              </a:rPr>
              <a:t>CHW Retreat Day 1 Sept 9, 2019</a:t>
            </a:r>
            <a:endParaRPr lang="en-US" b="1" dirty="0">
              <a:solidFill>
                <a:prstClr val="black"/>
              </a:solidFill>
              <a:latin typeface="Calibri"/>
            </a:endParaRPr>
          </a:p>
        </p:txBody>
      </p:sp>
      <p:cxnSp>
        <p:nvCxnSpPr>
          <p:cNvPr id="11" name="Straight Connector 10"/>
          <p:cNvCxnSpPr/>
          <p:nvPr/>
        </p:nvCxnSpPr>
        <p:spPr>
          <a:xfrm>
            <a:off x="1524003" y="2616200"/>
            <a:ext cx="9153525"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 name="Picture 1" descr="IMG_2743.JPG"/>
          <p:cNvPicPr>
            <a:picLocks noChangeAspect="1"/>
          </p:cNvPicPr>
          <p:nvPr/>
        </p:nvPicPr>
        <p:blipFill rotWithShape="1">
          <a:blip r:embed="rId3">
            <a:extLst>
              <a:ext uri="{28A0092B-C50C-407E-A947-70E740481C1C}">
                <a14:useLocalDpi xmlns:a14="http://schemas.microsoft.com/office/drawing/2010/main" val="0"/>
              </a:ext>
            </a:extLst>
          </a:blip>
          <a:srcRect l="-1" t="14306" r="23021"/>
          <a:stretch/>
        </p:blipFill>
        <p:spPr>
          <a:xfrm>
            <a:off x="4872569" y="-97366"/>
            <a:ext cx="3128433" cy="2611967"/>
          </a:xfrm>
          <a:prstGeom prst="rect">
            <a:avLst/>
          </a:prstGeom>
        </p:spPr>
      </p:pic>
      <p:pic>
        <p:nvPicPr>
          <p:cNvPr id="3" name="Picture 2" descr="IMG_2741.JPG"/>
          <p:cNvPicPr>
            <a:picLocks noChangeAspect="1"/>
          </p:cNvPicPr>
          <p:nvPr/>
        </p:nvPicPr>
        <p:blipFill rotWithShape="1">
          <a:blip r:embed="rId4">
            <a:extLst>
              <a:ext uri="{28A0092B-C50C-407E-A947-70E740481C1C}">
                <a14:useLocalDpi xmlns:a14="http://schemas.microsoft.com/office/drawing/2010/main" val="0"/>
              </a:ext>
            </a:extLst>
          </a:blip>
          <a:srcRect l="10729" t="4862" r="27709"/>
          <a:stretch/>
        </p:blipFill>
        <p:spPr>
          <a:xfrm rot="5400000">
            <a:off x="7967136" y="-186266"/>
            <a:ext cx="2501901" cy="2899833"/>
          </a:xfrm>
          <a:prstGeom prst="rect">
            <a:avLst/>
          </a:prstGeom>
        </p:spPr>
      </p:pic>
      <p:pic>
        <p:nvPicPr>
          <p:cNvPr id="4" name="Picture 3" descr="IMG_2938.JPG"/>
          <p:cNvPicPr>
            <a:picLocks noChangeAspect="1"/>
          </p:cNvPicPr>
          <p:nvPr/>
        </p:nvPicPr>
        <p:blipFill rotWithShape="1">
          <a:blip r:embed="rId5">
            <a:extLst>
              <a:ext uri="{28A0092B-C50C-407E-A947-70E740481C1C}">
                <a14:useLocalDpi xmlns:a14="http://schemas.microsoft.com/office/drawing/2010/main" val="0"/>
              </a:ext>
            </a:extLst>
          </a:blip>
          <a:srcRect t="4862" r="10937" b="12083"/>
          <a:stretch/>
        </p:blipFill>
        <p:spPr>
          <a:xfrm>
            <a:off x="1524000" y="-97367"/>
            <a:ext cx="3352800" cy="2611967"/>
          </a:xfrm>
          <a:prstGeom prst="rect">
            <a:avLst/>
          </a:prstGeom>
        </p:spPr>
      </p:pic>
    </p:spTree>
    <p:extLst>
      <p:ext uri="{BB962C8B-B14F-4D97-AF65-F5344CB8AC3E}">
        <p14:creationId xmlns:p14="http://schemas.microsoft.com/office/powerpoint/2010/main" val="2836483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Organized </a:t>
            </a:r>
            <a:r>
              <a:rPr lang="en-US" b="1" dirty="0">
                <a:solidFill>
                  <a:srgbClr val="000000"/>
                </a:solidFill>
              </a:rPr>
              <a:t>Greater Lawndale Healthy Work Community Research Team</a:t>
            </a:r>
            <a:r>
              <a:rPr lang="en-US" dirty="0"/>
              <a:t>	</a:t>
            </a:r>
          </a:p>
        </p:txBody>
      </p:sp>
      <p:sp>
        <p:nvSpPr>
          <p:cNvPr id="3" name="Text Placeholder 2"/>
          <p:cNvSpPr>
            <a:spLocks noGrp="1"/>
          </p:cNvSpPr>
          <p:nvPr>
            <p:ph type="body" sz="quarter" idx="14"/>
          </p:nvPr>
        </p:nvSpPr>
        <p:spPr/>
        <p:txBody>
          <a:bodyPr/>
          <a:lstStyle/>
          <a:p>
            <a:r>
              <a:rPr lang="en-US" b="1" dirty="0">
                <a:solidFill>
                  <a:schemeClr val="bg1"/>
                </a:solidFill>
              </a:rPr>
              <a:t>Concept Mapping</a:t>
            </a:r>
          </a:p>
          <a:p>
            <a:r>
              <a:rPr lang="en-US" b="1" dirty="0">
                <a:solidFill>
                  <a:schemeClr val="bg1"/>
                </a:solidFill>
              </a:rPr>
              <a:t> </a:t>
            </a:r>
            <a:r>
              <a:rPr lang="en-US" dirty="0"/>
              <a:t>identified how residents see work impacting health</a:t>
            </a:r>
          </a:p>
        </p:txBody>
      </p:sp>
      <p:sp>
        <p:nvSpPr>
          <p:cNvPr id="4" name="Text Placeholder 3"/>
          <p:cNvSpPr>
            <a:spLocks noGrp="1"/>
          </p:cNvSpPr>
          <p:nvPr>
            <p:ph type="body" sz="quarter" idx="15"/>
          </p:nvPr>
        </p:nvSpPr>
        <p:spPr/>
        <p:txBody>
          <a:bodyPr/>
          <a:lstStyle/>
          <a:p>
            <a:r>
              <a:rPr lang="en-US" dirty="0">
                <a:solidFill>
                  <a:srgbClr val="000000"/>
                </a:solidFill>
              </a:rPr>
              <a:t>I</a:t>
            </a:r>
            <a:r>
              <a:rPr lang="en-US" b="1" dirty="0">
                <a:solidFill>
                  <a:srgbClr val="000000"/>
                </a:solidFill>
              </a:rPr>
              <a:t>nterviews</a:t>
            </a:r>
          </a:p>
          <a:p>
            <a:r>
              <a:rPr lang="en-US" dirty="0"/>
              <a:t>Asked key community stakeholders what are key issues</a:t>
            </a:r>
          </a:p>
        </p:txBody>
      </p:sp>
      <p:sp>
        <p:nvSpPr>
          <p:cNvPr id="5" name="Text Placeholder 4"/>
          <p:cNvSpPr>
            <a:spLocks noGrp="1"/>
          </p:cNvSpPr>
          <p:nvPr>
            <p:ph type="body" sz="quarter" idx="16"/>
          </p:nvPr>
        </p:nvSpPr>
        <p:spPr>
          <a:xfrm>
            <a:off x="2958306" y="3064872"/>
            <a:ext cx="1577340" cy="957778"/>
          </a:xfrm>
        </p:spPr>
        <p:txBody>
          <a:bodyPr/>
          <a:lstStyle/>
          <a:p>
            <a:r>
              <a:rPr lang="en-US" b="1" dirty="0">
                <a:solidFill>
                  <a:srgbClr val="000000"/>
                </a:solidFill>
              </a:rPr>
              <a:t>Survey </a:t>
            </a:r>
          </a:p>
          <a:p>
            <a:r>
              <a:rPr lang="en-US" dirty="0"/>
              <a:t>Ask residents about work characteristics</a:t>
            </a:r>
          </a:p>
        </p:txBody>
      </p:sp>
      <p:sp>
        <p:nvSpPr>
          <p:cNvPr id="6" name="Text Placeholder 5"/>
          <p:cNvSpPr>
            <a:spLocks noGrp="1"/>
          </p:cNvSpPr>
          <p:nvPr>
            <p:ph type="body" sz="quarter" idx="17"/>
          </p:nvPr>
        </p:nvSpPr>
        <p:spPr>
          <a:xfrm>
            <a:off x="5362387" y="2926693"/>
            <a:ext cx="2103120" cy="957778"/>
          </a:xfrm>
        </p:spPr>
        <p:txBody>
          <a:bodyPr/>
          <a:lstStyle/>
          <a:p>
            <a:r>
              <a:rPr lang="en-US" b="1" dirty="0">
                <a:solidFill>
                  <a:srgbClr val="000000"/>
                </a:solidFill>
              </a:rPr>
              <a:t>Checked with </a:t>
            </a:r>
            <a:r>
              <a:rPr lang="en-US" dirty="0"/>
              <a:t>with community residents on emerging findings </a:t>
            </a:r>
          </a:p>
        </p:txBody>
      </p:sp>
      <p:sp>
        <p:nvSpPr>
          <p:cNvPr id="7" name="Text Placeholder 6"/>
          <p:cNvSpPr>
            <a:spLocks noGrp="1"/>
          </p:cNvSpPr>
          <p:nvPr>
            <p:ph type="body" sz="quarter" idx="18"/>
          </p:nvPr>
        </p:nvSpPr>
        <p:spPr>
          <a:xfrm>
            <a:off x="8223162" y="2926693"/>
            <a:ext cx="1577340" cy="957778"/>
          </a:xfrm>
        </p:spPr>
        <p:txBody>
          <a:bodyPr/>
          <a:lstStyle/>
          <a:p>
            <a:r>
              <a:rPr lang="en-US" b="1" dirty="0">
                <a:solidFill>
                  <a:srgbClr val="000000"/>
                </a:solidFill>
              </a:rPr>
              <a:t>Focus Groups</a:t>
            </a:r>
          </a:p>
          <a:p>
            <a:r>
              <a:rPr lang="en-US" dirty="0"/>
              <a:t>Asked residents about work experiences</a:t>
            </a:r>
          </a:p>
        </p:txBody>
      </p:sp>
      <p:sp>
        <p:nvSpPr>
          <p:cNvPr id="8" name="Text Placeholder 7"/>
          <p:cNvSpPr>
            <a:spLocks noGrp="1"/>
          </p:cNvSpPr>
          <p:nvPr>
            <p:ph type="body" sz="quarter" idx="19"/>
          </p:nvPr>
        </p:nvSpPr>
        <p:spPr/>
        <p:txBody>
          <a:bodyPr/>
          <a:lstStyle/>
          <a:p>
            <a:r>
              <a:rPr lang="en-US" b="1" dirty="0">
                <a:solidFill>
                  <a:srgbClr val="000000"/>
                </a:solidFill>
              </a:rPr>
              <a:t>Action Mapping</a:t>
            </a:r>
          </a:p>
          <a:p>
            <a:r>
              <a:rPr lang="en-US" dirty="0"/>
              <a:t>Identify actions to take based on research findings</a:t>
            </a:r>
          </a:p>
        </p:txBody>
      </p:sp>
      <p:sp>
        <p:nvSpPr>
          <p:cNvPr id="9" name="Text Placeholder 8"/>
          <p:cNvSpPr>
            <a:spLocks noGrp="1"/>
          </p:cNvSpPr>
          <p:nvPr>
            <p:ph type="body" sz="quarter" idx="20"/>
          </p:nvPr>
        </p:nvSpPr>
        <p:spPr>
          <a:xfrm>
            <a:off x="5679615" y="4788445"/>
            <a:ext cx="2103120" cy="957778"/>
          </a:xfrm>
        </p:spPr>
        <p:txBody>
          <a:bodyPr/>
          <a:lstStyle/>
          <a:p>
            <a:r>
              <a:rPr lang="en-US" b="1" dirty="0">
                <a:solidFill>
                  <a:srgbClr val="000000"/>
                </a:solidFill>
              </a:rPr>
              <a:t>Test Actions</a:t>
            </a:r>
          </a:p>
          <a:p>
            <a:r>
              <a:rPr lang="en-US" dirty="0"/>
              <a:t>See which actions work best</a:t>
            </a:r>
          </a:p>
        </p:txBody>
      </p:sp>
      <p:sp>
        <p:nvSpPr>
          <p:cNvPr id="10" name="Text Placeholder 9"/>
          <p:cNvSpPr>
            <a:spLocks noGrp="1"/>
          </p:cNvSpPr>
          <p:nvPr>
            <p:ph type="body" sz="quarter" idx="21"/>
          </p:nvPr>
        </p:nvSpPr>
        <p:spPr/>
        <p:txBody>
          <a:bodyPr/>
          <a:lstStyle/>
          <a:p>
            <a:r>
              <a:rPr lang="en-US" dirty="0"/>
              <a:t>Build a Culture of Occupational Health </a:t>
            </a:r>
          </a:p>
        </p:txBody>
      </p:sp>
      <p:sp>
        <p:nvSpPr>
          <p:cNvPr id="11" name="TextBox 10"/>
          <p:cNvSpPr txBox="1"/>
          <p:nvPr/>
        </p:nvSpPr>
        <p:spPr>
          <a:xfrm>
            <a:off x="3401352" y="135622"/>
            <a:ext cx="4910710" cy="646331"/>
          </a:xfrm>
          <a:prstGeom prst="rect">
            <a:avLst/>
          </a:prstGeom>
          <a:solidFill>
            <a:schemeClr val="accent1"/>
          </a:solidFill>
        </p:spPr>
        <p:txBody>
          <a:bodyPr wrap="square" rtlCol="0">
            <a:spAutoFit/>
          </a:bodyPr>
          <a:lstStyle/>
          <a:p>
            <a:pPr algn="ctr" defTabSz="457200"/>
            <a:r>
              <a:rPr lang="en-US" b="1" dirty="0">
                <a:solidFill>
                  <a:prstClr val="white"/>
                </a:solidFill>
                <a:latin typeface="Century Gothic"/>
              </a:rPr>
              <a:t>Greater Lawndale Healthy Work Project</a:t>
            </a:r>
          </a:p>
          <a:p>
            <a:pPr algn="ctr" defTabSz="457200"/>
            <a:r>
              <a:rPr lang="en-US" b="1" dirty="0">
                <a:solidFill>
                  <a:prstClr val="white"/>
                </a:solidFill>
                <a:latin typeface="Century Gothic"/>
              </a:rPr>
              <a:t>Road Map  9/1/16-8/31/21</a:t>
            </a:r>
          </a:p>
        </p:txBody>
      </p:sp>
      <p:pic>
        <p:nvPicPr>
          <p:cNvPr id="12" name="Picture 11" descr="COL.SPH.CHW.CTT.SM.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967" y="6032358"/>
            <a:ext cx="1911096" cy="697992"/>
          </a:xfrm>
          <a:prstGeom prst="rect">
            <a:avLst/>
          </a:prstGeom>
        </p:spPr>
      </p:pic>
      <p:sp>
        <p:nvSpPr>
          <p:cNvPr id="15" name="Teardrop 14"/>
          <p:cNvSpPr/>
          <p:nvPr/>
        </p:nvSpPr>
        <p:spPr>
          <a:xfrm rot="18782641">
            <a:off x="7308536" y="5945319"/>
            <a:ext cx="854798" cy="713585"/>
          </a:xfrm>
          <a:prstGeom prst="teardrop">
            <a:avLst>
              <a:gd name="adj" fmla="val 2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entury Gothic"/>
            </a:endParaRPr>
          </a:p>
        </p:txBody>
      </p:sp>
      <p:sp>
        <p:nvSpPr>
          <p:cNvPr id="16" name="TextBox 15"/>
          <p:cNvSpPr txBox="1"/>
          <p:nvPr/>
        </p:nvSpPr>
        <p:spPr>
          <a:xfrm>
            <a:off x="7359707" y="6040501"/>
            <a:ext cx="987266" cy="523220"/>
          </a:xfrm>
          <a:prstGeom prst="rect">
            <a:avLst/>
          </a:prstGeom>
          <a:noFill/>
        </p:spPr>
        <p:txBody>
          <a:bodyPr wrap="square" rtlCol="0">
            <a:spAutoFit/>
          </a:bodyPr>
          <a:lstStyle/>
          <a:p>
            <a:pPr defTabSz="457200"/>
            <a:r>
              <a:rPr lang="en-US" sz="1400" b="1" dirty="0">
                <a:solidFill>
                  <a:prstClr val="white"/>
                </a:solidFill>
                <a:latin typeface="Century Gothic"/>
              </a:rPr>
              <a:t>We are here</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186" y="914400"/>
            <a:ext cx="1102685" cy="1281546"/>
          </a:xfrm>
          <a:prstGeom prst="rect">
            <a:avLst/>
          </a:prstGeom>
        </p:spPr>
      </p:pic>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r="56560"/>
          <a:stretch/>
        </p:blipFill>
        <p:spPr>
          <a:xfrm>
            <a:off x="7082064" y="921424"/>
            <a:ext cx="622899" cy="1274522"/>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52518"/>
          <a:stretch/>
        </p:blipFill>
        <p:spPr>
          <a:xfrm>
            <a:off x="7631212" y="914400"/>
            <a:ext cx="680855" cy="1281546"/>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6235" y="2693866"/>
            <a:ext cx="1069406" cy="1190605"/>
          </a:xfrm>
          <a:prstGeom prst="rect">
            <a:avLst/>
          </a:prstGeom>
        </p:spPr>
      </p:pic>
      <p:pic>
        <p:nvPicPr>
          <p:cNvPr id="24" name="Picture 23"/>
          <p:cNvPicPr>
            <a:picLocks noChangeAspect="1"/>
          </p:cNvPicPr>
          <p:nvPr/>
        </p:nvPicPr>
        <p:blipFill rotWithShape="1">
          <a:blip r:embed="rId6">
            <a:extLst>
              <a:ext uri="{28A0092B-C50C-407E-A947-70E740481C1C}">
                <a14:useLocalDpi xmlns:a14="http://schemas.microsoft.com/office/drawing/2010/main" val="0"/>
              </a:ext>
            </a:extLst>
          </a:blip>
          <a:srcRect t="-5712" r="1309" b="4338"/>
          <a:stretch/>
        </p:blipFill>
        <p:spPr>
          <a:xfrm>
            <a:off x="4342407" y="2689608"/>
            <a:ext cx="1015146" cy="1380742"/>
          </a:xfrm>
          <a:prstGeom prst="rect">
            <a:avLst/>
          </a:prstGeom>
        </p:spPr>
      </p:pic>
    </p:spTree>
    <p:extLst>
      <p:ext uri="{BB962C8B-B14F-4D97-AF65-F5344CB8AC3E}">
        <p14:creationId xmlns:p14="http://schemas.microsoft.com/office/powerpoint/2010/main" val="851943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 is What We have Learned</a:t>
            </a:r>
          </a:p>
        </p:txBody>
      </p:sp>
    </p:spTree>
    <p:extLst>
      <p:ext uri="{BB962C8B-B14F-4D97-AF65-F5344CB8AC3E}">
        <p14:creationId xmlns:p14="http://schemas.microsoft.com/office/powerpoint/2010/main" val="506154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GROUPS</a:t>
            </a:r>
          </a:p>
        </p:txBody>
      </p:sp>
      <p:sp>
        <p:nvSpPr>
          <p:cNvPr id="3" name="Text Placeholder 2"/>
          <p:cNvSpPr>
            <a:spLocks noGrp="1"/>
          </p:cNvSpPr>
          <p:nvPr>
            <p:ph type="body" idx="1"/>
          </p:nvPr>
        </p:nvSpPr>
        <p:spPr/>
        <p:txBody>
          <a:bodyPr/>
          <a:lstStyle/>
          <a:p>
            <a:r>
              <a:rPr lang="en-US" dirty="0"/>
              <a:t>Jeni</a:t>
            </a:r>
          </a:p>
        </p:txBody>
      </p:sp>
    </p:spTree>
    <p:extLst>
      <p:ext uri="{BB962C8B-B14F-4D97-AF65-F5344CB8AC3E}">
        <p14:creationId xmlns:p14="http://schemas.microsoft.com/office/powerpoint/2010/main" val="1626327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Groups</a:t>
            </a:r>
          </a:p>
        </p:txBody>
      </p:sp>
      <p:sp>
        <p:nvSpPr>
          <p:cNvPr id="3" name="Content Placeholder 2"/>
          <p:cNvSpPr>
            <a:spLocks noGrp="1"/>
          </p:cNvSpPr>
          <p:nvPr>
            <p:ph idx="1"/>
          </p:nvPr>
        </p:nvSpPr>
        <p:spPr>
          <a:xfrm>
            <a:off x="1147421" y="1861526"/>
            <a:ext cx="10058400" cy="4023360"/>
          </a:xfrm>
        </p:spPr>
        <p:txBody>
          <a:bodyPr/>
          <a:lstStyle/>
          <a:p>
            <a:pPr>
              <a:buFont typeface="Arial"/>
              <a:buChar char="•"/>
            </a:pPr>
            <a:r>
              <a:rPr lang="en-US" sz="2800" dirty="0"/>
              <a:t> 6 in each Community Area </a:t>
            </a:r>
            <a:r>
              <a:rPr lang="mr-IN" sz="2800" dirty="0"/>
              <a:t>–</a:t>
            </a:r>
            <a:r>
              <a:rPr lang="en-US" sz="2800" dirty="0"/>
              <a:t> TOTAL 12</a:t>
            </a:r>
          </a:p>
          <a:p>
            <a:pPr>
              <a:buFont typeface="Arial"/>
              <a:buChar char="•"/>
            </a:pPr>
            <a:r>
              <a:rPr lang="en-US" sz="2800" dirty="0"/>
              <a:t> Focus Group Training for CR</a:t>
            </a:r>
          </a:p>
          <a:p>
            <a:pPr>
              <a:buFont typeface="Arial"/>
              <a:buChar char="•"/>
            </a:pPr>
            <a:r>
              <a:rPr lang="en-US" sz="2800" dirty="0"/>
              <a:t> CRs redeveloped FG questions</a:t>
            </a:r>
          </a:p>
          <a:p>
            <a:pPr>
              <a:buFont typeface="Arial"/>
              <a:buChar char="•"/>
            </a:pPr>
            <a:r>
              <a:rPr lang="en-US" sz="2800" dirty="0"/>
              <a:t> 90 minutes</a:t>
            </a:r>
          </a:p>
          <a:p>
            <a:pPr>
              <a:buFont typeface="Arial"/>
              <a:buChar char="•"/>
            </a:pPr>
            <a:r>
              <a:rPr lang="en-US" sz="2800" dirty="0"/>
              <a:t> 6-10 community residents</a:t>
            </a:r>
          </a:p>
          <a:p>
            <a:pPr>
              <a:buFont typeface="Arial"/>
              <a:buChar char="•"/>
            </a:pPr>
            <a:r>
              <a:rPr lang="en-US" sz="2800" dirty="0"/>
              <a:t> $25 gift certificate</a:t>
            </a:r>
          </a:p>
          <a:p>
            <a:pPr marL="0" indent="0">
              <a:buNone/>
            </a:pPr>
            <a:endParaRPr lang="en-US" dirty="0"/>
          </a:p>
        </p:txBody>
      </p:sp>
      <p:pic>
        <p:nvPicPr>
          <p:cNvPr id="4" name="Picture 3" descr="FG Guide from 2013 - SPANISH_Page_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56163">
            <a:off x="7447671" y="451556"/>
            <a:ext cx="4270645" cy="5489222"/>
          </a:xfrm>
          <a:prstGeom prst="rect">
            <a:avLst/>
          </a:prstGeom>
          <a:ln>
            <a:solidFill>
              <a:schemeClr val="accent1"/>
            </a:solidFill>
          </a:ln>
        </p:spPr>
      </p:pic>
    </p:spTree>
    <p:extLst>
      <p:ext uri="{BB962C8B-B14F-4D97-AF65-F5344CB8AC3E}">
        <p14:creationId xmlns:p14="http://schemas.microsoft.com/office/powerpoint/2010/main" val="1614659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38329" y="-755782"/>
            <a:ext cx="11713191" cy="1511563"/>
          </a:xfrm>
        </p:spPr>
        <p:txBody>
          <a:bodyPr/>
          <a:lstStyle/>
          <a:p>
            <a:r>
              <a:rPr lang="en-US" dirty="0"/>
              <a:t>Focus Groups Description</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679617144"/>
              </p:ext>
            </p:extLst>
          </p:nvPr>
        </p:nvGraphicFramePr>
        <p:xfrm>
          <a:off x="178435" y="755781"/>
          <a:ext cx="7467599" cy="3262312"/>
        </p:xfrm>
        <a:graphic>
          <a:graphicData uri="http://schemas.openxmlformats.org/drawingml/2006/table">
            <a:tbl>
              <a:tblPr firstRow="1" firstCol="1" bandRow="1">
                <a:tableStyleId>{5C22544A-7EE6-4342-B048-85BDC9FD1C3A}</a:tableStyleId>
              </a:tblPr>
              <a:tblGrid>
                <a:gridCol w="1242903">
                  <a:extLst>
                    <a:ext uri="{9D8B030D-6E8A-4147-A177-3AD203B41FA5}">
                      <a16:colId xmlns:a16="http://schemas.microsoft.com/office/drawing/2014/main" val="20000"/>
                    </a:ext>
                  </a:extLst>
                </a:gridCol>
                <a:gridCol w="1167555">
                  <a:extLst>
                    <a:ext uri="{9D8B030D-6E8A-4147-A177-3AD203B41FA5}">
                      <a16:colId xmlns:a16="http://schemas.microsoft.com/office/drawing/2014/main" val="20001"/>
                    </a:ext>
                  </a:extLst>
                </a:gridCol>
                <a:gridCol w="1223896">
                  <a:extLst>
                    <a:ext uri="{9D8B030D-6E8A-4147-A177-3AD203B41FA5}">
                      <a16:colId xmlns:a16="http://schemas.microsoft.com/office/drawing/2014/main" val="20002"/>
                    </a:ext>
                  </a:extLst>
                </a:gridCol>
                <a:gridCol w="1301280">
                  <a:extLst>
                    <a:ext uri="{9D8B030D-6E8A-4147-A177-3AD203B41FA5}">
                      <a16:colId xmlns:a16="http://schemas.microsoft.com/office/drawing/2014/main" val="20003"/>
                    </a:ext>
                  </a:extLst>
                </a:gridCol>
                <a:gridCol w="1297887">
                  <a:extLst>
                    <a:ext uri="{9D8B030D-6E8A-4147-A177-3AD203B41FA5}">
                      <a16:colId xmlns:a16="http://schemas.microsoft.com/office/drawing/2014/main" val="20004"/>
                    </a:ext>
                  </a:extLst>
                </a:gridCol>
                <a:gridCol w="1234078">
                  <a:extLst>
                    <a:ext uri="{9D8B030D-6E8A-4147-A177-3AD203B41FA5}">
                      <a16:colId xmlns:a16="http://schemas.microsoft.com/office/drawing/2014/main" val="20005"/>
                    </a:ext>
                  </a:extLst>
                </a:gridCol>
              </a:tblGrid>
              <a:tr h="217487">
                <a:tc gridSpan="6">
                  <a:txBody>
                    <a:bodyPr/>
                    <a:lstStyle/>
                    <a:p>
                      <a:pPr marL="0" marR="0">
                        <a:lnSpc>
                          <a:spcPct val="115000"/>
                        </a:lnSpc>
                        <a:spcBef>
                          <a:spcPts val="0"/>
                        </a:spcBef>
                        <a:spcAft>
                          <a:spcPts val="0"/>
                        </a:spcAft>
                      </a:pPr>
                      <a:r>
                        <a:rPr lang="en-US" sz="1100" dirty="0">
                          <a:effectLst/>
                          <a:latin typeface="Calibri" charset="0"/>
                          <a:ea typeface="Calibri" charset="0"/>
                          <a:cs typeface="Times New Roman" charset="0"/>
                        </a:rPr>
                        <a:t>LITTLE VILLAGE</a:t>
                      </a:r>
                    </a:p>
                  </a:txBody>
                  <a:tcPr marL="68580" marR="68580" marT="0" marB="0"/>
                </a:tc>
                <a:tc hMerge="1">
                  <a:txBody>
                    <a:bodyPr/>
                    <a:lstStyle/>
                    <a:p>
                      <a:pPr marL="0" marR="0">
                        <a:lnSpc>
                          <a:spcPct val="115000"/>
                        </a:lnSpc>
                        <a:spcBef>
                          <a:spcPts val="0"/>
                        </a:spcBef>
                        <a:spcAft>
                          <a:spcPts val="0"/>
                        </a:spcAft>
                      </a:pPr>
                      <a:endParaRPr lang="en-US" sz="1100">
                        <a:effectLst/>
                        <a:latin typeface="Calibri" charset="0"/>
                        <a:ea typeface="Calibri" charset="0"/>
                        <a:cs typeface="Times New Roman" charset="0"/>
                      </a:endParaRPr>
                    </a:p>
                  </a:txBody>
                  <a:tcPr marL="68580" marR="68580" marT="0" marB="0"/>
                </a:tc>
                <a:tc hMerge="1">
                  <a:txBody>
                    <a:bodyPr/>
                    <a:lstStyle/>
                    <a:p>
                      <a:pPr marL="0" marR="0">
                        <a:lnSpc>
                          <a:spcPct val="115000"/>
                        </a:lnSpc>
                        <a:spcBef>
                          <a:spcPts val="0"/>
                        </a:spcBef>
                        <a:spcAft>
                          <a:spcPts val="0"/>
                        </a:spcAft>
                      </a:pPr>
                      <a:endParaRPr lang="en-US" sz="1100">
                        <a:effectLst/>
                        <a:latin typeface="Calibri" charset="0"/>
                        <a:ea typeface="Calibri" charset="0"/>
                        <a:cs typeface="Times New Roman" charset="0"/>
                      </a:endParaRPr>
                    </a:p>
                  </a:txBody>
                  <a:tcPr marL="68580" marR="68580" marT="0" marB="0"/>
                </a:tc>
                <a:tc hMerge="1">
                  <a:txBody>
                    <a:bodyPr/>
                    <a:lstStyle/>
                    <a:p>
                      <a:pPr marL="0" marR="0">
                        <a:lnSpc>
                          <a:spcPct val="115000"/>
                        </a:lnSpc>
                        <a:spcBef>
                          <a:spcPts val="0"/>
                        </a:spcBef>
                        <a:spcAft>
                          <a:spcPts val="0"/>
                        </a:spcAft>
                      </a:pPr>
                      <a:endParaRPr lang="en-US" sz="1100">
                        <a:effectLst/>
                        <a:latin typeface="Calibri" charset="0"/>
                        <a:ea typeface="Calibri" charset="0"/>
                        <a:cs typeface="Times New Roman" charset="0"/>
                      </a:endParaRPr>
                    </a:p>
                  </a:txBody>
                  <a:tcPr marL="68580" marR="68580" marT="0" marB="0"/>
                </a:tc>
                <a:tc hMerge="1">
                  <a:txBody>
                    <a:bodyPr/>
                    <a:lstStyle/>
                    <a:p>
                      <a:pPr marL="0" marR="0">
                        <a:lnSpc>
                          <a:spcPct val="115000"/>
                        </a:lnSpc>
                        <a:spcBef>
                          <a:spcPts val="0"/>
                        </a:spcBef>
                        <a:spcAft>
                          <a:spcPts val="0"/>
                        </a:spcAft>
                      </a:pPr>
                      <a:endParaRPr lang="en-US" sz="1100">
                        <a:effectLst/>
                        <a:latin typeface="Calibri" charset="0"/>
                        <a:ea typeface="Calibri" charset="0"/>
                        <a:cs typeface="Times New Roman" charset="0"/>
                      </a:endParaRPr>
                    </a:p>
                  </a:txBody>
                  <a:tcPr marL="68580" marR="68580" marT="0" marB="0"/>
                </a:tc>
                <a:tc hMerge="1">
                  <a:txBody>
                    <a:bodyPr/>
                    <a:lstStyle/>
                    <a:p>
                      <a:pPr marL="0" marR="0">
                        <a:lnSpc>
                          <a:spcPct val="115000"/>
                        </a:lnSpc>
                        <a:spcBef>
                          <a:spcPts val="0"/>
                        </a:spcBef>
                        <a:spcAft>
                          <a:spcPts val="0"/>
                        </a:spcAft>
                      </a:pPr>
                      <a:endParaRPr lang="en-US" sz="11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0"/>
                  </a:ext>
                </a:extLst>
              </a:tr>
              <a:tr h="434975">
                <a:tc>
                  <a:txBody>
                    <a:bodyPr/>
                    <a:lstStyle/>
                    <a:p>
                      <a:pPr marL="0" marR="0">
                        <a:lnSpc>
                          <a:spcPct val="115000"/>
                        </a:lnSpc>
                        <a:spcBef>
                          <a:spcPts val="0"/>
                        </a:spcBef>
                        <a:spcAft>
                          <a:spcPts val="0"/>
                        </a:spcAft>
                      </a:pPr>
                      <a:r>
                        <a:rPr lang="en-US" sz="1100" b="1" dirty="0">
                          <a:effectLst/>
                        </a:rPr>
                        <a:t>Focus Group ID</a:t>
                      </a:r>
                      <a:endParaRPr lang="en-US" sz="1100" b="1"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b="1" dirty="0">
                          <a:effectLst/>
                        </a:rPr>
                        <a:t>Community area</a:t>
                      </a:r>
                      <a:endParaRPr lang="en-US" sz="1100" b="1"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b="1" dirty="0">
                          <a:effectLst/>
                        </a:rPr>
                        <a:t>Who led focus group</a:t>
                      </a:r>
                      <a:endParaRPr lang="en-US" sz="1100" b="1"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b="1" dirty="0">
                          <a:effectLst/>
                        </a:rPr>
                        <a:t>Who participated in focus group</a:t>
                      </a:r>
                      <a:endParaRPr lang="en-US" sz="1100" b="1"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b="1" dirty="0">
                          <a:effectLst/>
                        </a:rPr>
                        <a:t>Number of participants</a:t>
                      </a:r>
                      <a:endParaRPr lang="en-US" sz="1100" b="1"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b="1" dirty="0">
                          <a:effectLst/>
                        </a:rPr>
                        <a:t>Length of focus group</a:t>
                      </a:r>
                      <a:endParaRPr lang="en-US" sz="1100" b="1"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1"/>
                  </a:ext>
                </a:extLst>
              </a:tr>
              <a:tr h="434975">
                <a:tc>
                  <a:txBody>
                    <a:bodyPr/>
                    <a:lstStyle/>
                    <a:p>
                      <a:pPr marL="0" marR="0">
                        <a:lnSpc>
                          <a:spcPct val="115000"/>
                        </a:lnSpc>
                        <a:spcBef>
                          <a:spcPts val="0"/>
                        </a:spcBef>
                        <a:spcAft>
                          <a:spcPts val="0"/>
                        </a:spcAft>
                      </a:pPr>
                      <a:r>
                        <a:rPr lang="en-US" sz="1100" dirty="0">
                          <a:effectLst/>
                        </a:rPr>
                        <a:t>FG041517AM</a:t>
                      </a:r>
                    </a:p>
                    <a:p>
                      <a:pPr marL="0" marR="0">
                        <a:lnSpc>
                          <a:spcPct val="115000"/>
                        </a:lnSpc>
                        <a:spcBef>
                          <a:spcPts val="0"/>
                        </a:spcBef>
                        <a:spcAft>
                          <a:spcPts val="0"/>
                        </a:spcAft>
                      </a:pPr>
                      <a:r>
                        <a:rPr lang="en-US" sz="1100" dirty="0">
                          <a:effectLst/>
                        </a:rPr>
                        <a:t> </a:t>
                      </a:r>
                      <a:endParaRPr lang="en-US" sz="11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200" dirty="0">
                          <a:effectLst/>
                        </a:rPr>
                        <a:t>Little Village</a:t>
                      </a:r>
                      <a:endParaRPr lang="en-US" sz="1200" dirty="0">
                        <a:effectLst/>
                        <a:latin typeface="Calibri"/>
                        <a:ea typeface="Calibri" charset="0"/>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Adriana and Dolores</a:t>
                      </a:r>
                      <a:endParaRPr lang="en-US" sz="1200" dirty="0">
                        <a:effectLst/>
                        <a:latin typeface="Calibri"/>
                        <a:ea typeface="Calibri" charset="0"/>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Residents engaged in varied job types</a:t>
                      </a:r>
                      <a:endParaRPr lang="en-US" sz="1200" dirty="0">
                        <a:effectLst/>
                        <a:latin typeface="Calibri"/>
                        <a:ea typeface="Calibri" charset="0"/>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6</a:t>
                      </a:r>
                      <a:endParaRPr lang="en-US" sz="1200" dirty="0">
                        <a:effectLst/>
                        <a:latin typeface="Calibri"/>
                        <a:ea typeface="Calibri" charset="0"/>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60 minutes</a:t>
                      </a:r>
                      <a:endParaRPr lang="en-US" sz="1200">
                        <a:effectLst/>
                        <a:latin typeface="Calibri"/>
                        <a:ea typeface="Calibri" charset="0"/>
                        <a:cs typeface="Times New Roman"/>
                      </a:endParaRPr>
                    </a:p>
                  </a:txBody>
                  <a:tcPr marL="68580" marR="68580" marT="0" marB="0"/>
                </a:tc>
                <a:extLst>
                  <a:ext uri="{0D108BD9-81ED-4DB2-BD59-A6C34878D82A}">
                    <a16:rowId xmlns:a16="http://schemas.microsoft.com/office/drawing/2014/main" val="10002"/>
                  </a:ext>
                </a:extLst>
              </a:tr>
              <a:tr h="434975">
                <a:tc>
                  <a:txBody>
                    <a:bodyPr/>
                    <a:lstStyle/>
                    <a:p>
                      <a:pPr marL="0" marR="0">
                        <a:lnSpc>
                          <a:spcPct val="115000"/>
                        </a:lnSpc>
                        <a:spcBef>
                          <a:spcPts val="0"/>
                        </a:spcBef>
                        <a:spcAft>
                          <a:spcPts val="0"/>
                        </a:spcAft>
                      </a:pPr>
                      <a:r>
                        <a:rPr lang="en-US" sz="1100" dirty="0">
                          <a:effectLst/>
                        </a:rPr>
                        <a:t>FG050317PP</a:t>
                      </a:r>
                    </a:p>
                    <a:p>
                      <a:pPr marL="0" marR="0">
                        <a:lnSpc>
                          <a:spcPct val="115000"/>
                        </a:lnSpc>
                        <a:spcBef>
                          <a:spcPts val="0"/>
                        </a:spcBef>
                        <a:spcAft>
                          <a:spcPts val="0"/>
                        </a:spcAft>
                      </a:pPr>
                      <a:endParaRPr lang="en-US" sz="11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200" dirty="0">
                          <a:effectLst/>
                        </a:rPr>
                        <a:t>Little Village</a:t>
                      </a:r>
                      <a:endParaRPr lang="en-US" sz="1200" dirty="0">
                        <a:effectLst/>
                        <a:latin typeface="Calibri"/>
                        <a:ea typeface="Calibri" charset="0"/>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Patricia and Trini</a:t>
                      </a:r>
                      <a:endParaRPr lang="en-US" sz="1200" dirty="0">
                        <a:effectLst/>
                        <a:latin typeface="Calibri"/>
                        <a:ea typeface="Calibri" charset="0"/>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English as a Second Language</a:t>
                      </a:r>
                      <a:endParaRPr lang="en-US" sz="1200" dirty="0">
                        <a:effectLst/>
                        <a:latin typeface="Calibri"/>
                        <a:ea typeface="Calibri" charset="0"/>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12</a:t>
                      </a:r>
                      <a:endParaRPr lang="en-US" sz="1200" dirty="0">
                        <a:effectLst/>
                        <a:latin typeface="Calibri"/>
                        <a:ea typeface="Calibri" charset="0"/>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46 minutes</a:t>
                      </a:r>
                      <a:endParaRPr lang="en-US" sz="1200" dirty="0">
                        <a:effectLst/>
                        <a:latin typeface="Calibri"/>
                        <a:ea typeface="Calibri" charset="0"/>
                        <a:cs typeface="Times New Roman"/>
                      </a:endParaRPr>
                    </a:p>
                  </a:txBody>
                  <a:tcPr marL="68580" marR="68580" marT="0" marB="0"/>
                </a:tc>
                <a:extLst>
                  <a:ext uri="{0D108BD9-81ED-4DB2-BD59-A6C34878D82A}">
                    <a16:rowId xmlns:a16="http://schemas.microsoft.com/office/drawing/2014/main" val="10003"/>
                  </a:ext>
                </a:extLst>
              </a:tr>
              <a:tr h="434975">
                <a:tc>
                  <a:txBody>
                    <a:bodyPr/>
                    <a:lstStyle/>
                    <a:p>
                      <a:pPr marL="0" marR="0">
                        <a:lnSpc>
                          <a:spcPct val="115000"/>
                        </a:lnSpc>
                        <a:spcBef>
                          <a:spcPts val="0"/>
                        </a:spcBef>
                        <a:spcAft>
                          <a:spcPts val="0"/>
                        </a:spcAft>
                      </a:pPr>
                      <a:r>
                        <a:rPr lang="en-US" sz="1100" dirty="0">
                          <a:effectLst/>
                        </a:rPr>
                        <a:t>FG040717TB</a:t>
                      </a:r>
                    </a:p>
                    <a:p>
                      <a:pPr marL="0" marR="0">
                        <a:lnSpc>
                          <a:spcPct val="115000"/>
                        </a:lnSpc>
                        <a:spcBef>
                          <a:spcPts val="0"/>
                        </a:spcBef>
                        <a:spcAft>
                          <a:spcPts val="0"/>
                        </a:spcAft>
                      </a:pPr>
                      <a:endParaRPr lang="en-US" sz="11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200" dirty="0">
                          <a:effectLst/>
                        </a:rPr>
                        <a:t>Little Village</a:t>
                      </a:r>
                      <a:endParaRPr lang="en-US" sz="1200" dirty="0">
                        <a:effectLst/>
                        <a:latin typeface="Calibri"/>
                        <a:ea typeface="Calibri" charset="0"/>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Tere and Adriana</a:t>
                      </a:r>
                      <a:endParaRPr lang="en-US" sz="1200" dirty="0">
                        <a:effectLst/>
                        <a:latin typeface="Calibri"/>
                        <a:ea typeface="Calibri" charset="0"/>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Community Health Workers</a:t>
                      </a:r>
                      <a:endParaRPr lang="en-US" sz="1200" dirty="0">
                        <a:effectLst/>
                        <a:latin typeface="Calibri"/>
                        <a:ea typeface="Calibri" charset="0"/>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8</a:t>
                      </a:r>
                      <a:endParaRPr lang="en-US" sz="1200" dirty="0">
                        <a:effectLst/>
                        <a:latin typeface="Calibri"/>
                        <a:ea typeface="Calibri" charset="0"/>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 107 minutes</a:t>
                      </a:r>
                      <a:endParaRPr lang="en-US" sz="1200">
                        <a:effectLst/>
                        <a:latin typeface="Calibri"/>
                        <a:ea typeface="Calibri" charset="0"/>
                        <a:cs typeface="Times New Roman"/>
                      </a:endParaRPr>
                    </a:p>
                  </a:txBody>
                  <a:tcPr marL="68580" marR="68580" marT="0" marB="0"/>
                </a:tc>
                <a:extLst>
                  <a:ext uri="{0D108BD9-81ED-4DB2-BD59-A6C34878D82A}">
                    <a16:rowId xmlns:a16="http://schemas.microsoft.com/office/drawing/2014/main" val="10004"/>
                  </a:ext>
                </a:extLst>
              </a:tr>
              <a:tr h="434975">
                <a:tc>
                  <a:txBody>
                    <a:bodyPr/>
                    <a:lstStyle/>
                    <a:p>
                      <a:pPr marL="0" marR="0">
                        <a:lnSpc>
                          <a:spcPct val="115000"/>
                        </a:lnSpc>
                        <a:spcBef>
                          <a:spcPts val="0"/>
                        </a:spcBef>
                        <a:spcAft>
                          <a:spcPts val="0"/>
                        </a:spcAft>
                      </a:pPr>
                      <a:r>
                        <a:rPr lang="en-US" sz="1100" dirty="0">
                          <a:effectLst/>
                        </a:rPr>
                        <a:t>FG0400917DC</a:t>
                      </a:r>
                    </a:p>
                    <a:p>
                      <a:pPr marL="0" marR="0">
                        <a:lnSpc>
                          <a:spcPct val="115000"/>
                        </a:lnSpc>
                        <a:spcBef>
                          <a:spcPts val="0"/>
                        </a:spcBef>
                        <a:spcAft>
                          <a:spcPts val="0"/>
                        </a:spcAft>
                      </a:pPr>
                      <a:endParaRPr lang="en-US" sz="11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200" dirty="0">
                          <a:effectLst/>
                        </a:rPr>
                        <a:t>Little Village</a:t>
                      </a:r>
                      <a:endParaRPr lang="en-US" sz="1200" dirty="0">
                        <a:effectLst/>
                        <a:latin typeface="Calibri"/>
                        <a:ea typeface="Calibri" charset="0"/>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Dolores and Adriana</a:t>
                      </a:r>
                      <a:endParaRPr lang="en-US" sz="1200" dirty="0">
                        <a:effectLst/>
                        <a:latin typeface="Calibri"/>
                        <a:ea typeface="Calibri" charset="0"/>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Street Vendors</a:t>
                      </a:r>
                      <a:endParaRPr lang="en-US" sz="1200" dirty="0">
                        <a:effectLst/>
                        <a:latin typeface="Calibri"/>
                        <a:ea typeface="Calibri" charset="0"/>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5</a:t>
                      </a:r>
                      <a:endParaRPr lang="en-US" sz="1200" dirty="0">
                        <a:effectLst/>
                        <a:latin typeface="Calibri"/>
                        <a:ea typeface="Calibri" charset="0"/>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120 minutes</a:t>
                      </a:r>
                      <a:endParaRPr lang="en-US" sz="1200" dirty="0">
                        <a:effectLst/>
                        <a:latin typeface="Calibri"/>
                        <a:ea typeface="Calibri" charset="0"/>
                        <a:cs typeface="Times New Roman"/>
                      </a:endParaRPr>
                    </a:p>
                  </a:txBody>
                  <a:tcPr marL="68580" marR="68580" marT="0" marB="0"/>
                </a:tc>
                <a:extLst>
                  <a:ext uri="{0D108BD9-81ED-4DB2-BD59-A6C34878D82A}">
                    <a16:rowId xmlns:a16="http://schemas.microsoft.com/office/drawing/2014/main" val="10005"/>
                  </a:ext>
                </a:extLst>
              </a:tr>
              <a:tr h="434975">
                <a:tc>
                  <a:txBody>
                    <a:bodyPr/>
                    <a:lstStyle/>
                    <a:p>
                      <a:pPr marL="0" marR="0">
                        <a:lnSpc>
                          <a:spcPct val="115000"/>
                        </a:lnSpc>
                        <a:spcBef>
                          <a:spcPts val="0"/>
                        </a:spcBef>
                        <a:spcAft>
                          <a:spcPts val="0"/>
                        </a:spcAft>
                      </a:pPr>
                      <a:r>
                        <a:rPr lang="en-US" sz="1100" dirty="0">
                          <a:effectLst/>
                        </a:rPr>
                        <a:t>FG041217DC</a:t>
                      </a:r>
                    </a:p>
                    <a:p>
                      <a:pPr marL="0" marR="0">
                        <a:lnSpc>
                          <a:spcPct val="115000"/>
                        </a:lnSpc>
                        <a:spcBef>
                          <a:spcPts val="0"/>
                        </a:spcBef>
                        <a:spcAft>
                          <a:spcPts val="0"/>
                        </a:spcAft>
                      </a:pPr>
                      <a:endParaRPr lang="en-US" sz="11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200" dirty="0">
                          <a:effectLst/>
                        </a:rPr>
                        <a:t>Little Village</a:t>
                      </a:r>
                      <a:endParaRPr lang="en-US" sz="1200" dirty="0">
                        <a:effectLst/>
                        <a:latin typeface="Calibri"/>
                        <a:ea typeface="Calibri" charset="0"/>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Dolores</a:t>
                      </a:r>
                      <a:endParaRPr lang="en-US" sz="1200" dirty="0">
                        <a:effectLst/>
                        <a:latin typeface="Calibri"/>
                        <a:ea typeface="Calibri" charset="0"/>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Day Laborers</a:t>
                      </a:r>
                      <a:endParaRPr lang="en-US" sz="1200" dirty="0">
                        <a:effectLst/>
                        <a:latin typeface="Calibri"/>
                        <a:ea typeface="Calibri" charset="0"/>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5</a:t>
                      </a:r>
                      <a:endParaRPr lang="en-US" sz="1200" dirty="0">
                        <a:effectLst/>
                        <a:latin typeface="Calibri"/>
                        <a:ea typeface="Calibri" charset="0"/>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74 minutes</a:t>
                      </a:r>
                      <a:endParaRPr lang="en-US" sz="1200" dirty="0">
                        <a:effectLst/>
                        <a:latin typeface="Calibri"/>
                        <a:ea typeface="Calibri" charset="0"/>
                        <a:cs typeface="Times New Roman"/>
                      </a:endParaRPr>
                    </a:p>
                  </a:txBody>
                  <a:tcPr marL="68580" marR="68580" marT="0" marB="0"/>
                </a:tc>
                <a:extLst>
                  <a:ext uri="{0D108BD9-81ED-4DB2-BD59-A6C34878D82A}">
                    <a16:rowId xmlns:a16="http://schemas.microsoft.com/office/drawing/2014/main" val="10006"/>
                  </a:ext>
                </a:extLst>
              </a:tr>
              <a:tr h="434975">
                <a:tc>
                  <a:txBody>
                    <a:bodyPr/>
                    <a:lstStyle/>
                    <a:p>
                      <a:pPr marL="0" marR="0">
                        <a:lnSpc>
                          <a:spcPct val="115000"/>
                        </a:lnSpc>
                        <a:spcBef>
                          <a:spcPts val="0"/>
                        </a:spcBef>
                        <a:spcAft>
                          <a:spcPts val="0"/>
                        </a:spcAft>
                      </a:pPr>
                      <a:r>
                        <a:rPr lang="en-US" sz="1100" dirty="0">
                          <a:effectLst/>
                        </a:rPr>
                        <a:t>FG041217PP</a:t>
                      </a:r>
                    </a:p>
                    <a:p>
                      <a:pPr marL="0" marR="0">
                        <a:lnSpc>
                          <a:spcPct val="115000"/>
                        </a:lnSpc>
                        <a:spcBef>
                          <a:spcPts val="0"/>
                        </a:spcBef>
                        <a:spcAft>
                          <a:spcPts val="0"/>
                        </a:spcAft>
                      </a:pPr>
                      <a:endParaRPr lang="en-US" sz="11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200" dirty="0">
                          <a:effectLst/>
                        </a:rPr>
                        <a:t>Little Village</a:t>
                      </a:r>
                      <a:endParaRPr lang="en-US" sz="1200" dirty="0">
                        <a:effectLst/>
                        <a:latin typeface="Calibri"/>
                        <a:ea typeface="Calibri" charset="0"/>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Patricia, Dolores, Yvette, Adriana</a:t>
                      </a:r>
                      <a:endParaRPr lang="en-US" sz="1200" dirty="0">
                        <a:effectLst/>
                        <a:latin typeface="Calibri"/>
                        <a:ea typeface="Calibri" charset="0"/>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LV Community Researchers</a:t>
                      </a:r>
                      <a:endParaRPr lang="en-US" sz="1200">
                        <a:effectLst/>
                        <a:latin typeface="Calibri"/>
                        <a:ea typeface="Calibri" charset="0"/>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5</a:t>
                      </a:r>
                      <a:endParaRPr lang="en-US" sz="1200">
                        <a:effectLst/>
                        <a:latin typeface="Calibri"/>
                        <a:ea typeface="Calibri" charset="0"/>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88 minutes</a:t>
                      </a:r>
                      <a:endParaRPr lang="en-US" sz="1200">
                        <a:effectLst/>
                        <a:latin typeface="Calibri"/>
                        <a:ea typeface="Calibri" charset="0"/>
                        <a:cs typeface="Times New Roman"/>
                      </a:endParaRPr>
                    </a:p>
                  </a:txBody>
                  <a:tcPr marL="68580" marR="68580" marT="0" marB="0"/>
                </a:tc>
                <a:extLst>
                  <a:ext uri="{0D108BD9-81ED-4DB2-BD59-A6C34878D82A}">
                    <a16:rowId xmlns:a16="http://schemas.microsoft.com/office/drawing/2014/main" val="1000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85047067"/>
              </p:ext>
            </p:extLst>
          </p:nvPr>
        </p:nvGraphicFramePr>
        <p:xfrm>
          <a:off x="5168721" y="3964431"/>
          <a:ext cx="6984365" cy="2800862"/>
        </p:xfrm>
        <a:graphic>
          <a:graphicData uri="http://schemas.openxmlformats.org/drawingml/2006/table">
            <a:tbl>
              <a:tblPr firstRow="1" firstCol="1" bandRow="1">
                <a:tableStyleId>{5C22544A-7EE6-4342-B048-85BDC9FD1C3A}</a:tableStyleId>
              </a:tblPr>
              <a:tblGrid>
                <a:gridCol w="1159510">
                  <a:extLst>
                    <a:ext uri="{9D8B030D-6E8A-4147-A177-3AD203B41FA5}">
                      <a16:colId xmlns:a16="http://schemas.microsoft.com/office/drawing/2014/main" val="20000"/>
                    </a:ext>
                  </a:extLst>
                </a:gridCol>
                <a:gridCol w="1091565">
                  <a:extLst>
                    <a:ext uri="{9D8B030D-6E8A-4147-A177-3AD203B41FA5}">
                      <a16:colId xmlns:a16="http://schemas.microsoft.com/office/drawing/2014/main" val="20001"/>
                    </a:ext>
                  </a:extLst>
                </a:gridCol>
                <a:gridCol w="1145540">
                  <a:extLst>
                    <a:ext uri="{9D8B030D-6E8A-4147-A177-3AD203B41FA5}">
                      <a16:colId xmlns:a16="http://schemas.microsoft.com/office/drawing/2014/main" val="20002"/>
                    </a:ext>
                  </a:extLst>
                </a:gridCol>
                <a:gridCol w="1217930">
                  <a:extLst>
                    <a:ext uri="{9D8B030D-6E8A-4147-A177-3AD203B41FA5}">
                      <a16:colId xmlns:a16="http://schemas.microsoft.com/office/drawing/2014/main" val="20003"/>
                    </a:ext>
                  </a:extLst>
                </a:gridCol>
                <a:gridCol w="1214755">
                  <a:extLst>
                    <a:ext uri="{9D8B030D-6E8A-4147-A177-3AD203B41FA5}">
                      <a16:colId xmlns:a16="http://schemas.microsoft.com/office/drawing/2014/main" val="20004"/>
                    </a:ext>
                  </a:extLst>
                </a:gridCol>
                <a:gridCol w="1155065">
                  <a:extLst>
                    <a:ext uri="{9D8B030D-6E8A-4147-A177-3AD203B41FA5}">
                      <a16:colId xmlns:a16="http://schemas.microsoft.com/office/drawing/2014/main" val="20005"/>
                    </a:ext>
                  </a:extLst>
                </a:gridCol>
              </a:tblGrid>
              <a:tr h="0">
                <a:tc gridSpan="6">
                  <a:txBody>
                    <a:bodyPr/>
                    <a:lstStyle/>
                    <a:p>
                      <a:pPr marL="0" marR="0">
                        <a:lnSpc>
                          <a:spcPct val="115000"/>
                        </a:lnSpc>
                        <a:spcBef>
                          <a:spcPts val="0"/>
                        </a:spcBef>
                        <a:spcAft>
                          <a:spcPts val="0"/>
                        </a:spcAft>
                      </a:pPr>
                      <a:r>
                        <a:rPr lang="en-US" sz="1100" dirty="0">
                          <a:solidFill>
                            <a:schemeClr val="bg1"/>
                          </a:solidFill>
                          <a:effectLst/>
                          <a:latin typeface="Calibri" charset="0"/>
                          <a:ea typeface="Calibri" charset="0"/>
                          <a:cs typeface="Times New Roman" charset="0"/>
                        </a:rPr>
                        <a:t>NORTH LAWNDALE</a:t>
                      </a:r>
                    </a:p>
                  </a:txBody>
                  <a:tcPr marL="68580" marR="68580" marT="0" marB="0"/>
                </a:tc>
                <a:tc hMerge="1">
                  <a:txBody>
                    <a:bodyPr/>
                    <a:lstStyle/>
                    <a:p>
                      <a:pPr marL="0" marR="0">
                        <a:lnSpc>
                          <a:spcPct val="115000"/>
                        </a:lnSpc>
                        <a:spcBef>
                          <a:spcPts val="0"/>
                        </a:spcBef>
                        <a:spcAft>
                          <a:spcPts val="0"/>
                        </a:spcAft>
                      </a:pPr>
                      <a:endParaRPr lang="en-US" sz="1100" dirty="0">
                        <a:solidFill>
                          <a:schemeClr val="tx1"/>
                        </a:solidFill>
                        <a:effectLst/>
                        <a:latin typeface="Calibri" charset="0"/>
                        <a:ea typeface="Calibri" charset="0"/>
                        <a:cs typeface="Times New Roman" charset="0"/>
                      </a:endParaRPr>
                    </a:p>
                  </a:txBody>
                  <a:tcPr marL="68580" marR="68580" marT="0" marB="0"/>
                </a:tc>
                <a:tc hMerge="1">
                  <a:txBody>
                    <a:bodyPr/>
                    <a:lstStyle/>
                    <a:p>
                      <a:pPr marL="0" marR="0">
                        <a:lnSpc>
                          <a:spcPct val="115000"/>
                        </a:lnSpc>
                        <a:spcBef>
                          <a:spcPts val="0"/>
                        </a:spcBef>
                        <a:spcAft>
                          <a:spcPts val="0"/>
                        </a:spcAft>
                      </a:pPr>
                      <a:endParaRPr lang="en-US" sz="1100">
                        <a:solidFill>
                          <a:schemeClr val="tx1"/>
                        </a:solidFill>
                        <a:effectLst/>
                        <a:latin typeface="Calibri" charset="0"/>
                        <a:ea typeface="Calibri" charset="0"/>
                        <a:cs typeface="Times New Roman" charset="0"/>
                      </a:endParaRPr>
                    </a:p>
                  </a:txBody>
                  <a:tcPr marL="68580" marR="68580" marT="0" marB="0"/>
                </a:tc>
                <a:tc hMerge="1">
                  <a:txBody>
                    <a:bodyPr/>
                    <a:lstStyle/>
                    <a:p>
                      <a:pPr marL="0" marR="0">
                        <a:lnSpc>
                          <a:spcPct val="115000"/>
                        </a:lnSpc>
                        <a:spcBef>
                          <a:spcPts val="0"/>
                        </a:spcBef>
                        <a:spcAft>
                          <a:spcPts val="0"/>
                        </a:spcAft>
                      </a:pPr>
                      <a:endParaRPr lang="en-US" sz="1100">
                        <a:solidFill>
                          <a:schemeClr val="tx1"/>
                        </a:solidFill>
                        <a:effectLst/>
                        <a:latin typeface="Calibri" charset="0"/>
                        <a:ea typeface="Calibri" charset="0"/>
                        <a:cs typeface="Times New Roman" charset="0"/>
                      </a:endParaRPr>
                    </a:p>
                  </a:txBody>
                  <a:tcPr marL="68580" marR="68580" marT="0" marB="0"/>
                </a:tc>
                <a:tc hMerge="1">
                  <a:txBody>
                    <a:bodyPr/>
                    <a:lstStyle/>
                    <a:p>
                      <a:pPr marL="0" marR="0">
                        <a:lnSpc>
                          <a:spcPct val="115000"/>
                        </a:lnSpc>
                        <a:spcBef>
                          <a:spcPts val="0"/>
                        </a:spcBef>
                        <a:spcAft>
                          <a:spcPts val="0"/>
                        </a:spcAft>
                      </a:pPr>
                      <a:endParaRPr lang="en-US" sz="1100">
                        <a:solidFill>
                          <a:schemeClr val="tx1"/>
                        </a:solidFill>
                        <a:effectLst/>
                        <a:latin typeface="Calibri" charset="0"/>
                        <a:ea typeface="Calibri" charset="0"/>
                        <a:cs typeface="Times New Roman" charset="0"/>
                      </a:endParaRPr>
                    </a:p>
                  </a:txBody>
                  <a:tcPr marL="68580" marR="68580" marT="0" marB="0"/>
                </a:tc>
                <a:tc hMerge="1">
                  <a:txBody>
                    <a:bodyPr/>
                    <a:lstStyle/>
                    <a:p>
                      <a:pPr marL="0" marR="0">
                        <a:lnSpc>
                          <a:spcPct val="115000"/>
                        </a:lnSpc>
                        <a:spcBef>
                          <a:spcPts val="0"/>
                        </a:spcBef>
                        <a:spcAft>
                          <a:spcPts val="0"/>
                        </a:spcAft>
                      </a:pPr>
                      <a:endParaRPr lang="en-US" sz="1100" dirty="0">
                        <a:solidFill>
                          <a:schemeClr val="tx1"/>
                        </a:solidFill>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1100" dirty="0">
                          <a:solidFill>
                            <a:schemeClr val="tx1"/>
                          </a:solidFill>
                          <a:effectLst/>
                        </a:rPr>
                        <a:t>Focus Group ID</a:t>
                      </a:r>
                      <a:endParaRPr lang="en-US" sz="1100" dirty="0">
                        <a:solidFill>
                          <a:schemeClr val="tx1"/>
                        </a:solidFill>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b="1" dirty="0">
                          <a:solidFill>
                            <a:schemeClr val="tx1"/>
                          </a:solidFill>
                          <a:effectLst/>
                        </a:rPr>
                        <a:t>Community area</a:t>
                      </a:r>
                      <a:endParaRPr lang="en-US" sz="1100" b="1" dirty="0">
                        <a:solidFill>
                          <a:schemeClr val="tx1"/>
                        </a:solidFill>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b="1" dirty="0">
                          <a:solidFill>
                            <a:schemeClr val="tx1"/>
                          </a:solidFill>
                          <a:effectLst/>
                        </a:rPr>
                        <a:t>Who led focus group</a:t>
                      </a:r>
                      <a:endParaRPr lang="en-US" sz="1100" b="1" dirty="0">
                        <a:solidFill>
                          <a:schemeClr val="tx1"/>
                        </a:solidFill>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b="1" dirty="0">
                          <a:solidFill>
                            <a:schemeClr val="tx1"/>
                          </a:solidFill>
                          <a:effectLst/>
                        </a:rPr>
                        <a:t>Who participated in focus group</a:t>
                      </a:r>
                      <a:endParaRPr lang="en-US" sz="1100" b="1" dirty="0">
                        <a:solidFill>
                          <a:schemeClr val="tx1"/>
                        </a:solidFill>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b="1" dirty="0">
                          <a:solidFill>
                            <a:schemeClr val="tx1"/>
                          </a:solidFill>
                          <a:effectLst/>
                        </a:rPr>
                        <a:t>Number of participants</a:t>
                      </a:r>
                      <a:endParaRPr lang="en-US" sz="1100" b="1" dirty="0">
                        <a:solidFill>
                          <a:schemeClr val="tx1"/>
                        </a:solidFill>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b="1" dirty="0">
                          <a:solidFill>
                            <a:schemeClr val="tx1"/>
                          </a:solidFill>
                          <a:effectLst/>
                        </a:rPr>
                        <a:t>Length of focus group</a:t>
                      </a:r>
                      <a:endParaRPr lang="en-US" sz="1100" b="1" dirty="0">
                        <a:solidFill>
                          <a:schemeClr val="tx1"/>
                        </a:solidFill>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1100" dirty="0">
                          <a:effectLst/>
                        </a:rPr>
                        <a:t>FG042017AH</a:t>
                      </a:r>
                    </a:p>
                    <a:p>
                      <a:pPr marL="0" marR="0">
                        <a:lnSpc>
                          <a:spcPct val="115000"/>
                        </a:lnSpc>
                        <a:spcBef>
                          <a:spcPts val="0"/>
                        </a:spcBef>
                        <a:spcAft>
                          <a:spcPts val="0"/>
                        </a:spcAft>
                      </a:pPr>
                      <a:endParaRPr lang="en-US" sz="11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dirty="0">
                          <a:effectLst/>
                        </a:rPr>
                        <a:t>North Lawndale</a:t>
                      </a:r>
                      <a:endParaRPr lang="en-US" sz="11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dirty="0">
                          <a:effectLst/>
                        </a:rPr>
                        <a:t>Addy and Fatima</a:t>
                      </a:r>
                      <a:endParaRPr lang="en-US" sz="11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dirty="0">
                          <a:effectLst/>
                        </a:rPr>
                        <a:t>SUHI Staff</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100" dirty="0">
                          <a:effectLst/>
                        </a:rPr>
                        <a:t>5</a:t>
                      </a:r>
                      <a:endParaRPr lang="en-US" sz="11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dirty="0">
                          <a:effectLst/>
                        </a:rPr>
                        <a:t>38 minutes</a:t>
                      </a:r>
                      <a:endParaRPr lang="en-US" sz="11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100" dirty="0">
                          <a:effectLst/>
                        </a:rPr>
                        <a:t>FG042417FP</a:t>
                      </a:r>
                    </a:p>
                    <a:p>
                      <a:pPr marL="0" marR="0">
                        <a:lnSpc>
                          <a:spcPct val="115000"/>
                        </a:lnSpc>
                        <a:spcBef>
                          <a:spcPts val="0"/>
                        </a:spcBef>
                        <a:spcAft>
                          <a:spcPts val="0"/>
                        </a:spcAft>
                      </a:pPr>
                      <a:endParaRPr lang="en-US" sz="11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dirty="0">
                          <a:effectLst/>
                        </a:rPr>
                        <a:t>North Lawndale</a:t>
                      </a:r>
                      <a:endParaRPr lang="en-US" sz="11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dirty="0">
                          <a:effectLst/>
                        </a:rPr>
                        <a:t>Fatima and Addy</a:t>
                      </a:r>
                      <a:endParaRPr lang="en-US" sz="11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dirty="0">
                          <a:effectLst/>
                        </a:rPr>
                        <a:t>Community Health Workers</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100" dirty="0">
                          <a:effectLst/>
                        </a:rPr>
                        <a:t>7</a:t>
                      </a:r>
                      <a:endParaRPr lang="en-US" sz="11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dirty="0">
                          <a:effectLst/>
                        </a:rPr>
                        <a:t>50 minutes</a:t>
                      </a:r>
                      <a:endParaRPr lang="en-US" sz="11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100" dirty="0">
                          <a:effectLst/>
                        </a:rPr>
                        <a:t>FG042517SZ</a:t>
                      </a:r>
                    </a:p>
                    <a:p>
                      <a:pPr marL="0" marR="0">
                        <a:lnSpc>
                          <a:spcPct val="115000"/>
                        </a:lnSpc>
                        <a:spcBef>
                          <a:spcPts val="0"/>
                        </a:spcBef>
                        <a:spcAft>
                          <a:spcPts val="0"/>
                        </a:spcAft>
                      </a:pPr>
                      <a:endParaRPr lang="en-US" sz="11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dirty="0">
                          <a:effectLst/>
                        </a:rPr>
                        <a:t>North Lawndale</a:t>
                      </a:r>
                      <a:endParaRPr lang="en-US" sz="11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dirty="0">
                          <a:effectLst/>
                        </a:rPr>
                        <a:t>Suzanne and Richard</a:t>
                      </a:r>
                      <a:endParaRPr lang="en-US" sz="11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dirty="0">
                          <a:effectLst/>
                        </a:rPr>
                        <a:t>Learning Center participants</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100" dirty="0">
                          <a:effectLst/>
                        </a:rPr>
                        <a:t>6</a:t>
                      </a:r>
                      <a:endParaRPr lang="en-US" sz="11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dirty="0">
                          <a:effectLst/>
                        </a:rPr>
                        <a:t>80 minutes</a:t>
                      </a:r>
                      <a:endParaRPr lang="en-US" sz="11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1100" dirty="0">
                          <a:effectLst/>
                        </a:rPr>
                        <a:t>FG041217JF</a:t>
                      </a:r>
                    </a:p>
                    <a:p>
                      <a:pPr marL="0" marR="0">
                        <a:lnSpc>
                          <a:spcPct val="115000"/>
                        </a:lnSpc>
                        <a:spcBef>
                          <a:spcPts val="0"/>
                        </a:spcBef>
                        <a:spcAft>
                          <a:spcPts val="0"/>
                        </a:spcAft>
                      </a:pPr>
                      <a:endParaRPr lang="en-US" sz="11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dirty="0">
                          <a:effectLst/>
                        </a:rPr>
                        <a:t>North Lawndale</a:t>
                      </a:r>
                      <a:endParaRPr lang="en-US" sz="11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dirty="0">
                          <a:effectLst/>
                        </a:rPr>
                        <a:t>Jenn</a:t>
                      </a:r>
                      <a:endParaRPr lang="en-US" sz="11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dirty="0">
                          <a:effectLst/>
                        </a:rPr>
                        <a:t>NL Community Researchers</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100" dirty="0">
                          <a:effectLst/>
                        </a:rPr>
                        <a:t>5</a:t>
                      </a:r>
                      <a:endParaRPr lang="en-US" sz="11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dirty="0">
                          <a:effectLst/>
                        </a:rPr>
                        <a:t>75 minutes</a:t>
                      </a:r>
                      <a:endParaRPr lang="en-US" sz="11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5"/>
                  </a:ext>
                </a:extLst>
              </a:tr>
              <a:tr h="0">
                <a:tc>
                  <a:txBody>
                    <a:bodyPr/>
                    <a:lstStyle/>
                    <a:p>
                      <a:pPr marL="0" marR="0">
                        <a:lnSpc>
                          <a:spcPct val="115000"/>
                        </a:lnSpc>
                        <a:spcBef>
                          <a:spcPts val="0"/>
                        </a:spcBef>
                        <a:spcAft>
                          <a:spcPts val="0"/>
                        </a:spcAft>
                      </a:pPr>
                      <a:r>
                        <a:rPr lang="en-US" sz="1100" dirty="0">
                          <a:effectLst/>
                        </a:rPr>
                        <a:t>FG050817SZ</a:t>
                      </a:r>
                    </a:p>
                    <a:p>
                      <a:pPr marL="0" marR="0">
                        <a:lnSpc>
                          <a:spcPct val="115000"/>
                        </a:lnSpc>
                        <a:spcBef>
                          <a:spcPts val="0"/>
                        </a:spcBef>
                        <a:spcAft>
                          <a:spcPts val="0"/>
                        </a:spcAft>
                      </a:pPr>
                      <a:endParaRPr lang="en-US" sz="11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dirty="0">
                          <a:effectLst/>
                        </a:rPr>
                        <a:t>North Lawndale</a:t>
                      </a:r>
                      <a:endParaRPr lang="en-US" sz="11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dirty="0">
                          <a:effectLst/>
                        </a:rPr>
                        <a:t>Suzanne</a:t>
                      </a:r>
                      <a:endParaRPr lang="en-US" sz="11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dirty="0">
                          <a:effectLst/>
                        </a:rPr>
                        <a:t>Young people seeking services</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100" dirty="0">
                          <a:effectLst/>
                        </a:rPr>
                        <a:t>6</a:t>
                      </a:r>
                      <a:endParaRPr lang="en-US" sz="11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dirty="0">
                          <a:effectLst/>
                        </a:rPr>
                        <a:t>65 minutes</a:t>
                      </a:r>
                      <a:endParaRPr lang="en-US" sz="11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6"/>
                  </a:ext>
                </a:extLst>
              </a:tr>
              <a:tr h="0">
                <a:tc>
                  <a:txBody>
                    <a:bodyPr/>
                    <a:lstStyle/>
                    <a:p>
                      <a:pPr marL="0" marR="0">
                        <a:lnSpc>
                          <a:spcPct val="115000"/>
                        </a:lnSpc>
                        <a:spcBef>
                          <a:spcPts val="0"/>
                        </a:spcBef>
                        <a:spcAft>
                          <a:spcPts val="0"/>
                        </a:spcAft>
                      </a:pPr>
                      <a:r>
                        <a:rPr lang="en-US" sz="1100" dirty="0">
                          <a:effectLst/>
                        </a:rPr>
                        <a:t>FG052817SZ</a:t>
                      </a:r>
                    </a:p>
                    <a:p>
                      <a:pPr marL="0" marR="0">
                        <a:lnSpc>
                          <a:spcPct val="115000"/>
                        </a:lnSpc>
                        <a:spcBef>
                          <a:spcPts val="0"/>
                        </a:spcBef>
                        <a:spcAft>
                          <a:spcPts val="0"/>
                        </a:spcAft>
                      </a:pPr>
                      <a:endParaRPr lang="en-US" sz="110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dirty="0">
                          <a:effectLst/>
                        </a:rPr>
                        <a:t>North Lawndale</a:t>
                      </a:r>
                      <a:endParaRPr lang="en-US" sz="11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dirty="0">
                          <a:effectLst/>
                        </a:rPr>
                        <a:t>Suzanne and Richard</a:t>
                      </a:r>
                      <a:endParaRPr lang="en-US" sz="11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dirty="0">
                          <a:effectLst/>
                        </a:rPr>
                        <a:t>Church members</a:t>
                      </a:r>
                      <a:endParaRPr lang="en-US" sz="1100" dirty="0">
                        <a:effectLst/>
                        <a:latin typeface="Calibri" charset="0"/>
                        <a:ea typeface="Calibri" charset="0"/>
                        <a:cs typeface="Times New Roman" charset="0"/>
                      </a:endParaRPr>
                    </a:p>
                  </a:txBody>
                  <a:tcPr marL="68580" marR="68580" marT="0" marB="0"/>
                </a:tc>
                <a:tc>
                  <a:txBody>
                    <a:bodyPr/>
                    <a:lstStyle/>
                    <a:p>
                      <a:pPr marL="0" marR="0" algn="ctr">
                        <a:lnSpc>
                          <a:spcPct val="115000"/>
                        </a:lnSpc>
                        <a:spcBef>
                          <a:spcPts val="0"/>
                        </a:spcBef>
                        <a:spcAft>
                          <a:spcPts val="0"/>
                        </a:spcAft>
                      </a:pPr>
                      <a:r>
                        <a:rPr lang="en-US" sz="1100" dirty="0">
                          <a:effectLst/>
                        </a:rPr>
                        <a:t>10</a:t>
                      </a:r>
                      <a:endParaRPr lang="en-US" sz="1100" dirty="0">
                        <a:effectLst/>
                        <a:latin typeface="Calibri" charset="0"/>
                        <a:ea typeface="Calibri" charset="0"/>
                        <a:cs typeface="Times New Roman" charset="0"/>
                      </a:endParaRPr>
                    </a:p>
                  </a:txBody>
                  <a:tcPr marL="68580" marR="68580" marT="0" marB="0"/>
                </a:tc>
                <a:tc>
                  <a:txBody>
                    <a:bodyPr/>
                    <a:lstStyle/>
                    <a:p>
                      <a:pPr marL="0" marR="0">
                        <a:lnSpc>
                          <a:spcPct val="115000"/>
                        </a:lnSpc>
                        <a:spcBef>
                          <a:spcPts val="0"/>
                        </a:spcBef>
                        <a:spcAft>
                          <a:spcPts val="0"/>
                        </a:spcAft>
                      </a:pPr>
                      <a:r>
                        <a:rPr lang="en-US" sz="1100" dirty="0">
                          <a:effectLst/>
                        </a:rPr>
                        <a:t>62 minutes</a:t>
                      </a:r>
                      <a:endParaRPr lang="en-US" sz="11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50344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97099" y="197497"/>
            <a:ext cx="11471266" cy="660826"/>
          </a:xfrm>
        </p:spPr>
        <p:txBody>
          <a:bodyPr>
            <a:normAutofit fontScale="90000"/>
          </a:bodyPr>
          <a:lstStyle/>
          <a:p>
            <a:r>
              <a:rPr lang="en-US" dirty="0"/>
              <a:t>Focus Group Participants</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3685564820"/>
              </p:ext>
            </p:extLst>
          </p:nvPr>
        </p:nvGraphicFramePr>
        <p:xfrm>
          <a:off x="889823" y="989161"/>
          <a:ext cx="10058362" cy="4820920"/>
        </p:xfrm>
        <a:graphic>
          <a:graphicData uri="http://schemas.openxmlformats.org/drawingml/2006/table">
            <a:tbl>
              <a:tblPr firstRow="1" bandRow="1">
                <a:tableStyleId>{5C22544A-7EE6-4342-B048-85BDC9FD1C3A}</a:tableStyleId>
              </a:tblPr>
              <a:tblGrid>
                <a:gridCol w="2328927">
                  <a:extLst>
                    <a:ext uri="{9D8B030D-6E8A-4147-A177-3AD203B41FA5}">
                      <a16:colId xmlns:a16="http://schemas.microsoft.com/office/drawing/2014/main" val="20000"/>
                    </a:ext>
                  </a:extLst>
                </a:gridCol>
                <a:gridCol w="880056">
                  <a:extLst>
                    <a:ext uri="{9D8B030D-6E8A-4147-A177-3AD203B41FA5}">
                      <a16:colId xmlns:a16="http://schemas.microsoft.com/office/drawing/2014/main" val="20001"/>
                    </a:ext>
                  </a:extLst>
                </a:gridCol>
                <a:gridCol w="901515">
                  <a:extLst>
                    <a:ext uri="{9D8B030D-6E8A-4147-A177-3AD203B41FA5}">
                      <a16:colId xmlns:a16="http://schemas.microsoft.com/office/drawing/2014/main" val="20002"/>
                    </a:ext>
                  </a:extLst>
                </a:gridCol>
                <a:gridCol w="1212760">
                  <a:extLst>
                    <a:ext uri="{9D8B030D-6E8A-4147-A177-3AD203B41FA5}">
                      <a16:colId xmlns:a16="http://schemas.microsoft.com/office/drawing/2014/main" val="20003"/>
                    </a:ext>
                  </a:extLst>
                </a:gridCol>
                <a:gridCol w="959467">
                  <a:extLst>
                    <a:ext uri="{9D8B030D-6E8A-4147-A177-3AD203B41FA5}">
                      <a16:colId xmlns:a16="http://schemas.microsoft.com/office/drawing/2014/main" val="20004"/>
                    </a:ext>
                  </a:extLst>
                </a:gridCol>
                <a:gridCol w="1097556">
                  <a:extLst>
                    <a:ext uri="{9D8B030D-6E8A-4147-A177-3AD203B41FA5}">
                      <a16:colId xmlns:a16="http://schemas.microsoft.com/office/drawing/2014/main" val="20005"/>
                    </a:ext>
                  </a:extLst>
                </a:gridCol>
                <a:gridCol w="1053203">
                  <a:extLst>
                    <a:ext uri="{9D8B030D-6E8A-4147-A177-3AD203B41FA5}">
                      <a16:colId xmlns:a16="http://schemas.microsoft.com/office/drawing/2014/main" val="20006"/>
                    </a:ext>
                  </a:extLst>
                </a:gridCol>
                <a:gridCol w="817090">
                  <a:extLst>
                    <a:ext uri="{9D8B030D-6E8A-4147-A177-3AD203B41FA5}">
                      <a16:colId xmlns:a16="http://schemas.microsoft.com/office/drawing/2014/main" val="20007"/>
                    </a:ext>
                  </a:extLst>
                </a:gridCol>
                <a:gridCol w="807788">
                  <a:extLst>
                    <a:ext uri="{9D8B030D-6E8A-4147-A177-3AD203B41FA5}">
                      <a16:colId xmlns:a16="http://schemas.microsoft.com/office/drawing/2014/main" val="20008"/>
                    </a:ext>
                  </a:extLst>
                </a:gridCol>
              </a:tblGrid>
              <a:tr h="370840">
                <a:tc>
                  <a:txBody>
                    <a:bodyPr/>
                    <a:lstStyle/>
                    <a:p>
                      <a:endParaRPr lang="en-US" sz="2000" dirty="0">
                        <a:effectLst/>
                        <a:latin typeface="Calibri"/>
                      </a:endParaRPr>
                    </a:p>
                  </a:txBody>
                  <a:tcPr marL="68580" marR="68580" marT="0" marB="0"/>
                </a:tc>
                <a:tc gridSpan="2">
                  <a:txBody>
                    <a:bodyPr/>
                    <a:lstStyle/>
                    <a:p>
                      <a:pPr marL="0" marR="0" algn="ctr">
                        <a:lnSpc>
                          <a:spcPct val="107000"/>
                        </a:lnSpc>
                        <a:spcBef>
                          <a:spcPts val="0"/>
                        </a:spcBef>
                        <a:spcAft>
                          <a:spcPts val="0"/>
                        </a:spcAft>
                      </a:pPr>
                      <a:r>
                        <a:rPr lang="en-US" sz="2000" b="1" dirty="0">
                          <a:effectLst/>
                          <a:latin typeface="Calibri"/>
                          <a:ea typeface="Calibri" charset="0"/>
                          <a:cs typeface="Times New Roman"/>
                        </a:rPr>
                        <a:t>Total</a:t>
                      </a:r>
                      <a:endParaRPr lang="en-US" sz="2000" dirty="0">
                        <a:effectLst/>
                        <a:latin typeface="Calibri"/>
                        <a:ea typeface="Calibri" charset="0"/>
                        <a:cs typeface="Times New Roman"/>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2000" b="1" dirty="0">
                          <a:effectLst/>
                          <a:latin typeface="Calibri"/>
                          <a:ea typeface="Calibri" charset="0"/>
                          <a:cs typeface="Times New Roman"/>
                        </a:rPr>
                        <a:t>Little Village</a:t>
                      </a:r>
                      <a:endParaRPr lang="en-US" sz="2000" dirty="0">
                        <a:effectLst/>
                        <a:latin typeface="Calibri"/>
                        <a:ea typeface="Calibri" charset="0"/>
                        <a:cs typeface="Times New Roman"/>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2000" b="1" dirty="0">
                          <a:effectLst/>
                          <a:latin typeface="Calibri"/>
                          <a:ea typeface="Calibri" charset="0"/>
                          <a:cs typeface="Times New Roman"/>
                        </a:rPr>
                        <a:t>North Lawndale</a:t>
                      </a:r>
                      <a:endParaRPr lang="en-US" sz="2000" dirty="0">
                        <a:effectLst/>
                        <a:latin typeface="Calibri"/>
                        <a:ea typeface="Calibri" charset="0"/>
                        <a:cs typeface="Times New Roman"/>
                      </a:endParaRPr>
                    </a:p>
                  </a:txBody>
                  <a:tcPr marL="68580" marR="68580" marT="0" marB="0"/>
                </a:tc>
                <a:tc hMerge="1">
                  <a:txBody>
                    <a:bodyPr/>
                    <a:lstStyle/>
                    <a:p>
                      <a:endParaRPr lang="en-US"/>
                    </a:p>
                  </a:txBody>
                  <a:tcPr/>
                </a:tc>
                <a:tc gridSpan="2">
                  <a:txBody>
                    <a:bodyPr/>
                    <a:lstStyle/>
                    <a:p>
                      <a:pPr marL="0" marR="0" algn="ctr">
                        <a:lnSpc>
                          <a:spcPct val="107000"/>
                        </a:lnSpc>
                        <a:spcBef>
                          <a:spcPts val="0"/>
                        </a:spcBef>
                        <a:spcAft>
                          <a:spcPts val="0"/>
                        </a:spcAft>
                      </a:pPr>
                      <a:r>
                        <a:rPr lang="en-US" sz="2000" b="1" dirty="0">
                          <a:effectLst/>
                          <a:latin typeface="Calibri"/>
                          <a:ea typeface="Calibri" charset="0"/>
                          <a:cs typeface="Times New Roman"/>
                        </a:rPr>
                        <a:t>Other</a:t>
                      </a:r>
                      <a:endParaRPr lang="en-US" sz="2000" dirty="0">
                        <a:effectLst/>
                        <a:latin typeface="Calibri"/>
                        <a:ea typeface="Calibri" charset="0"/>
                        <a:cs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370840">
                <a:tc>
                  <a:txBody>
                    <a:bodyPr/>
                    <a:lstStyle/>
                    <a:p>
                      <a:endParaRPr lang="en-US" sz="2000" dirty="0">
                        <a:effectLst/>
                        <a:latin typeface="Calibri"/>
                      </a:endParaRPr>
                    </a:p>
                  </a:txBody>
                  <a:tcPr marL="68580" marR="68580" marT="0" marB="0"/>
                </a:tc>
                <a:tc>
                  <a:txBody>
                    <a:bodyPr/>
                    <a:lstStyle/>
                    <a:p>
                      <a:pPr marL="0" marR="0" algn="ctr">
                        <a:lnSpc>
                          <a:spcPct val="107000"/>
                        </a:lnSpc>
                        <a:spcBef>
                          <a:spcPts val="0"/>
                        </a:spcBef>
                        <a:spcAft>
                          <a:spcPts val="0"/>
                        </a:spcAft>
                      </a:pPr>
                      <a:r>
                        <a:rPr lang="en-US" sz="2000" b="1" dirty="0">
                          <a:effectLst/>
                          <a:latin typeface="Calibri"/>
                          <a:ea typeface="Calibri" charset="0"/>
                          <a:cs typeface="Times New Roman"/>
                        </a:rPr>
                        <a:t>N</a:t>
                      </a:r>
                      <a:endParaRPr lang="en-US" sz="2000" dirty="0">
                        <a:effectLst/>
                        <a:latin typeface="Calibri"/>
                        <a:ea typeface="Calibri" charset="0"/>
                        <a:cs typeface="Times New Roman"/>
                      </a:endParaRPr>
                    </a:p>
                  </a:txBody>
                  <a:tcPr marL="68580" marR="68580" marT="0" marB="0"/>
                </a:tc>
                <a:tc>
                  <a:txBody>
                    <a:bodyPr/>
                    <a:lstStyle/>
                    <a:p>
                      <a:pPr marL="0" marR="0" algn="ctr">
                        <a:lnSpc>
                          <a:spcPct val="107000"/>
                        </a:lnSpc>
                        <a:spcBef>
                          <a:spcPts val="0"/>
                        </a:spcBef>
                        <a:spcAft>
                          <a:spcPts val="0"/>
                        </a:spcAft>
                      </a:pPr>
                      <a:r>
                        <a:rPr lang="en-US" sz="2000" b="1" dirty="0">
                          <a:effectLst/>
                          <a:latin typeface="Calibri"/>
                          <a:ea typeface="Calibri" charset="0"/>
                          <a:cs typeface="Times New Roman"/>
                        </a:rPr>
                        <a:t>%</a:t>
                      </a:r>
                      <a:endParaRPr lang="en-US" sz="2000" dirty="0">
                        <a:effectLst/>
                        <a:latin typeface="Calibri"/>
                        <a:ea typeface="Calibri" charset="0"/>
                        <a:cs typeface="Times New Roman"/>
                      </a:endParaRPr>
                    </a:p>
                  </a:txBody>
                  <a:tcPr marL="68580" marR="68580" marT="0" marB="0"/>
                </a:tc>
                <a:tc>
                  <a:txBody>
                    <a:bodyPr/>
                    <a:lstStyle/>
                    <a:p>
                      <a:pPr marL="0" marR="0" algn="ctr">
                        <a:lnSpc>
                          <a:spcPct val="107000"/>
                        </a:lnSpc>
                        <a:spcBef>
                          <a:spcPts val="0"/>
                        </a:spcBef>
                        <a:spcAft>
                          <a:spcPts val="0"/>
                        </a:spcAft>
                      </a:pPr>
                      <a:r>
                        <a:rPr lang="en-US" sz="2000" b="1" dirty="0">
                          <a:effectLst/>
                          <a:latin typeface="Calibri"/>
                          <a:ea typeface="Calibri" charset="0"/>
                          <a:cs typeface="Times New Roman"/>
                        </a:rPr>
                        <a:t>N</a:t>
                      </a:r>
                      <a:endParaRPr lang="en-US" sz="2000" dirty="0">
                        <a:effectLst/>
                        <a:latin typeface="Calibri"/>
                        <a:ea typeface="Calibri" charset="0"/>
                        <a:cs typeface="Times New Roman"/>
                      </a:endParaRPr>
                    </a:p>
                  </a:txBody>
                  <a:tcPr marL="68580" marR="68580" marT="0" marB="0"/>
                </a:tc>
                <a:tc>
                  <a:txBody>
                    <a:bodyPr/>
                    <a:lstStyle/>
                    <a:p>
                      <a:pPr marL="0" marR="0" algn="ctr">
                        <a:lnSpc>
                          <a:spcPct val="107000"/>
                        </a:lnSpc>
                        <a:spcBef>
                          <a:spcPts val="0"/>
                        </a:spcBef>
                        <a:spcAft>
                          <a:spcPts val="0"/>
                        </a:spcAft>
                      </a:pPr>
                      <a:r>
                        <a:rPr lang="en-US" sz="2000" b="1" dirty="0">
                          <a:effectLst/>
                          <a:latin typeface="Calibri"/>
                          <a:ea typeface="Calibri" charset="0"/>
                          <a:cs typeface="Times New Roman"/>
                        </a:rPr>
                        <a:t>%</a:t>
                      </a:r>
                      <a:endParaRPr lang="en-US" sz="2000" dirty="0">
                        <a:effectLst/>
                        <a:latin typeface="Calibri"/>
                        <a:ea typeface="Calibri" charset="0"/>
                        <a:cs typeface="Times New Roman"/>
                      </a:endParaRPr>
                    </a:p>
                  </a:txBody>
                  <a:tcPr marL="68580" marR="68580" marT="0" marB="0"/>
                </a:tc>
                <a:tc>
                  <a:txBody>
                    <a:bodyPr/>
                    <a:lstStyle/>
                    <a:p>
                      <a:pPr marL="0" marR="0" algn="ctr">
                        <a:lnSpc>
                          <a:spcPct val="107000"/>
                        </a:lnSpc>
                        <a:spcBef>
                          <a:spcPts val="0"/>
                        </a:spcBef>
                        <a:spcAft>
                          <a:spcPts val="0"/>
                        </a:spcAft>
                      </a:pPr>
                      <a:r>
                        <a:rPr lang="en-US" sz="2000" b="1" dirty="0">
                          <a:effectLst/>
                          <a:latin typeface="Calibri"/>
                          <a:ea typeface="Calibri" charset="0"/>
                          <a:cs typeface="Times New Roman"/>
                        </a:rPr>
                        <a:t>N</a:t>
                      </a:r>
                      <a:endParaRPr lang="en-US" sz="2000" dirty="0">
                        <a:effectLst/>
                        <a:latin typeface="Calibri"/>
                        <a:ea typeface="Calibri" charset="0"/>
                        <a:cs typeface="Times New Roman"/>
                      </a:endParaRPr>
                    </a:p>
                  </a:txBody>
                  <a:tcPr marL="68580" marR="68580" marT="0" marB="0"/>
                </a:tc>
                <a:tc>
                  <a:txBody>
                    <a:bodyPr/>
                    <a:lstStyle/>
                    <a:p>
                      <a:pPr marL="0" marR="0" algn="ctr">
                        <a:lnSpc>
                          <a:spcPct val="107000"/>
                        </a:lnSpc>
                        <a:spcBef>
                          <a:spcPts val="0"/>
                        </a:spcBef>
                        <a:spcAft>
                          <a:spcPts val="0"/>
                        </a:spcAft>
                      </a:pPr>
                      <a:r>
                        <a:rPr lang="en-US" sz="2000" b="1" dirty="0">
                          <a:effectLst/>
                          <a:latin typeface="Calibri"/>
                          <a:ea typeface="Calibri" charset="0"/>
                          <a:cs typeface="Times New Roman"/>
                        </a:rPr>
                        <a:t>%</a:t>
                      </a:r>
                      <a:endParaRPr lang="en-US" sz="2000" dirty="0">
                        <a:effectLst/>
                        <a:latin typeface="Calibri"/>
                        <a:ea typeface="Calibri" charset="0"/>
                        <a:cs typeface="Times New Roman"/>
                      </a:endParaRPr>
                    </a:p>
                  </a:txBody>
                  <a:tcPr marL="68580" marR="68580" marT="0" marB="0"/>
                </a:tc>
                <a:tc>
                  <a:txBody>
                    <a:bodyPr/>
                    <a:lstStyle/>
                    <a:p>
                      <a:pPr marL="0" marR="0" algn="ctr">
                        <a:lnSpc>
                          <a:spcPct val="107000"/>
                        </a:lnSpc>
                        <a:spcBef>
                          <a:spcPts val="0"/>
                        </a:spcBef>
                        <a:spcAft>
                          <a:spcPts val="0"/>
                        </a:spcAft>
                      </a:pPr>
                      <a:r>
                        <a:rPr lang="en-US" sz="2000" b="1" dirty="0">
                          <a:effectLst/>
                          <a:latin typeface="Calibri"/>
                          <a:ea typeface="Calibri" charset="0"/>
                          <a:cs typeface="Times New Roman"/>
                        </a:rPr>
                        <a:t>N</a:t>
                      </a:r>
                      <a:endParaRPr lang="en-US" sz="2000" dirty="0">
                        <a:effectLst/>
                        <a:latin typeface="Calibri"/>
                        <a:ea typeface="Calibri" charset="0"/>
                        <a:cs typeface="Times New Roman"/>
                      </a:endParaRPr>
                    </a:p>
                  </a:txBody>
                  <a:tcPr marL="68580" marR="68580" marT="0" marB="0"/>
                </a:tc>
                <a:tc>
                  <a:txBody>
                    <a:bodyPr/>
                    <a:lstStyle/>
                    <a:p>
                      <a:pPr marL="0" marR="0" algn="ctr">
                        <a:lnSpc>
                          <a:spcPct val="107000"/>
                        </a:lnSpc>
                        <a:spcBef>
                          <a:spcPts val="0"/>
                        </a:spcBef>
                        <a:spcAft>
                          <a:spcPts val="0"/>
                        </a:spcAft>
                      </a:pPr>
                      <a:r>
                        <a:rPr lang="en-US" sz="2000" b="1" dirty="0">
                          <a:effectLst/>
                          <a:latin typeface="Calibri"/>
                          <a:ea typeface="Calibri" charset="0"/>
                          <a:cs typeface="Times New Roman"/>
                        </a:rPr>
                        <a:t>%</a:t>
                      </a:r>
                      <a:endParaRPr lang="en-US" sz="2000" dirty="0">
                        <a:effectLst/>
                        <a:latin typeface="Calibri"/>
                        <a:ea typeface="Calibri" charset="0"/>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lnSpc>
                          <a:spcPct val="107000"/>
                        </a:lnSpc>
                        <a:spcBef>
                          <a:spcPts val="0"/>
                        </a:spcBef>
                        <a:spcAft>
                          <a:spcPts val="0"/>
                        </a:spcAft>
                      </a:pPr>
                      <a:r>
                        <a:rPr lang="en-US" sz="2000" b="1" dirty="0">
                          <a:effectLst/>
                          <a:latin typeface="Calibri"/>
                          <a:ea typeface="Calibri" charset="0"/>
                          <a:cs typeface="Times New Roman"/>
                        </a:rPr>
                        <a:t>Community Area</a:t>
                      </a:r>
                      <a:endParaRPr lang="en-US" sz="2000" dirty="0">
                        <a:effectLst/>
                        <a:latin typeface="Calibri"/>
                        <a:ea typeface="Calibri" charset="0"/>
                        <a:cs typeface="Times New Roman"/>
                      </a:endParaRP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77</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100%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40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52%</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34</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42%</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3</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6%</a:t>
                      </a:r>
                    </a:p>
                  </a:txBody>
                  <a:tcPr marL="68580" marR="68580" marT="0" marB="0"/>
                </a:tc>
                <a:extLst>
                  <a:ext uri="{0D108BD9-81ED-4DB2-BD59-A6C34878D82A}">
                    <a16:rowId xmlns:a16="http://schemas.microsoft.com/office/drawing/2014/main" val="10002"/>
                  </a:ext>
                </a:extLst>
              </a:tr>
              <a:tr h="370840">
                <a:tc>
                  <a:txBody>
                    <a:bodyPr/>
                    <a:lstStyle/>
                    <a:p>
                      <a:pPr marL="0" marR="0">
                        <a:lnSpc>
                          <a:spcPct val="107000"/>
                        </a:lnSpc>
                        <a:spcBef>
                          <a:spcPts val="0"/>
                        </a:spcBef>
                        <a:spcAft>
                          <a:spcPts val="0"/>
                        </a:spcAft>
                      </a:pPr>
                      <a:r>
                        <a:rPr lang="en-US" sz="2000" b="1" dirty="0">
                          <a:effectLst/>
                          <a:latin typeface="Calibri"/>
                          <a:ea typeface="Calibri" charset="0"/>
                          <a:cs typeface="Times New Roman"/>
                        </a:rPr>
                        <a:t>Employment Status</a:t>
                      </a:r>
                      <a:endParaRPr lang="en-US" sz="2000" dirty="0">
                        <a:effectLst/>
                        <a:latin typeface="Calibri"/>
                        <a:ea typeface="Calibri" charset="0"/>
                        <a:cs typeface="Times New Roman"/>
                      </a:endParaRPr>
                    </a:p>
                  </a:txBody>
                  <a:tcPr marL="68580" marR="68580" marT="0" marB="0"/>
                </a:tc>
                <a:tc>
                  <a:txBody>
                    <a:bodyPr/>
                    <a:lstStyle/>
                    <a:p>
                      <a:endParaRPr lang="en-US" sz="2000" dirty="0">
                        <a:effectLst/>
                        <a:latin typeface="Calibri"/>
                      </a:endParaRPr>
                    </a:p>
                  </a:txBody>
                  <a:tcPr marL="68580" marR="68580" marT="0" marB="0"/>
                </a:tc>
                <a:tc>
                  <a:txBody>
                    <a:bodyPr/>
                    <a:lstStyle/>
                    <a:p>
                      <a:endParaRPr lang="en-US" sz="2000" dirty="0">
                        <a:effectLst/>
                        <a:latin typeface="Calibri"/>
                      </a:endParaRPr>
                    </a:p>
                  </a:txBody>
                  <a:tcPr marL="68580" marR="68580" marT="0" marB="0"/>
                </a:tc>
                <a:tc>
                  <a:txBody>
                    <a:bodyPr/>
                    <a:lstStyle/>
                    <a:p>
                      <a:endParaRPr lang="en-US" sz="2000" dirty="0">
                        <a:effectLst/>
                        <a:latin typeface="Calibri"/>
                      </a:endParaRPr>
                    </a:p>
                  </a:txBody>
                  <a:tcPr marL="68580" marR="68580" marT="0" marB="0"/>
                </a:tc>
                <a:tc>
                  <a:txBody>
                    <a:bodyPr/>
                    <a:lstStyle/>
                    <a:p>
                      <a:endParaRPr lang="en-US" sz="2000" dirty="0">
                        <a:effectLst/>
                        <a:latin typeface="Calibri"/>
                      </a:endParaRPr>
                    </a:p>
                  </a:txBody>
                  <a:tcPr marL="68580" marR="68580" marT="0" marB="0"/>
                </a:tc>
                <a:tc>
                  <a:txBody>
                    <a:bodyPr/>
                    <a:lstStyle/>
                    <a:p>
                      <a:endParaRPr lang="en-US" sz="2000" dirty="0">
                        <a:effectLst/>
                        <a:latin typeface="Calibri"/>
                      </a:endParaRPr>
                    </a:p>
                  </a:txBody>
                  <a:tcPr marL="68580" marR="68580" marT="0" marB="0"/>
                </a:tc>
                <a:tc>
                  <a:txBody>
                    <a:bodyPr/>
                    <a:lstStyle/>
                    <a:p>
                      <a:endParaRPr lang="en-US" sz="2000" dirty="0">
                        <a:effectLst/>
                        <a:latin typeface="Calibri"/>
                      </a:endParaRPr>
                    </a:p>
                  </a:txBody>
                  <a:tcPr marL="68580" marR="68580" marT="0" marB="0"/>
                </a:tc>
                <a:tc>
                  <a:txBody>
                    <a:bodyPr/>
                    <a:lstStyle/>
                    <a:p>
                      <a:endParaRPr lang="en-US" sz="2000" dirty="0">
                        <a:effectLst/>
                        <a:latin typeface="Calibri"/>
                      </a:endParaRPr>
                    </a:p>
                  </a:txBody>
                  <a:tcPr marL="68580" marR="68580" marT="0" marB="0"/>
                </a:tc>
                <a:tc>
                  <a:txBody>
                    <a:bodyPr/>
                    <a:lstStyle/>
                    <a:p>
                      <a:endParaRPr lang="en-US" sz="2000" dirty="0">
                        <a:effectLst/>
                        <a:latin typeface="Calibri"/>
                      </a:endParaRPr>
                    </a:p>
                  </a:txBody>
                  <a:tcPr marL="68580" marR="68580" marT="0" marB="0"/>
                </a:tc>
                <a:extLst>
                  <a:ext uri="{0D108BD9-81ED-4DB2-BD59-A6C34878D82A}">
                    <a16:rowId xmlns:a16="http://schemas.microsoft.com/office/drawing/2014/main" val="10004"/>
                  </a:ext>
                </a:extLst>
              </a:tr>
              <a:tr h="370840">
                <a:tc>
                  <a:txBody>
                    <a:bodyPr/>
                    <a:lstStyle/>
                    <a:p>
                      <a:pPr marL="0" marR="0">
                        <a:lnSpc>
                          <a:spcPct val="107000"/>
                        </a:lnSpc>
                        <a:spcBef>
                          <a:spcPts val="0"/>
                        </a:spcBef>
                        <a:spcAft>
                          <a:spcPts val="0"/>
                        </a:spcAft>
                      </a:pPr>
                      <a:r>
                        <a:rPr lang="en-US" sz="2000" dirty="0">
                          <a:effectLst/>
                          <a:latin typeface="Calibri"/>
                          <a:ea typeface="Calibri" charset="0"/>
                          <a:cs typeface="Times New Roman"/>
                        </a:rPr>
                        <a:t>Employed for wages</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29</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38%</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3</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8%</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25</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78%</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1</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20%</a:t>
                      </a:r>
                    </a:p>
                  </a:txBody>
                  <a:tcPr marL="68580" marR="68580" marT="0" marB="0"/>
                </a:tc>
                <a:extLst>
                  <a:ext uri="{0D108BD9-81ED-4DB2-BD59-A6C34878D82A}">
                    <a16:rowId xmlns:a16="http://schemas.microsoft.com/office/drawing/2014/main" val="10005"/>
                  </a:ext>
                </a:extLst>
              </a:tr>
              <a:tr h="370840">
                <a:tc>
                  <a:txBody>
                    <a:bodyPr/>
                    <a:lstStyle/>
                    <a:p>
                      <a:pPr marL="0" marR="0">
                        <a:lnSpc>
                          <a:spcPct val="107000"/>
                        </a:lnSpc>
                        <a:spcBef>
                          <a:spcPts val="0"/>
                        </a:spcBef>
                        <a:spcAft>
                          <a:spcPts val="0"/>
                        </a:spcAft>
                      </a:pPr>
                      <a:r>
                        <a:rPr lang="en-US" sz="2000" dirty="0">
                          <a:effectLst/>
                          <a:latin typeface="Calibri"/>
                          <a:ea typeface="Calibri" charset="0"/>
                          <a:cs typeface="Times New Roman"/>
                        </a:rPr>
                        <a:t>Self-employed</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6</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8%</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4</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10%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2</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6%</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extLst>
                  <a:ext uri="{0D108BD9-81ED-4DB2-BD59-A6C34878D82A}">
                    <a16:rowId xmlns:a16="http://schemas.microsoft.com/office/drawing/2014/main" val="10006"/>
                  </a:ext>
                </a:extLst>
              </a:tr>
              <a:tr h="370840">
                <a:tc>
                  <a:txBody>
                    <a:bodyPr/>
                    <a:lstStyle/>
                    <a:p>
                      <a:pPr marL="0" marR="0">
                        <a:lnSpc>
                          <a:spcPct val="107000"/>
                        </a:lnSpc>
                        <a:spcBef>
                          <a:spcPts val="0"/>
                        </a:spcBef>
                        <a:spcAft>
                          <a:spcPts val="0"/>
                        </a:spcAft>
                      </a:pPr>
                      <a:r>
                        <a:rPr lang="en-US" sz="2000" dirty="0">
                          <a:effectLst/>
                          <a:latin typeface="Calibri"/>
                          <a:ea typeface="Calibri" charset="0"/>
                          <a:cs typeface="Times New Roman"/>
                        </a:rPr>
                        <a:t>Out of work &gt; 1 year</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extLst>
                  <a:ext uri="{0D108BD9-81ED-4DB2-BD59-A6C34878D82A}">
                    <a16:rowId xmlns:a16="http://schemas.microsoft.com/office/drawing/2014/main" val="10007"/>
                  </a:ext>
                </a:extLst>
              </a:tr>
              <a:tr h="370840">
                <a:tc>
                  <a:txBody>
                    <a:bodyPr/>
                    <a:lstStyle/>
                    <a:p>
                      <a:pPr marL="0" marR="0">
                        <a:lnSpc>
                          <a:spcPct val="107000"/>
                        </a:lnSpc>
                        <a:spcBef>
                          <a:spcPts val="0"/>
                        </a:spcBef>
                        <a:spcAft>
                          <a:spcPts val="0"/>
                        </a:spcAft>
                      </a:pPr>
                      <a:r>
                        <a:rPr lang="en-US" sz="2000" dirty="0">
                          <a:effectLst/>
                          <a:latin typeface="Calibri"/>
                          <a:ea typeface="Calibri" charset="0"/>
                          <a:cs typeface="Times New Roman"/>
                        </a:rPr>
                        <a:t>Out of work &lt; 1 year</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2</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3%</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1</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3%</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1</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3%</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extLst>
                  <a:ext uri="{0D108BD9-81ED-4DB2-BD59-A6C34878D82A}">
                    <a16:rowId xmlns:a16="http://schemas.microsoft.com/office/drawing/2014/main" val="10008"/>
                  </a:ext>
                </a:extLst>
              </a:tr>
              <a:tr h="370840">
                <a:tc>
                  <a:txBody>
                    <a:bodyPr/>
                    <a:lstStyle/>
                    <a:p>
                      <a:pPr marL="0" marR="0">
                        <a:lnSpc>
                          <a:spcPct val="107000"/>
                        </a:lnSpc>
                        <a:spcBef>
                          <a:spcPts val="0"/>
                        </a:spcBef>
                        <a:spcAft>
                          <a:spcPts val="0"/>
                        </a:spcAft>
                      </a:pPr>
                      <a:r>
                        <a:rPr lang="en-US" sz="2000" dirty="0">
                          <a:effectLst/>
                          <a:latin typeface="Calibri"/>
                          <a:ea typeface="Calibri" charset="0"/>
                          <a:cs typeface="Times New Roman"/>
                        </a:rPr>
                        <a:t>Homemaker</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1</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1%</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1</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3%</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extLst>
                  <a:ext uri="{0D108BD9-81ED-4DB2-BD59-A6C34878D82A}">
                    <a16:rowId xmlns:a16="http://schemas.microsoft.com/office/drawing/2014/main" val="10009"/>
                  </a:ext>
                </a:extLst>
              </a:tr>
              <a:tr h="370840">
                <a:tc>
                  <a:txBody>
                    <a:bodyPr/>
                    <a:lstStyle/>
                    <a:p>
                      <a:pPr marL="0" marR="0">
                        <a:lnSpc>
                          <a:spcPct val="107000"/>
                        </a:lnSpc>
                        <a:spcBef>
                          <a:spcPts val="0"/>
                        </a:spcBef>
                        <a:spcAft>
                          <a:spcPts val="0"/>
                        </a:spcAft>
                      </a:pPr>
                      <a:r>
                        <a:rPr lang="en-US" sz="2000" dirty="0">
                          <a:effectLst/>
                          <a:latin typeface="Calibri"/>
                          <a:ea typeface="Calibri" charset="0"/>
                          <a:cs typeface="Times New Roman"/>
                        </a:rPr>
                        <a:t>Student</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5</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6%</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1</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3%</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3</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9%</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1</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20%</a:t>
                      </a:r>
                    </a:p>
                  </a:txBody>
                  <a:tcPr marL="68580" marR="68580" marT="0" marB="0"/>
                </a:tc>
                <a:extLst>
                  <a:ext uri="{0D108BD9-81ED-4DB2-BD59-A6C34878D82A}">
                    <a16:rowId xmlns:a16="http://schemas.microsoft.com/office/drawing/2014/main" val="10010"/>
                  </a:ext>
                </a:extLst>
              </a:tr>
              <a:tr h="370840">
                <a:tc>
                  <a:txBody>
                    <a:bodyPr/>
                    <a:lstStyle/>
                    <a:p>
                      <a:pPr marL="0" marR="0">
                        <a:lnSpc>
                          <a:spcPct val="107000"/>
                        </a:lnSpc>
                        <a:spcBef>
                          <a:spcPts val="0"/>
                        </a:spcBef>
                        <a:spcAft>
                          <a:spcPts val="0"/>
                        </a:spcAft>
                      </a:pPr>
                      <a:r>
                        <a:rPr lang="en-US" sz="2000" dirty="0">
                          <a:effectLst/>
                          <a:latin typeface="Calibri"/>
                          <a:ea typeface="Calibri" charset="0"/>
                          <a:cs typeface="Times New Roman"/>
                        </a:rPr>
                        <a:t>Retired</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2</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3%</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2</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40%</a:t>
                      </a:r>
                    </a:p>
                  </a:txBody>
                  <a:tcPr marL="68580" marR="68580" marT="0" marB="0"/>
                </a:tc>
                <a:extLst>
                  <a:ext uri="{0D108BD9-81ED-4DB2-BD59-A6C34878D82A}">
                    <a16:rowId xmlns:a16="http://schemas.microsoft.com/office/drawing/2014/main" val="10011"/>
                  </a:ext>
                </a:extLst>
              </a:tr>
              <a:tr h="370840">
                <a:tc>
                  <a:txBody>
                    <a:bodyPr/>
                    <a:lstStyle/>
                    <a:p>
                      <a:pPr marL="0" marR="0">
                        <a:lnSpc>
                          <a:spcPct val="107000"/>
                        </a:lnSpc>
                        <a:spcBef>
                          <a:spcPts val="0"/>
                        </a:spcBef>
                        <a:spcAft>
                          <a:spcPts val="0"/>
                        </a:spcAft>
                      </a:pPr>
                      <a:r>
                        <a:rPr lang="en-US" sz="2000" dirty="0">
                          <a:effectLst/>
                          <a:latin typeface="Calibri"/>
                          <a:ea typeface="Calibri" charset="0"/>
                          <a:cs typeface="Times New Roman"/>
                        </a:rPr>
                        <a:t>Unable to work</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1</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1%</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1</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20%</a:t>
                      </a:r>
                    </a:p>
                  </a:txBody>
                  <a:tcPr marL="68580" marR="68580" marT="0" marB="0"/>
                </a:tc>
                <a:extLst>
                  <a:ext uri="{0D108BD9-81ED-4DB2-BD59-A6C34878D82A}">
                    <a16:rowId xmlns:a16="http://schemas.microsoft.com/office/drawing/2014/main" val="10012"/>
                  </a:ext>
                </a:extLst>
              </a:tr>
              <a:tr h="370840">
                <a:tc>
                  <a:txBody>
                    <a:bodyPr/>
                    <a:lstStyle/>
                    <a:p>
                      <a:pPr marL="0" marR="0">
                        <a:lnSpc>
                          <a:spcPct val="107000"/>
                        </a:lnSpc>
                        <a:spcBef>
                          <a:spcPts val="0"/>
                        </a:spcBef>
                        <a:spcAft>
                          <a:spcPts val="0"/>
                        </a:spcAft>
                      </a:pPr>
                      <a:r>
                        <a:rPr lang="en-US" sz="2000" i="1" dirty="0">
                          <a:effectLst/>
                          <a:latin typeface="Calibri"/>
                          <a:ea typeface="Calibri" charset="0"/>
                          <a:cs typeface="Times New Roman"/>
                        </a:rPr>
                        <a:t>Missing</a:t>
                      </a:r>
                      <a:endParaRPr lang="en-US" sz="2000" dirty="0">
                        <a:effectLst/>
                        <a:latin typeface="Calibri"/>
                        <a:ea typeface="Calibri" charset="0"/>
                        <a:cs typeface="Times New Roman"/>
                      </a:endParaRP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34</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44%</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30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75%</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1</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3%</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tc>
                  <a:txBody>
                    <a:bodyPr/>
                    <a:lstStyle/>
                    <a:p>
                      <a:pPr marL="0" marR="0" algn="ctr">
                        <a:lnSpc>
                          <a:spcPct val="107000"/>
                        </a:lnSpc>
                        <a:spcBef>
                          <a:spcPts val="0"/>
                        </a:spcBef>
                        <a:spcAft>
                          <a:spcPts val="0"/>
                        </a:spcAft>
                      </a:pPr>
                      <a:r>
                        <a:rPr lang="en-US" sz="2000" dirty="0">
                          <a:effectLst/>
                          <a:latin typeface="Calibri"/>
                          <a:ea typeface="Calibri" charset="0"/>
                          <a:cs typeface="Times New Roman"/>
                        </a:rPr>
                        <a:t>0%</a:t>
                      </a:r>
                    </a:p>
                  </a:txBody>
                  <a:tcPr marL="68580" marR="68580" marT="0" marB="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184373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373986" cy="1450757"/>
          </a:xfrm>
        </p:spPr>
        <p:txBody>
          <a:bodyPr>
            <a:normAutofit fontScale="90000"/>
          </a:bodyPr>
          <a:lstStyle/>
          <a:p>
            <a:r>
              <a:rPr lang="en-US" dirty="0"/>
              <a:t>Developing Codebook for Analysis:</a:t>
            </a:r>
            <a:br>
              <a:rPr lang="en-US" dirty="0"/>
            </a:br>
            <a:r>
              <a:rPr lang="en-US" b="1" i="1" dirty="0"/>
              <a:t>Focus Group Participatory Qualitative Data Analysis Think Tanks</a:t>
            </a:r>
          </a:p>
        </p:txBody>
      </p:sp>
      <p:sp>
        <p:nvSpPr>
          <p:cNvPr id="4" name="Content Placeholder 3"/>
          <p:cNvSpPr>
            <a:spLocks noGrp="1"/>
          </p:cNvSpPr>
          <p:nvPr>
            <p:ph idx="1"/>
          </p:nvPr>
        </p:nvSpPr>
        <p:spPr>
          <a:xfrm>
            <a:off x="532789" y="1926358"/>
            <a:ext cx="10058400" cy="4023360"/>
          </a:xfrm>
        </p:spPr>
        <p:txBody>
          <a:bodyPr/>
          <a:lstStyle/>
          <a:p>
            <a:pPr marL="457200" indent="-457200">
              <a:buFont typeface="+mj-lt"/>
              <a:buAutoNum type="arabicParenR"/>
            </a:pPr>
            <a:r>
              <a:rPr lang="en-US" sz="2800" dirty="0"/>
              <a:t>Selected Audio Identified</a:t>
            </a:r>
          </a:p>
          <a:p>
            <a:pPr marL="457200" indent="-457200">
              <a:buFont typeface="+mj-lt"/>
              <a:buAutoNum type="arabicParenR"/>
            </a:pPr>
            <a:r>
              <a:rPr lang="en-US" sz="2800" dirty="0"/>
              <a:t>Think Tank members meet by Community Area/Language</a:t>
            </a:r>
          </a:p>
          <a:p>
            <a:pPr marL="457200" indent="-457200">
              <a:buFont typeface="+mj-lt"/>
              <a:buAutoNum type="arabicParenR"/>
            </a:pPr>
            <a:r>
              <a:rPr lang="en-US" sz="2800" dirty="0"/>
              <a:t>Listen and debrief the meaning of the audio clip</a:t>
            </a:r>
          </a:p>
          <a:p>
            <a:pPr marL="457200" indent="-457200">
              <a:buFont typeface="+mj-lt"/>
              <a:buAutoNum type="arabicParenR"/>
            </a:pPr>
            <a:r>
              <a:rPr lang="en-US" sz="2800" dirty="0"/>
              <a:t>Build a codebook by identifying codes from the debriefing discussion</a:t>
            </a:r>
          </a:p>
          <a:p>
            <a:pPr marL="457200" indent="-457200">
              <a:buFont typeface="+mj-lt"/>
              <a:buAutoNum type="arabicParenR"/>
            </a:pPr>
            <a:r>
              <a:rPr lang="en-US" sz="2800" dirty="0"/>
              <a:t>Apply codebook to data</a:t>
            </a:r>
          </a:p>
          <a:p>
            <a:pPr marL="457200" indent="-457200">
              <a:buFont typeface="+mj-lt"/>
              <a:buAutoNum type="arabicParenR"/>
            </a:pPr>
            <a:r>
              <a:rPr lang="en-US" sz="2800" dirty="0"/>
              <a:t>Adapt/Adjust codebook/ check reliability of coders</a:t>
            </a:r>
          </a:p>
          <a:p>
            <a:pPr marL="0" indent="0">
              <a:buNone/>
            </a:pPr>
            <a:endParaRPr lang="en-US" dirty="0"/>
          </a:p>
          <a:p>
            <a:pPr marL="457200" indent="-457200">
              <a:buFont typeface="+mj-lt"/>
              <a:buAutoNum type="arabicParenR"/>
            </a:pPr>
            <a:endParaRPr lang="en-US" dirty="0"/>
          </a:p>
        </p:txBody>
      </p:sp>
      <p:sp>
        <p:nvSpPr>
          <p:cNvPr id="5" name="TextBox 4"/>
          <p:cNvSpPr txBox="1"/>
          <p:nvPr/>
        </p:nvSpPr>
        <p:spPr>
          <a:xfrm>
            <a:off x="8483051" y="4215018"/>
            <a:ext cx="3467588" cy="2031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r>
              <a:rPr lang="en-US" dirty="0"/>
              <a:t>The purpose of the GLHW FG QDA is to engage in participatory data analysis that results in a comprehensive, community-driven codebook and engage in thematic analysis.  This codebook is used to code the audio file. </a:t>
            </a:r>
          </a:p>
        </p:txBody>
      </p:sp>
    </p:spTree>
    <p:extLst>
      <p:ext uri="{BB962C8B-B14F-4D97-AF65-F5344CB8AC3E}">
        <p14:creationId xmlns:p14="http://schemas.microsoft.com/office/powerpoint/2010/main" val="1451442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the Analysis</a:t>
            </a:r>
          </a:p>
        </p:txBody>
      </p:sp>
      <p:sp>
        <p:nvSpPr>
          <p:cNvPr id="3" name="Content Placeholder 2"/>
          <p:cNvSpPr>
            <a:spLocks noGrp="1"/>
          </p:cNvSpPr>
          <p:nvPr>
            <p:ph idx="1"/>
          </p:nvPr>
        </p:nvSpPr>
        <p:spPr/>
        <p:txBody>
          <a:bodyPr>
            <a:normAutofit fontScale="77500" lnSpcReduction="20000"/>
          </a:bodyPr>
          <a:lstStyle/>
          <a:p>
            <a:pPr marL="457200" indent="-457200">
              <a:buFont typeface="+mj-lt"/>
              <a:buAutoNum type="arabicParenR"/>
            </a:pPr>
            <a:r>
              <a:rPr lang="en-US" sz="2800" dirty="0"/>
              <a:t>Apply codes to the data</a:t>
            </a:r>
          </a:p>
          <a:p>
            <a:pPr marL="457200" indent="-457200">
              <a:buFont typeface="+mj-lt"/>
              <a:buAutoNum type="arabicParenR"/>
            </a:pPr>
            <a:r>
              <a:rPr lang="en-US" sz="2800" dirty="0"/>
              <a:t>Select analytic codes to examine</a:t>
            </a:r>
          </a:p>
          <a:p>
            <a:pPr marL="457200" indent="-457200">
              <a:buFont typeface="+mj-lt"/>
              <a:buAutoNum type="arabicParenR"/>
            </a:pPr>
            <a:r>
              <a:rPr lang="en-US" sz="2800" dirty="0"/>
              <a:t>Examine code patterns and relationships</a:t>
            </a:r>
          </a:p>
          <a:p>
            <a:pPr marL="749808" lvl="1" indent="-457200"/>
            <a:r>
              <a:rPr lang="en-US" sz="2400" b="1" dirty="0"/>
              <a:t>Code Frequency</a:t>
            </a:r>
          </a:p>
          <a:p>
            <a:pPr marL="932688" lvl="2" indent="-457200"/>
            <a:r>
              <a:rPr lang="en-US" sz="2000" dirty="0"/>
              <a:t>Table</a:t>
            </a:r>
          </a:p>
          <a:p>
            <a:pPr marL="932688" lvl="2" indent="-457200"/>
            <a:r>
              <a:rPr lang="en-US" sz="2000" dirty="0"/>
              <a:t>Word Cloud</a:t>
            </a:r>
          </a:p>
          <a:p>
            <a:pPr marL="749808" lvl="1" indent="-457200"/>
            <a:r>
              <a:rPr lang="en-US" sz="2400" b="1" dirty="0"/>
              <a:t>Code Co-Occurrence </a:t>
            </a:r>
          </a:p>
          <a:p>
            <a:pPr marL="932688" lvl="2" indent="-457200"/>
            <a:r>
              <a:rPr lang="en-US" sz="2000" dirty="0"/>
              <a:t>Spreadsheet</a:t>
            </a:r>
          </a:p>
          <a:p>
            <a:pPr marL="749808" lvl="1" indent="-457200"/>
            <a:r>
              <a:rPr lang="en-US" sz="2400" dirty="0"/>
              <a:t>Focus Group Type by Count</a:t>
            </a:r>
          </a:p>
          <a:p>
            <a:pPr marL="457200" indent="-457200">
              <a:buFont typeface="+mj-lt"/>
              <a:buAutoNum type="arabicParenR"/>
            </a:pPr>
            <a:r>
              <a:rPr lang="en-US" sz="2600" dirty="0"/>
              <a:t>Share with CRT; Revisit Data </a:t>
            </a:r>
          </a:p>
          <a:p>
            <a:pPr marL="0" indent="0">
              <a:buNone/>
            </a:pPr>
            <a:r>
              <a:rPr lang="mr-IN" sz="2600" dirty="0"/>
              <a:t>–</a:t>
            </a:r>
            <a:r>
              <a:rPr lang="en-US" sz="2600" dirty="0"/>
              <a:t> focus on relationships/ </a:t>
            </a:r>
          </a:p>
          <a:p>
            <a:pPr marL="0" indent="0">
              <a:buNone/>
            </a:pPr>
            <a:r>
              <a:rPr lang="en-US" sz="2600" dirty="0"/>
              <a:t>how experiences are embodied</a:t>
            </a:r>
          </a:p>
          <a:p>
            <a:pPr marL="457200" indent="-457200"/>
            <a:endParaRPr lang="en-US" sz="2600" dirty="0"/>
          </a:p>
        </p:txBody>
      </p:sp>
      <p:pic>
        <p:nvPicPr>
          <p:cNvPr id="4" name="Picture 3" descr="Word Cloud revised.pdf"/>
          <p:cNvPicPr>
            <a:picLocks noChangeAspect="1"/>
          </p:cNvPicPr>
          <p:nvPr/>
        </p:nvPicPr>
        <p:blipFill rotWithShape="1">
          <a:blip r:embed="rId2">
            <a:extLst>
              <a:ext uri="{28A0092B-C50C-407E-A947-70E740481C1C}">
                <a14:useLocalDpi xmlns:a14="http://schemas.microsoft.com/office/drawing/2010/main" val="0"/>
              </a:ext>
            </a:extLst>
          </a:blip>
          <a:srcRect l="12042" t="12049" b="11536"/>
          <a:stretch/>
        </p:blipFill>
        <p:spPr>
          <a:xfrm>
            <a:off x="7154779" y="705450"/>
            <a:ext cx="5037222" cy="5620018"/>
          </a:xfrm>
          <a:prstGeom prst="rect">
            <a:avLst/>
          </a:prstGeom>
        </p:spPr>
      </p:pic>
    </p:spTree>
    <p:extLst>
      <p:ext uri="{BB962C8B-B14F-4D97-AF65-F5344CB8AC3E}">
        <p14:creationId xmlns:p14="http://schemas.microsoft.com/office/powerpoint/2010/main" val="3724669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948" y="0"/>
            <a:ext cx="11235843" cy="1450757"/>
          </a:xfrm>
        </p:spPr>
        <p:txBody>
          <a:bodyPr/>
          <a:lstStyle/>
          <a:p>
            <a:r>
              <a:rPr lang="en-US" dirty="0"/>
              <a:t>Focused Code Frequency in Greater Lawndale</a:t>
            </a:r>
          </a:p>
        </p:txBody>
      </p:sp>
      <p:graphicFrame>
        <p:nvGraphicFramePr>
          <p:cNvPr id="4" name="Object 3"/>
          <p:cNvGraphicFramePr>
            <a:graphicFrameLocks noChangeAspect="1"/>
          </p:cNvGraphicFramePr>
          <p:nvPr>
            <p:extLst>
              <p:ext uri="{D42A27DB-BD31-4B8C-83A1-F6EECF244321}">
                <p14:modId xmlns:p14="http://schemas.microsoft.com/office/powerpoint/2010/main" val="3998212447"/>
              </p:ext>
            </p:extLst>
          </p:nvPr>
        </p:nvGraphicFramePr>
        <p:xfrm>
          <a:off x="1118849" y="1772811"/>
          <a:ext cx="6991350" cy="4559300"/>
        </p:xfrm>
        <a:graphic>
          <a:graphicData uri="http://schemas.openxmlformats.org/presentationml/2006/ole">
            <mc:AlternateContent xmlns:mc="http://schemas.openxmlformats.org/markup-compatibility/2006">
              <mc:Choice xmlns:v="urn:schemas-microsoft-com:vml" Requires="v">
                <p:oleObj spid="_x0000_s1033" name="Document" r:id="rId3" imgW="7010400" imgH="4559300" progId="Word.Document.12">
                  <p:embed/>
                </p:oleObj>
              </mc:Choice>
              <mc:Fallback>
                <p:oleObj name="Document" r:id="rId3" imgW="7010400" imgH="4559300" progId="Word.Document.12">
                  <p:embed/>
                  <p:pic>
                    <p:nvPicPr>
                      <p:cNvPr id="4" name="Object 3"/>
                      <p:cNvPicPr/>
                      <p:nvPr/>
                    </p:nvPicPr>
                    <p:blipFill>
                      <a:blip r:embed="rId4"/>
                      <a:stretch>
                        <a:fillRect/>
                      </a:stretch>
                    </p:blipFill>
                    <p:spPr>
                      <a:xfrm>
                        <a:off x="1118849" y="1772811"/>
                        <a:ext cx="6991350" cy="4559300"/>
                      </a:xfrm>
                      <a:prstGeom prst="rect">
                        <a:avLst/>
                      </a:prstGeom>
                    </p:spPr>
                  </p:pic>
                </p:oleObj>
              </mc:Fallback>
            </mc:AlternateContent>
          </a:graphicData>
        </a:graphic>
      </p:graphicFrame>
      <p:graphicFrame>
        <p:nvGraphicFramePr>
          <p:cNvPr id="5" name="Chart 4"/>
          <p:cNvGraphicFramePr>
            <a:graphicFrameLocks/>
          </p:cNvGraphicFramePr>
          <p:nvPr>
            <p:extLst>
              <p:ext uri="{D42A27DB-BD31-4B8C-83A1-F6EECF244321}">
                <p14:modId xmlns:p14="http://schemas.microsoft.com/office/powerpoint/2010/main" val="3453795284"/>
              </p:ext>
            </p:extLst>
          </p:nvPr>
        </p:nvGraphicFramePr>
        <p:xfrm>
          <a:off x="5223858" y="1713239"/>
          <a:ext cx="8001361" cy="46761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66123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761" y="201558"/>
            <a:ext cx="10058400" cy="749727"/>
          </a:xfrm>
        </p:spPr>
        <p:txBody>
          <a:bodyPr/>
          <a:lstStyle/>
          <a:p>
            <a:r>
              <a:rPr lang="en-US" dirty="0"/>
              <a:t>Code-Co-Occurrence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1718910"/>
              </p:ext>
            </p:extLst>
          </p:nvPr>
        </p:nvGraphicFramePr>
        <p:xfrm>
          <a:off x="322556" y="1088401"/>
          <a:ext cx="11592245" cy="5018792"/>
        </p:xfrm>
        <a:graphic>
          <a:graphicData uri="http://schemas.openxmlformats.org/drawingml/2006/table">
            <a:tbl>
              <a:tblPr/>
              <a:tblGrid>
                <a:gridCol w="1209365">
                  <a:extLst>
                    <a:ext uri="{9D8B030D-6E8A-4147-A177-3AD203B41FA5}">
                      <a16:colId xmlns:a16="http://schemas.microsoft.com/office/drawing/2014/main" val="20000"/>
                    </a:ext>
                  </a:extLst>
                </a:gridCol>
                <a:gridCol w="324465">
                  <a:extLst>
                    <a:ext uri="{9D8B030D-6E8A-4147-A177-3AD203B41FA5}">
                      <a16:colId xmlns:a16="http://schemas.microsoft.com/office/drawing/2014/main" val="20001"/>
                    </a:ext>
                  </a:extLst>
                </a:gridCol>
                <a:gridCol w="324465">
                  <a:extLst>
                    <a:ext uri="{9D8B030D-6E8A-4147-A177-3AD203B41FA5}">
                      <a16:colId xmlns:a16="http://schemas.microsoft.com/office/drawing/2014/main" val="20002"/>
                    </a:ext>
                  </a:extLst>
                </a:gridCol>
                <a:gridCol w="324465">
                  <a:extLst>
                    <a:ext uri="{9D8B030D-6E8A-4147-A177-3AD203B41FA5}">
                      <a16:colId xmlns:a16="http://schemas.microsoft.com/office/drawing/2014/main" val="20003"/>
                    </a:ext>
                  </a:extLst>
                </a:gridCol>
                <a:gridCol w="324465">
                  <a:extLst>
                    <a:ext uri="{9D8B030D-6E8A-4147-A177-3AD203B41FA5}">
                      <a16:colId xmlns:a16="http://schemas.microsoft.com/office/drawing/2014/main" val="20004"/>
                    </a:ext>
                  </a:extLst>
                </a:gridCol>
                <a:gridCol w="324465">
                  <a:extLst>
                    <a:ext uri="{9D8B030D-6E8A-4147-A177-3AD203B41FA5}">
                      <a16:colId xmlns:a16="http://schemas.microsoft.com/office/drawing/2014/main" val="20005"/>
                    </a:ext>
                  </a:extLst>
                </a:gridCol>
                <a:gridCol w="324465">
                  <a:extLst>
                    <a:ext uri="{9D8B030D-6E8A-4147-A177-3AD203B41FA5}">
                      <a16:colId xmlns:a16="http://schemas.microsoft.com/office/drawing/2014/main" val="20006"/>
                    </a:ext>
                  </a:extLst>
                </a:gridCol>
                <a:gridCol w="324465">
                  <a:extLst>
                    <a:ext uri="{9D8B030D-6E8A-4147-A177-3AD203B41FA5}">
                      <a16:colId xmlns:a16="http://schemas.microsoft.com/office/drawing/2014/main" val="20007"/>
                    </a:ext>
                  </a:extLst>
                </a:gridCol>
                <a:gridCol w="324465">
                  <a:extLst>
                    <a:ext uri="{9D8B030D-6E8A-4147-A177-3AD203B41FA5}">
                      <a16:colId xmlns:a16="http://schemas.microsoft.com/office/drawing/2014/main" val="20008"/>
                    </a:ext>
                  </a:extLst>
                </a:gridCol>
                <a:gridCol w="324465">
                  <a:extLst>
                    <a:ext uri="{9D8B030D-6E8A-4147-A177-3AD203B41FA5}">
                      <a16:colId xmlns:a16="http://schemas.microsoft.com/office/drawing/2014/main" val="20009"/>
                    </a:ext>
                  </a:extLst>
                </a:gridCol>
                <a:gridCol w="324465">
                  <a:extLst>
                    <a:ext uri="{9D8B030D-6E8A-4147-A177-3AD203B41FA5}">
                      <a16:colId xmlns:a16="http://schemas.microsoft.com/office/drawing/2014/main" val="20010"/>
                    </a:ext>
                  </a:extLst>
                </a:gridCol>
                <a:gridCol w="324465">
                  <a:extLst>
                    <a:ext uri="{9D8B030D-6E8A-4147-A177-3AD203B41FA5}">
                      <a16:colId xmlns:a16="http://schemas.microsoft.com/office/drawing/2014/main" val="20011"/>
                    </a:ext>
                  </a:extLst>
                </a:gridCol>
                <a:gridCol w="324465">
                  <a:extLst>
                    <a:ext uri="{9D8B030D-6E8A-4147-A177-3AD203B41FA5}">
                      <a16:colId xmlns:a16="http://schemas.microsoft.com/office/drawing/2014/main" val="20012"/>
                    </a:ext>
                  </a:extLst>
                </a:gridCol>
                <a:gridCol w="324465">
                  <a:extLst>
                    <a:ext uri="{9D8B030D-6E8A-4147-A177-3AD203B41FA5}">
                      <a16:colId xmlns:a16="http://schemas.microsoft.com/office/drawing/2014/main" val="20013"/>
                    </a:ext>
                  </a:extLst>
                </a:gridCol>
                <a:gridCol w="324465">
                  <a:extLst>
                    <a:ext uri="{9D8B030D-6E8A-4147-A177-3AD203B41FA5}">
                      <a16:colId xmlns:a16="http://schemas.microsoft.com/office/drawing/2014/main" val="20014"/>
                    </a:ext>
                  </a:extLst>
                </a:gridCol>
                <a:gridCol w="324465">
                  <a:extLst>
                    <a:ext uri="{9D8B030D-6E8A-4147-A177-3AD203B41FA5}">
                      <a16:colId xmlns:a16="http://schemas.microsoft.com/office/drawing/2014/main" val="20015"/>
                    </a:ext>
                  </a:extLst>
                </a:gridCol>
                <a:gridCol w="324465">
                  <a:extLst>
                    <a:ext uri="{9D8B030D-6E8A-4147-A177-3AD203B41FA5}">
                      <a16:colId xmlns:a16="http://schemas.microsoft.com/office/drawing/2014/main" val="20016"/>
                    </a:ext>
                  </a:extLst>
                </a:gridCol>
                <a:gridCol w="324465">
                  <a:extLst>
                    <a:ext uri="{9D8B030D-6E8A-4147-A177-3AD203B41FA5}">
                      <a16:colId xmlns:a16="http://schemas.microsoft.com/office/drawing/2014/main" val="20017"/>
                    </a:ext>
                  </a:extLst>
                </a:gridCol>
                <a:gridCol w="324465">
                  <a:extLst>
                    <a:ext uri="{9D8B030D-6E8A-4147-A177-3AD203B41FA5}">
                      <a16:colId xmlns:a16="http://schemas.microsoft.com/office/drawing/2014/main" val="20018"/>
                    </a:ext>
                  </a:extLst>
                </a:gridCol>
                <a:gridCol w="324465">
                  <a:extLst>
                    <a:ext uri="{9D8B030D-6E8A-4147-A177-3AD203B41FA5}">
                      <a16:colId xmlns:a16="http://schemas.microsoft.com/office/drawing/2014/main" val="20019"/>
                    </a:ext>
                  </a:extLst>
                </a:gridCol>
                <a:gridCol w="324465">
                  <a:extLst>
                    <a:ext uri="{9D8B030D-6E8A-4147-A177-3AD203B41FA5}">
                      <a16:colId xmlns:a16="http://schemas.microsoft.com/office/drawing/2014/main" val="20020"/>
                    </a:ext>
                  </a:extLst>
                </a:gridCol>
                <a:gridCol w="324465">
                  <a:extLst>
                    <a:ext uri="{9D8B030D-6E8A-4147-A177-3AD203B41FA5}">
                      <a16:colId xmlns:a16="http://schemas.microsoft.com/office/drawing/2014/main" val="20021"/>
                    </a:ext>
                  </a:extLst>
                </a:gridCol>
                <a:gridCol w="324465">
                  <a:extLst>
                    <a:ext uri="{9D8B030D-6E8A-4147-A177-3AD203B41FA5}">
                      <a16:colId xmlns:a16="http://schemas.microsoft.com/office/drawing/2014/main" val="20022"/>
                    </a:ext>
                  </a:extLst>
                </a:gridCol>
                <a:gridCol w="324465">
                  <a:extLst>
                    <a:ext uri="{9D8B030D-6E8A-4147-A177-3AD203B41FA5}">
                      <a16:colId xmlns:a16="http://schemas.microsoft.com/office/drawing/2014/main" val="20023"/>
                    </a:ext>
                  </a:extLst>
                </a:gridCol>
                <a:gridCol w="324465">
                  <a:extLst>
                    <a:ext uri="{9D8B030D-6E8A-4147-A177-3AD203B41FA5}">
                      <a16:colId xmlns:a16="http://schemas.microsoft.com/office/drawing/2014/main" val="20024"/>
                    </a:ext>
                  </a:extLst>
                </a:gridCol>
                <a:gridCol w="324465">
                  <a:extLst>
                    <a:ext uri="{9D8B030D-6E8A-4147-A177-3AD203B41FA5}">
                      <a16:colId xmlns:a16="http://schemas.microsoft.com/office/drawing/2014/main" val="20025"/>
                    </a:ext>
                  </a:extLst>
                </a:gridCol>
                <a:gridCol w="324465">
                  <a:extLst>
                    <a:ext uri="{9D8B030D-6E8A-4147-A177-3AD203B41FA5}">
                      <a16:colId xmlns:a16="http://schemas.microsoft.com/office/drawing/2014/main" val="20026"/>
                    </a:ext>
                  </a:extLst>
                </a:gridCol>
                <a:gridCol w="324465">
                  <a:extLst>
                    <a:ext uri="{9D8B030D-6E8A-4147-A177-3AD203B41FA5}">
                      <a16:colId xmlns:a16="http://schemas.microsoft.com/office/drawing/2014/main" val="20027"/>
                    </a:ext>
                  </a:extLst>
                </a:gridCol>
                <a:gridCol w="324465">
                  <a:extLst>
                    <a:ext uri="{9D8B030D-6E8A-4147-A177-3AD203B41FA5}">
                      <a16:colId xmlns:a16="http://schemas.microsoft.com/office/drawing/2014/main" val="20028"/>
                    </a:ext>
                  </a:extLst>
                </a:gridCol>
                <a:gridCol w="324465">
                  <a:extLst>
                    <a:ext uri="{9D8B030D-6E8A-4147-A177-3AD203B41FA5}">
                      <a16:colId xmlns:a16="http://schemas.microsoft.com/office/drawing/2014/main" val="20029"/>
                    </a:ext>
                  </a:extLst>
                </a:gridCol>
                <a:gridCol w="324465">
                  <a:extLst>
                    <a:ext uri="{9D8B030D-6E8A-4147-A177-3AD203B41FA5}">
                      <a16:colId xmlns:a16="http://schemas.microsoft.com/office/drawing/2014/main" val="20030"/>
                    </a:ext>
                  </a:extLst>
                </a:gridCol>
                <a:gridCol w="324465">
                  <a:extLst>
                    <a:ext uri="{9D8B030D-6E8A-4147-A177-3AD203B41FA5}">
                      <a16:colId xmlns:a16="http://schemas.microsoft.com/office/drawing/2014/main" val="20031"/>
                    </a:ext>
                  </a:extLst>
                </a:gridCol>
                <a:gridCol w="324465">
                  <a:extLst>
                    <a:ext uri="{9D8B030D-6E8A-4147-A177-3AD203B41FA5}">
                      <a16:colId xmlns:a16="http://schemas.microsoft.com/office/drawing/2014/main" val="20032"/>
                    </a:ext>
                  </a:extLst>
                </a:gridCol>
              </a:tblGrid>
              <a:tr h="256249">
                <a:tc>
                  <a:txBody>
                    <a:bodyPr/>
                    <a:lstStyle/>
                    <a:p>
                      <a:pPr algn="l" fontAlgn="ctr"/>
                      <a:endParaRPr lang="en-US" sz="600" b="0" i="0" u="none" strike="noStrike">
                        <a:solidFill>
                          <a:srgbClr val="000000"/>
                        </a:solidFill>
                        <a:effectLst/>
                        <a:latin typeface="Calibri"/>
                      </a:endParaRP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2</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3</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4</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5</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6</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7</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8</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9</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10</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11</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12</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13</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14</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15</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16</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17</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18</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19</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20</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21</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22</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23</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24</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25</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26</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27</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28</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29</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30</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a:solidFill>
                            <a:srgbClr val="000000"/>
                          </a:solidFill>
                          <a:effectLst/>
                          <a:latin typeface="Calibri"/>
                        </a:rPr>
                        <a:t>31</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Calibri"/>
                        </a:rPr>
                        <a:t>TOTALS</a:t>
                      </a:r>
                    </a:p>
                  </a:txBody>
                  <a:tcPr marL="7335" marR="7335" marT="7335"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129954">
                <a:tc>
                  <a:txBody>
                    <a:bodyPr/>
                    <a:lstStyle/>
                    <a:p>
                      <a:pPr algn="l" fontAlgn="b"/>
                      <a:r>
                        <a:rPr lang="en-US" sz="600" b="0" i="0" u="none" strike="noStrike" dirty="0">
                          <a:solidFill>
                            <a:srgbClr val="000000"/>
                          </a:solidFill>
                          <a:effectLst/>
                          <a:latin typeface="Calibri"/>
                        </a:rPr>
                        <a:t>1 Barriers to Work</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dirty="0">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dirty="0">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20</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1FF00"/>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12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000000"/>
                          </a:solidFill>
                          <a:effectLst/>
                          <a:latin typeface="Calibri"/>
                        </a:rPr>
                        <a:t>11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9</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10</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12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dirty="0">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109</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129954">
                <a:tc>
                  <a:txBody>
                    <a:bodyPr/>
                    <a:lstStyle/>
                    <a:p>
                      <a:pPr algn="l" fontAlgn="b"/>
                      <a:r>
                        <a:rPr lang="en-US" sz="600" b="0" i="0" u="none" strike="noStrike" dirty="0">
                          <a:solidFill>
                            <a:srgbClr val="000000"/>
                          </a:solidFill>
                          <a:effectLst/>
                          <a:latin typeface="Calibri"/>
                        </a:rPr>
                        <a:t>2 Challenges at Work</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dirty="0">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10</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000000"/>
                          </a:solidFill>
                          <a:effectLst/>
                          <a:latin typeface="Calibri"/>
                        </a:rPr>
                        <a:t>16</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4FF00"/>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19</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FF00"/>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000000"/>
                          </a:solidFill>
                          <a:effectLst/>
                          <a:latin typeface="Calibri"/>
                        </a:rPr>
                        <a:t>10</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000000"/>
                          </a:solidFill>
                          <a:effectLst/>
                          <a:latin typeface="Calibri"/>
                        </a:rPr>
                        <a:t>11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16</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4FF00"/>
                    </a:solidFill>
                  </a:tcPr>
                </a:tc>
                <a:tc>
                  <a:txBody>
                    <a:bodyPr/>
                    <a:lstStyle/>
                    <a:p>
                      <a:pPr algn="ctr" fontAlgn="b"/>
                      <a:r>
                        <a:rPr lang="en-US" sz="600" b="0" i="0" u="none" strike="noStrike" dirty="0">
                          <a:solidFill>
                            <a:srgbClr val="FFFFFF"/>
                          </a:solidFill>
                          <a:effectLst/>
                          <a:latin typeface="Calibri"/>
                        </a:rPr>
                        <a:t>27</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fontAlgn="b"/>
                      <a:r>
                        <a:rPr lang="en-US" sz="600" b="0" i="0" u="none" strike="noStrike">
                          <a:solidFill>
                            <a:srgbClr val="000000"/>
                          </a:solidFill>
                          <a:effectLst/>
                          <a:latin typeface="Calibri"/>
                        </a:rPr>
                        <a:t>13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000000"/>
                          </a:solidFill>
                          <a:effectLst/>
                          <a:latin typeface="Calibri"/>
                        </a:rPr>
                        <a:t>12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25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7</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13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000000"/>
                          </a:solidFill>
                          <a:effectLst/>
                          <a:latin typeface="Calibri"/>
                        </a:rPr>
                        <a:t>11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6</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6</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16</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34FF00"/>
                    </a:solidFill>
                  </a:tcPr>
                </a:tc>
                <a:tc>
                  <a:txBody>
                    <a:bodyPr/>
                    <a:lstStyle/>
                    <a:p>
                      <a:pPr algn="ctr" fontAlgn="b"/>
                      <a:r>
                        <a:rPr lang="en-US" sz="600" b="0" i="0" u="none" strike="noStrike">
                          <a:solidFill>
                            <a:srgbClr val="000000"/>
                          </a:solidFill>
                          <a:effectLst/>
                          <a:latin typeface="Calibri"/>
                        </a:rPr>
                        <a:t>252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129954">
                <a:tc>
                  <a:txBody>
                    <a:bodyPr/>
                    <a:lstStyle/>
                    <a:p>
                      <a:pPr algn="l" fontAlgn="b"/>
                      <a:r>
                        <a:rPr lang="en-US" sz="600" b="0" i="0" u="none" strike="noStrike" dirty="0">
                          <a:solidFill>
                            <a:srgbClr val="000000"/>
                          </a:solidFill>
                          <a:effectLst/>
                          <a:latin typeface="Calibri"/>
                        </a:rPr>
                        <a:t>3 Community Needs</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dirty="0">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10</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7</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8</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6</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67</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129954">
                <a:tc>
                  <a:txBody>
                    <a:bodyPr/>
                    <a:lstStyle/>
                    <a:p>
                      <a:pPr algn="l" fontAlgn="b"/>
                      <a:r>
                        <a:rPr lang="en-US" sz="600" b="0" i="0" u="none" strike="noStrike" dirty="0">
                          <a:solidFill>
                            <a:srgbClr val="000000"/>
                          </a:solidFill>
                          <a:effectLst/>
                          <a:latin typeface="Calibri"/>
                        </a:rPr>
                        <a:t>4 Community Strengths</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dirty="0">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000000"/>
                          </a:solidFill>
                          <a:effectLst/>
                          <a:latin typeface="Calibri"/>
                        </a:rPr>
                        <a:t>20</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129954">
                <a:tc>
                  <a:txBody>
                    <a:bodyPr/>
                    <a:lstStyle/>
                    <a:p>
                      <a:pPr algn="l" fontAlgn="b"/>
                      <a:r>
                        <a:rPr lang="en-US" sz="600" b="0" i="0" u="none" strike="noStrike" dirty="0">
                          <a:solidFill>
                            <a:srgbClr val="000000"/>
                          </a:solidFill>
                          <a:effectLst/>
                          <a:latin typeface="Calibri"/>
                        </a:rPr>
                        <a:t>5 Dehumanization</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7</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8</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6</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69</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129954">
                <a:tc>
                  <a:txBody>
                    <a:bodyPr/>
                    <a:lstStyle/>
                    <a:p>
                      <a:pPr algn="l" fontAlgn="b"/>
                      <a:r>
                        <a:rPr lang="en-US" sz="600" b="0" i="0" u="none" strike="noStrike" dirty="0">
                          <a:solidFill>
                            <a:srgbClr val="000000"/>
                          </a:solidFill>
                          <a:effectLst/>
                          <a:latin typeface="Calibri"/>
                        </a:rPr>
                        <a:t>6 Difficulty of Work</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9</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8</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000000"/>
                          </a:solidFill>
                          <a:effectLst/>
                          <a:latin typeface="Calibri"/>
                        </a:rPr>
                        <a:t>10</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12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8</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7</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6</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000000"/>
                          </a:solidFill>
                          <a:effectLst/>
                          <a:latin typeface="Calibri"/>
                        </a:rPr>
                        <a:t>97</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129954">
                <a:tc>
                  <a:txBody>
                    <a:bodyPr/>
                    <a:lstStyle/>
                    <a:p>
                      <a:pPr algn="l" fontAlgn="b"/>
                      <a:r>
                        <a:rPr lang="en-US" sz="600" b="0" i="0" u="none" strike="noStrike" dirty="0">
                          <a:solidFill>
                            <a:srgbClr val="000000"/>
                          </a:solidFill>
                          <a:effectLst/>
                          <a:latin typeface="Calibri"/>
                        </a:rPr>
                        <a:t>7 </a:t>
                      </a:r>
                      <a:r>
                        <a:rPr lang="en-US" sz="600" b="0" i="0" u="none" strike="noStrike" dirty="0" err="1">
                          <a:solidFill>
                            <a:srgbClr val="000000"/>
                          </a:solidFill>
                          <a:effectLst/>
                          <a:latin typeface="Calibri"/>
                        </a:rPr>
                        <a:t>Dignity_Worthiness_Pride</a:t>
                      </a:r>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27</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r h="129954">
                <a:tc>
                  <a:txBody>
                    <a:bodyPr/>
                    <a:lstStyle/>
                    <a:p>
                      <a:pPr algn="l" fontAlgn="b"/>
                      <a:r>
                        <a:rPr lang="en-US" sz="600" b="0" i="0" u="none" strike="noStrike" dirty="0">
                          <a:solidFill>
                            <a:srgbClr val="000000"/>
                          </a:solidFill>
                          <a:effectLst/>
                          <a:latin typeface="Calibri"/>
                        </a:rPr>
                        <a:t>8 Discrimination</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dirty="0">
                          <a:solidFill>
                            <a:srgbClr val="FFFFFF"/>
                          </a:solidFill>
                          <a:effectLst/>
                          <a:latin typeface="Calibri"/>
                        </a:rPr>
                        <a:t>25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fontAlgn="b"/>
                      <a:r>
                        <a:rPr lang="en-US" sz="600" b="0" i="0" u="none" strike="noStrike">
                          <a:solidFill>
                            <a:srgbClr val="FFFFFF"/>
                          </a:solidFill>
                          <a:effectLst/>
                          <a:latin typeface="Calibri"/>
                        </a:rPr>
                        <a:t>29</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8</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000000"/>
                          </a:solidFill>
                          <a:effectLst/>
                          <a:latin typeface="Calibri"/>
                        </a:rPr>
                        <a:t>14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6</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11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7</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7</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199</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8"/>
                  </a:ext>
                </a:extLst>
              </a:tr>
              <a:tr h="129954">
                <a:tc>
                  <a:txBody>
                    <a:bodyPr/>
                    <a:lstStyle/>
                    <a:p>
                      <a:pPr algn="l" fontAlgn="b"/>
                      <a:r>
                        <a:rPr lang="en-US" sz="600" b="0" i="0" u="none" strike="noStrike" dirty="0">
                          <a:solidFill>
                            <a:srgbClr val="000000"/>
                          </a:solidFill>
                          <a:effectLst/>
                          <a:latin typeface="Calibri"/>
                        </a:rPr>
                        <a:t>9 Ageism</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000000"/>
                          </a:solidFill>
                          <a:effectLst/>
                          <a:latin typeface="Calibri"/>
                        </a:rPr>
                        <a:t>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r h="129954">
                <a:tc>
                  <a:txBody>
                    <a:bodyPr/>
                    <a:lstStyle/>
                    <a:p>
                      <a:pPr algn="l" fontAlgn="b"/>
                      <a:r>
                        <a:rPr lang="en-US" sz="600" b="0" i="0" u="none" strike="noStrike" dirty="0">
                          <a:solidFill>
                            <a:srgbClr val="000000"/>
                          </a:solidFill>
                          <a:effectLst/>
                          <a:latin typeface="Calibri"/>
                        </a:rPr>
                        <a:t>10 Documentation Status</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000000"/>
                          </a:solidFill>
                          <a:effectLst/>
                          <a:latin typeface="Calibri"/>
                        </a:rPr>
                        <a:t>19</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9EFF00"/>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9</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6</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6</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140</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0"/>
                  </a:ext>
                </a:extLst>
              </a:tr>
              <a:tr h="129954">
                <a:tc>
                  <a:txBody>
                    <a:bodyPr/>
                    <a:lstStyle/>
                    <a:p>
                      <a:pPr algn="l" fontAlgn="b"/>
                      <a:r>
                        <a:rPr lang="en-US" sz="600" b="0" i="0" u="none" strike="noStrike" dirty="0">
                          <a:solidFill>
                            <a:srgbClr val="000000"/>
                          </a:solidFill>
                          <a:effectLst/>
                          <a:latin typeface="Calibri"/>
                        </a:rPr>
                        <a:t>11 Racism</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6</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13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9</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7</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7</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174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1"/>
                  </a:ext>
                </a:extLst>
              </a:tr>
              <a:tr h="129954">
                <a:tc>
                  <a:txBody>
                    <a:bodyPr/>
                    <a:lstStyle/>
                    <a:p>
                      <a:pPr algn="l" fontAlgn="b"/>
                      <a:r>
                        <a:rPr lang="en-US" sz="600" b="0" i="0" u="none" strike="noStrike" dirty="0">
                          <a:solidFill>
                            <a:srgbClr val="000000"/>
                          </a:solidFill>
                          <a:effectLst/>
                          <a:latin typeface="Calibri"/>
                        </a:rPr>
                        <a:t>12 Sexism</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000000"/>
                          </a:solidFill>
                          <a:effectLst/>
                          <a:latin typeface="Calibri"/>
                        </a:rPr>
                        <a:t>17</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2"/>
                  </a:ext>
                </a:extLst>
              </a:tr>
              <a:tr h="250757">
                <a:tc>
                  <a:txBody>
                    <a:bodyPr/>
                    <a:lstStyle/>
                    <a:p>
                      <a:pPr algn="l" fontAlgn="b"/>
                      <a:r>
                        <a:rPr lang="en-US" sz="600" b="0" i="0" u="none" strike="noStrike" dirty="0">
                          <a:solidFill>
                            <a:srgbClr val="000000"/>
                          </a:solidFill>
                          <a:effectLst/>
                          <a:latin typeface="Calibri"/>
                        </a:rPr>
                        <a:t>13 </a:t>
                      </a:r>
                      <a:r>
                        <a:rPr lang="en-US" sz="600" b="0" i="0" u="none" strike="noStrike" dirty="0" err="1">
                          <a:solidFill>
                            <a:srgbClr val="000000"/>
                          </a:solidFill>
                          <a:effectLst/>
                          <a:latin typeface="Calibri"/>
                        </a:rPr>
                        <a:t>Disinvestment_Marginalization</a:t>
                      </a:r>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44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3"/>
                  </a:ext>
                </a:extLst>
              </a:tr>
              <a:tr h="129954">
                <a:tc>
                  <a:txBody>
                    <a:bodyPr/>
                    <a:lstStyle/>
                    <a:p>
                      <a:pPr algn="l" fontAlgn="b"/>
                      <a:r>
                        <a:rPr lang="en-US" sz="600" b="0" i="0" u="none" strike="noStrike" dirty="0">
                          <a:solidFill>
                            <a:srgbClr val="000000"/>
                          </a:solidFill>
                          <a:effectLst/>
                          <a:latin typeface="Calibri"/>
                        </a:rPr>
                        <a:t>14 Disposable Worker</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FFFFFF"/>
                          </a:solidFill>
                          <a:effectLst/>
                          <a:latin typeface="Calibri"/>
                        </a:rPr>
                        <a:t>8</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8</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7</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6</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7</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101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4"/>
                  </a:ext>
                </a:extLst>
              </a:tr>
              <a:tr h="129954">
                <a:tc>
                  <a:txBody>
                    <a:bodyPr/>
                    <a:lstStyle/>
                    <a:p>
                      <a:pPr algn="l" fontAlgn="b"/>
                      <a:r>
                        <a:rPr lang="en-US" sz="600" b="0" i="0" u="none" strike="noStrike" dirty="0">
                          <a:solidFill>
                            <a:srgbClr val="000000"/>
                          </a:solidFill>
                          <a:effectLst/>
                          <a:latin typeface="Calibri"/>
                        </a:rPr>
                        <a:t>15 Exploitation</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000000"/>
                          </a:solidFill>
                          <a:effectLst/>
                          <a:latin typeface="Calibri"/>
                        </a:rPr>
                        <a:t>14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000000"/>
                          </a:solidFill>
                          <a:effectLst/>
                          <a:latin typeface="Calibri"/>
                        </a:rPr>
                        <a:t>18</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7BFF00"/>
                    </a:solidFill>
                  </a:tcPr>
                </a:tc>
                <a:tc>
                  <a:txBody>
                    <a:bodyPr/>
                    <a:lstStyle/>
                    <a:p>
                      <a:pPr algn="ctr" fontAlgn="b"/>
                      <a:r>
                        <a:rPr lang="en-US" sz="600" b="0" i="0" u="none" strike="noStrike">
                          <a:solidFill>
                            <a:srgbClr val="000000"/>
                          </a:solidFill>
                          <a:effectLst/>
                          <a:latin typeface="Calibri"/>
                        </a:rPr>
                        <a:t>14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8</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8</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6</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190</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5"/>
                  </a:ext>
                </a:extLst>
              </a:tr>
              <a:tr h="129954">
                <a:tc>
                  <a:txBody>
                    <a:bodyPr/>
                    <a:lstStyle/>
                    <a:p>
                      <a:pPr algn="l" fontAlgn="b"/>
                      <a:r>
                        <a:rPr lang="en-US" sz="600" b="0" i="0" u="none" strike="noStrike" dirty="0">
                          <a:solidFill>
                            <a:srgbClr val="000000"/>
                          </a:solidFill>
                          <a:effectLst/>
                          <a:latin typeface="Calibri"/>
                        </a:rPr>
                        <a:t>16 Overwork</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FFFFFF"/>
                          </a:solidFill>
                          <a:effectLst/>
                          <a:latin typeface="Calibri"/>
                        </a:rPr>
                        <a:t>6</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7</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110</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6"/>
                  </a:ext>
                </a:extLst>
              </a:tr>
              <a:tr h="129954">
                <a:tc>
                  <a:txBody>
                    <a:bodyPr/>
                    <a:lstStyle/>
                    <a:p>
                      <a:pPr algn="l" fontAlgn="b"/>
                      <a:r>
                        <a:rPr lang="en-US" sz="600" b="0" i="0" u="none" strike="noStrike" dirty="0">
                          <a:solidFill>
                            <a:srgbClr val="000000"/>
                          </a:solidFill>
                          <a:effectLst/>
                          <a:latin typeface="Calibri"/>
                        </a:rPr>
                        <a:t>17 Pay Issues</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FFFFFF"/>
                          </a:solidFill>
                          <a:effectLst/>
                          <a:latin typeface="Calibri"/>
                        </a:rPr>
                        <a:t>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9</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112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7"/>
                  </a:ext>
                </a:extLst>
              </a:tr>
              <a:tr h="129954">
                <a:tc>
                  <a:txBody>
                    <a:bodyPr/>
                    <a:lstStyle/>
                    <a:p>
                      <a:pPr algn="l" fontAlgn="b"/>
                      <a:r>
                        <a:rPr lang="en-US" sz="600" b="0" i="0" u="none" strike="noStrike" dirty="0">
                          <a:solidFill>
                            <a:srgbClr val="000000"/>
                          </a:solidFill>
                          <a:effectLst/>
                          <a:latin typeface="Calibri"/>
                        </a:rPr>
                        <a:t>18 Work Conditions</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6</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7</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9</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000000"/>
                          </a:solidFill>
                          <a:effectLst/>
                          <a:latin typeface="Calibri"/>
                        </a:rPr>
                        <a:t>139</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8"/>
                  </a:ext>
                </a:extLst>
              </a:tr>
              <a:tr h="129954">
                <a:tc>
                  <a:txBody>
                    <a:bodyPr/>
                    <a:lstStyle/>
                    <a:p>
                      <a:pPr algn="l" fontAlgn="b"/>
                      <a:r>
                        <a:rPr lang="en-US" sz="600" b="0" i="0" u="none" strike="noStrike" dirty="0">
                          <a:solidFill>
                            <a:srgbClr val="000000"/>
                          </a:solidFill>
                          <a:effectLst/>
                          <a:latin typeface="Calibri"/>
                        </a:rPr>
                        <a:t>19 Ergonomic Wear and Tear</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43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9"/>
                  </a:ext>
                </a:extLst>
              </a:tr>
              <a:tr h="250757">
                <a:tc>
                  <a:txBody>
                    <a:bodyPr/>
                    <a:lstStyle/>
                    <a:p>
                      <a:pPr algn="l" fontAlgn="b"/>
                      <a:r>
                        <a:rPr lang="en-US" sz="600" b="0" i="0" u="none" strike="noStrike" dirty="0">
                          <a:solidFill>
                            <a:srgbClr val="000000"/>
                          </a:solidFill>
                          <a:effectLst/>
                          <a:latin typeface="Calibri"/>
                        </a:rPr>
                        <a:t>20 Family Dynamic Conditions and Work</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33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20"/>
                  </a:ext>
                </a:extLst>
              </a:tr>
              <a:tr h="129954">
                <a:tc>
                  <a:txBody>
                    <a:bodyPr/>
                    <a:lstStyle/>
                    <a:p>
                      <a:pPr algn="l" fontAlgn="b"/>
                      <a:r>
                        <a:rPr lang="en-US" sz="600" b="0" i="0" u="none" strike="noStrike" dirty="0">
                          <a:solidFill>
                            <a:srgbClr val="000000"/>
                          </a:solidFill>
                          <a:effectLst/>
                          <a:latin typeface="Calibri"/>
                        </a:rPr>
                        <a:t>21 Getting and Keeping Work</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7</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56</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21"/>
                  </a:ext>
                </a:extLst>
              </a:tr>
              <a:tr h="129954">
                <a:tc>
                  <a:txBody>
                    <a:bodyPr/>
                    <a:lstStyle/>
                    <a:p>
                      <a:pPr algn="l" fontAlgn="b"/>
                      <a:r>
                        <a:rPr lang="en-US" sz="600" b="0" i="0" u="none" strike="noStrike" dirty="0">
                          <a:solidFill>
                            <a:srgbClr val="000000"/>
                          </a:solidFill>
                          <a:effectLst/>
                          <a:latin typeface="Calibri"/>
                        </a:rPr>
                        <a:t>22 Ideal Worker</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19</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22"/>
                  </a:ext>
                </a:extLst>
              </a:tr>
              <a:tr h="129954">
                <a:tc>
                  <a:txBody>
                    <a:bodyPr/>
                    <a:lstStyle/>
                    <a:p>
                      <a:pPr algn="l" fontAlgn="b"/>
                      <a:r>
                        <a:rPr lang="en-US" sz="600" b="0" i="0" u="none" strike="noStrike" dirty="0">
                          <a:solidFill>
                            <a:srgbClr val="000000"/>
                          </a:solidFill>
                          <a:effectLst/>
                          <a:latin typeface="Calibri"/>
                        </a:rPr>
                        <a:t>23 Issues of Age</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000000"/>
                          </a:solidFill>
                          <a:effectLst/>
                          <a:latin typeface="Calibri"/>
                        </a:rPr>
                        <a:t>7</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23"/>
                  </a:ext>
                </a:extLst>
              </a:tr>
              <a:tr h="250757">
                <a:tc>
                  <a:txBody>
                    <a:bodyPr/>
                    <a:lstStyle/>
                    <a:p>
                      <a:pPr algn="l" fontAlgn="b"/>
                      <a:r>
                        <a:rPr lang="en-US" sz="600" b="0" i="0" u="none" strike="noStrike" dirty="0">
                          <a:solidFill>
                            <a:srgbClr val="000000"/>
                          </a:solidFill>
                          <a:effectLst/>
                          <a:latin typeface="Calibri"/>
                        </a:rPr>
                        <a:t>24 Motivation for Work (Hard or Any)</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FFFFFF"/>
                          </a:solidFill>
                          <a:effectLst/>
                          <a:latin typeface="Calibri"/>
                        </a:rPr>
                        <a:t>7</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6</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65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24"/>
                  </a:ext>
                </a:extLst>
              </a:tr>
              <a:tr h="250757">
                <a:tc>
                  <a:txBody>
                    <a:bodyPr/>
                    <a:lstStyle/>
                    <a:p>
                      <a:pPr algn="l" fontAlgn="b"/>
                      <a:r>
                        <a:rPr lang="en-US" sz="600" b="0" i="0" u="none" strike="noStrike" dirty="0">
                          <a:solidFill>
                            <a:srgbClr val="000000"/>
                          </a:solidFill>
                          <a:effectLst/>
                          <a:latin typeface="Calibri"/>
                        </a:rPr>
                        <a:t>25 Nature of Work in Community</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FFFFFF"/>
                          </a:solidFill>
                          <a:effectLst/>
                          <a:latin typeface="Calibri"/>
                        </a:rPr>
                        <a:t>7</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6</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108</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25"/>
                  </a:ext>
                </a:extLst>
              </a:tr>
              <a:tr h="250757">
                <a:tc>
                  <a:txBody>
                    <a:bodyPr/>
                    <a:lstStyle/>
                    <a:p>
                      <a:pPr algn="l" fontAlgn="b"/>
                      <a:r>
                        <a:rPr lang="en-US" sz="600" b="0" i="0" u="none" strike="noStrike" dirty="0">
                          <a:solidFill>
                            <a:srgbClr val="000000"/>
                          </a:solidFill>
                          <a:effectLst/>
                          <a:latin typeface="Calibri"/>
                        </a:rPr>
                        <a:t>26 Power and Control of Worker</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FFFFFF"/>
                          </a:solidFill>
                          <a:effectLst/>
                          <a:latin typeface="Calibri"/>
                        </a:rPr>
                        <a:t>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12</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FF00"/>
                    </a:solidFill>
                  </a:tcPr>
                </a:tc>
                <a:tc>
                  <a:txBody>
                    <a:bodyPr/>
                    <a:lstStyle/>
                    <a:p>
                      <a:pPr algn="ctr" fontAlgn="b"/>
                      <a:r>
                        <a:rPr lang="en-US" sz="600" b="0" i="0" u="none" strike="noStrike">
                          <a:solidFill>
                            <a:srgbClr val="000000"/>
                          </a:solidFill>
                          <a:effectLst/>
                          <a:latin typeface="Calibri"/>
                        </a:rPr>
                        <a:t>123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26"/>
                  </a:ext>
                </a:extLst>
              </a:tr>
              <a:tr h="129954">
                <a:tc>
                  <a:txBody>
                    <a:bodyPr/>
                    <a:lstStyle/>
                    <a:p>
                      <a:pPr algn="l" fontAlgn="b"/>
                      <a:r>
                        <a:rPr lang="en-US" sz="600" b="0" i="0" u="none" strike="noStrike" dirty="0">
                          <a:solidFill>
                            <a:srgbClr val="000000"/>
                          </a:solidFill>
                          <a:effectLst/>
                          <a:latin typeface="Calibri"/>
                        </a:rPr>
                        <a:t>27 Social Support</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1</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6</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44</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27"/>
                  </a:ext>
                </a:extLst>
              </a:tr>
              <a:tr h="129954">
                <a:tc>
                  <a:txBody>
                    <a:bodyPr/>
                    <a:lstStyle/>
                    <a:p>
                      <a:pPr algn="l" fontAlgn="b"/>
                      <a:r>
                        <a:rPr lang="en-US" sz="600" b="0" i="0" u="none" strike="noStrike" dirty="0">
                          <a:solidFill>
                            <a:srgbClr val="000000"/>
                          </a:solidFill>
                          <a:effectLst/>
                          <a:latin typeface="Calibri"/>
                        </a:rPr>
                        <a:t>28 Systems of Oppression</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FFFFFF"/>
                          </a:solidFill>
                          <a:effectLst/>
                          <a:latin typeface="Calibri"/>
                        </a:rPr>
                        <a:t>6</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FFFFFF"/>
                          </a:solidFill>
                          <a:effectLst/>
                          <a:latin typeface="Calibri"/>
                        </a:rPr>
                        <a:t>3</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a:solidFill>
                            <a:srgbClr val="000000"/>
                          </a:solidFill>
                          <a:effectLst/>
                          <a:latin typeface="Calibri"/>
                        </a:rPr>
                        <a:t>79</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28"/>
                  </a:ext>
                </a:extLst>
              </a:tr>
              <a:tr h="129954">
                <a:tc>
                  <a:txBody>
                    <a:bodyPr/>
                    <a:lstStyle/>
                    <a:p>
                      <a:pPr algn="l" fontAlgn="b"/>
                      <a:r>
                        <a:rPr lang="en-US" sz="600" b="0" i="0" u="none" strike="noStrike" dirty="0">
                          <a:solidFill>
                            <a:srgbClr val="000000"/>
                          </a:solidFill>
                          <a:effectLst/>
                          <a:latin typeface="Calibri"/>
                        </a:rPr>
                        <a:t>29 The Role of the State</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fontAlgn="b"/>
                      <a:r>
                        <a:rPr lang="en-US" sz="600" b="0" i="0" u="none" strike="noStrike">
                          <a:solidFill>
                            <a:srgbClr val="000000"/>
                          </a:solidFill>
                          <a:effectLst/>
                          <a:latin typeface="Calibri"/>
                        </a:rPr>
                        <a:t>16</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29"/>
                  </a:ext>
                </a:extLst>
              </a:tr>
              <a:tr h="129954">
                <a:tc>
                  <a:txBody>
                    <a:bodyPr/>
                    <a:lstStyle/>
                    <a:p>
                      <a:pPr algn="l" fontAlgn="b"/>
                      <a:r>
                        <a:rPr lang="en-US" sz="600" b="0" i="0" u="none" strike="noStrike" dirty="0">
                          <a:solidFill>
                            <a:srgbClr val="000000"/>
                          </a:solidFill>
                          <a:effectLst/>
                          <a:latin typeface="Calibri"/>
                        </a:rPr>
                        <a:t>30 Threats or Fear as Control</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FFFFFF"/>
                          </a:solidFill>
                          <a:effectLst/>
                          <a:latin typeface="Calibri"/>
                        </a:rPr>
                        <a:t>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fontAlgn="b"/>
                      <a:r>
                        <a:rPr lang="en-US" sz="600" b="0" i="0" u="none" strike="noStrike" dirty="0">
                          <a:solidFill>
                            <a:srgbClr val="000000"/>
                          </a:solidFill>
                          <a:effectLst/>
                          <a:latin typeface="Calibri"/>
                        </a:rPr>
                        <a:t>65</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30"/>
                  </a:ext>
                </a:extLst>
              </a:tr>
              <a:tr h="129954">
                <a:tc>
                  <a:txBody>
                    <a:bodyPr/>
                    <a:lstStyle/>
                    <a:p>
                      <a:pPr algn="l" fontAlgn="b"/>
                      <a:r>
                        <a:rPr lang="en-US" sz="600" b="0" i="0" u="none" strike="noStrike" dirty="0">
                          <a:solidFill>
                            <a:srgbClr val="000000"/>
                          </a:solidFill>
                          <a:effectLst/>
                          <a:latin typeface="Calibri"/>
                        </a:rPr>
                        <a:t>31 Worker's Rights</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endParaRPr lang="en-US" sz="600" b="0" i="0" u="none" strike="noStrike" dirty="0">
                        <a:solidFill>
                          <a:srgbClr val="FFFFFF"/>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fontAlgn="b"/>
                      <a:r>
                        <a:rPr lang="en-US" sz="600" b="0" i="0" u="none" strike="noStrike" dirty="0">
                          <a:solidFill>
                            <a:srgbClr val="FFFFFF"/>
                          </a:solidFill>
                          <a:effectLst/>
                          <a:latin typeface="Calibri"/>
                        </a:rPr>
                        <a:t> </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a:txBody>
                    <a:bodyPr/>
                    <a:lstStyle/>
                    <a:p>
                      <a:pPr algn="ctr" fontAlgn="b"/>
                      <a:r>
                        <a:rPr lang="en-US" sz="600" b="0" i="0" u="none" strike="noStrike">
                          <a:solidFill>
                            <a:srgbClr val="000000"/>
                          </a:solidFill>
                          <a:effectLst/>
                          <a:latin typeface="Calibri"/>
                        </a:rPr>
                        <a:t>118</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31"/>
                  </a:ext>
                </a:extLst>
              </a:tr>
              <a:tr h="129954">
                <a:tc>
                  <a:txBody>
                    <a:bodyPr/>
                    <a:lstStyle/>
                    <a:p>
                      <a:pPr algn="l" fontAlgn="b"/>
                      <a:r>
                        <a:rPr lang="en-US" sz="600" b="0" i="0" u="none" strike="noStrike" dirty="0">
                          <a:solidFill>
                            <a:srgbClr val="000000"/>
                          </a:solidFill>
                          <a:effectLst/>
                          <a:latin typeface="Calibri"/>
                        </a:rPr>
                        <a:t>TOTALS</a:t>
                      </a: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a:endParaRPr>
                    </a:p>
                  </a:txBody>
                  <a:tcPr marL="7335" marR="7335" marT="7335"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32"/>
                  </a:ext>
                </a:extLst>
              </a:tr>
            </a:tbl>
          </a:graphicData>
        </a:graphic>
      </p:graphicFrame>
    </p:spTree>
    <p:extLst>
      <p:ext uri="{BB962C8B-B14F-4D97-AF65-F5344CB8AC3E}">
        <p14:creationId xmlns:p14="http://schemas.microsoft.com/office/powerpoint/2010/main" val="216751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441" y="1532932"/>
            <a:ext cx="10058400" cy="1450757"/>
          </a:xfrm>
        </p:spPr>
        <p:txBody>
          <a:bodyPr>
            <a:noAutofit/>
          </a:bodyPr>
          <a:lstStyle/>
          <a:p>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Center for Healthy Work</a:t>
            </a:r>
            <a:br>
              <a:rPr lang="en-US" sz="4000" b="1" dirty="0">
                <a:latin typeface="Calibri" panose="020F0502020204030204" pitchFamily="34" charset="0"/>
                <a:cs typeface="Calibri" panose="020F0502020204030204" pitchFamily="34" charset="0"/>
              </a:rPr>
            </a:br>
            <a:r>
              <a:rPr lang="en-US" sz="2000" b="1" dirty="0">
                <a:solidFill>
                  <a:srgbClr val="FFC000"/>
                </a:solidFill>
                <a:latin typeface="Calibri" panose="020F0502020204030204" pitchFamily="34" charset="0"/>
                <a:cs typeface="Calibri" panose="020F0502020204030204" pitchFamily="34" charset="0"/>
              </a:rPr>
              <a:t>A NIOSH Center of Excellence for Total Worker Health®</a:t>
            </a:r>
            <a:br>
              <a:rPr lang="en-US" sz="2000" b="1" dirty="0">
                <a:solidFill>
                  <a:srgbClr val="FFC000"/>
                </a:solidFill>
                <a:latin typeface="Calibri" panose="020F0502020204030204" pitchFamily="34" charset="0"/>
                <a:cs typeface="Calibri" panose="020F0502020204030204" pitchFamily="34" charset="0"/>
              </a:rPr>
            </a:br>
            <a:br>
              <a:rPr lang="en-US" sz="2000" b="1" dirty="0">
                <a:solidFill>
                  <a:schemeClr val="accent2">
                    <a:lumMod val="75000"/>
                  </a:schemeClr>
                </a:solidFill>
                <a:latin typeface="Calibri" panose="020F0502020204030204" pitchFamily="34" charset="0"/>
                <a:cs typeface="Calibri" panose="020F0502020204030204" pitchFamily="34" charset="0"/>
              </a:rPr>
            </a:br>
            <a:br>
              <a:rPr lang="en-US" sz="2000" b="1" dirty="0">
                <a:solidFill>
                  <a:schemeClr val="accent2">
                    <a:lumMod val="75000"/>
                  </a:schemeClr>
                </a:solidFill>
                <a:latin typeface="Calibri" panose="020F0502020204030204" pitchFamily="34" charset="0"/>
                <a:cs typeface="Calibri" panose="020F0502020204030204" pitchFamily="34" charset="0"/>
              </a:rPr>
            </a:br>
            <a:br>
              <a:rPr lang="en-US" sz="4000" b="1" dirty="0">
                <a:solidFill>
                  <a:srgbClr val="FFFF00"/>
                </a:solidFill>
                <a:latin typeface="Calibri" panose="020F0502020204030204" pitchFamily="34" charset="0"/>
                <a:cs typeface="Calibri" panose="020F0502020204030204" pitchFamily="34" charset="0"/>
              </a:rPr>
            </a:br>
            <a:endParaRPr lang="en-US" sz="40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34290" indent="0">
              <a:buNone/>
            </a:pPr>
            <a:r>
              <a:rPr lang="en-US" sz="2400" dirty="0">
                <a:latin typeface="Calibri" panose="020F0502020204030204" pitchFamily="34" charset="0"/>
                <a:cs typeface="Calibri" panose="020F0502020204030204" pitchFamily="34" charset="0"/>
              </a:rPr>
              <a:t>A research and education center (est. 2016) to advance the health and well being of workers in Chicago, the state of Illinois, and the nation. </a:t>
            </a:r>
          </a:p>
        </p:txBody>
      </p:sp>
      <p:pic>
        <p:nvPicPr>
          <p:cNvPr id="4" name="Picture 3" descr="COL.SPH.CHW.CTT.SM.R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0470" y="6162006"/>
            <a:ext cx="2601530" cy="712620"/>
          </a:xfrm>
          <a:prstGeom prst="rect">
            <a:avLst/>
          </a:prstGeom>
        </p:spPr>
      </p:pic>
      <p:sp>
        <p:nvSpPr>
          <p:cNvPr id="5" name="TextBox 4"/>
          <p:cNvSpPr txBox="1"/>
          <p:nvPr/>
        </p:nvSpPr>
        <p:spPr>
          <a:xfrm>
            <a:off x="2419792" y="2971967"/>
            <a:ext cx="7683500" cy="288540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400" dirty="0">
                <a:solidFill>
                  <a:prstClr val="white"/>
                </a:solidFill>
                <a:latin typeface="Calibri" panose="020F0502020204030204" pitchFamily="34" charset="0"/>
                <a:cs typeface="Calibri" panose="020F0502020204030204" pitchFamily="34" charset="0"/>
              </a:rPr>
              <a:t>Mission: to remove barriers that impact the health of low wage workers in the increasingly contingent workforce. </a:t>
            </a:r>
          </a:p>
          <a:p>
            <a:endParaRPr lang="en-US" sz="2400" dirty="0">
              <a:solidFill>
                <a:prstClr val="white"/>
              </a:solidFill>
              <a:latin typeface="Calibri" panose="020F0502020204030204" pitchFamily="34" charset="0"/>
              <a:cs typeface="Calibri" panose="020F0502020204030204" pitchFamily="34" charset="0"/>
            </a:endParaRPr>
          </a:p>
          <a:p>
            <a:r>
              <a:rPr lang="en-US" sz="2400" dirty="0">
                <a:solidFill>
                  <a:prstClr val="white"/>
                </a:solidFill>
                <a:latin typeface="Calibri" panose="020F0502020204030204" pitchFamily="34" charset="0"/>
                <a:cs typeface="Calibri" panose="020F0502020204030204" pitchFamily="34" charset="0"/>
              </a:rPr>
              <a:t>Aims: to identify and promote employment programs, practices, and policies that will improve worker and community health locally, across the state, and throughout the nation. </a:t>
            </a:r>
          </a:p>
          <a:p>
            <a:endParaRPr lang="en-US" sz="1400" dirty="0">
              <a:solidFill>
                <a:prstClr val="white"/>
              </a:solidFill>
              <a:latin typeface="Calibri" panose="020F0502020204030204" pitchFamily="34" charset="0"/>
              <a:cs typeface="Calibri" panose="020F0502020204030204" pitchFamily="34" charset="0"/>
            </a:endParaRPr>
          </a:p>
        </p:txBody>
      </p:sp>
      <p:sp>
        <p:nvSpPr>
          <p:cNvPr id="8" name="Subtitle 6"/>
          <p:cNvSpPr txBox="1">
            <a:spLocks/>
          </p:cNvSpPr>
          <p:nvPr/>
        </p:nvSpPr>
        <p:spPr>
          <a:xfrm>
            <a:off x="185919" y="6478361"/>
            <a:ext cx="6575895" cy="379639"/>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sz="2800" dirty="0">
                <a:solidFill>
                  <a:srgbClr val="FFC000"/>
                </a:solidFill>
                <a:latin typeface="Calibri" panose="020F0502020204030204" pitchFamily="34" charset="0"/>
                <a:cs typeface="Calibri" panose="020F0502020204030204" pitchFamily="34" charset="0"/>
              </a:rPr>
              <a:t>Everyone has the right to a healthy job</a:t>
            </a:r>
          </a:p>
        </p:txBody>
      </p:sp>
    </p:spTree>
    <p:extLst>
      <p:ext uri="{BB962C8B-B14F-4D97-AF65-F5344CB8AC3E}">
        <p14:creationId xmlns:p14="http://schemas.microsoft.com/office/powerpoint/2010/main" val="590769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73520"/>
            <a:ext cx="10515600" cy="1325563"/>
          </a:xfrm>
        </p:spPr>
        <p:txBody>
          <a:bodyPr>
            <a:normAutofit/>
          </a:bodyPr>
          <a:lstStyle/>
          <a:p>
            <a:r>
              <a:rPr lang="en-US" sz="4000" b="1" dirty="0">
                <a:solidFill>
                  <a:srgbClr val="002060"/>
                </a:solidFill>
                <a:latin typeface="+mn-lt"/>
              </a:rPr>
              <a:t>Emergent Themes- Focus Groups</a:t>
            </a:r>
          </a:p>
        </p:txBody>
      </p:sp>
      <p:sp>
        <p:nvSpPr>
          <p:cNvPr id="2" name="Content Placeholder 1">
            <a:extLst>
              <a:ext uri="{FF2B5EF4-FFF2-40B4-BE49-F238E27FC236}">
                <a16:creationId xmlns:a16="http://schemas.microsoft.com/office/drawing/2014/main" id="{15D67B95-E63E-814D-A957-B99495C647BB}"/>
              </a:ext>
            </a:extLst>
          </p:cNvPr>
          <p:cNvSpPr>
            <a:spLocks noGrp="1"/>
          </p:cNvSpPr>
          <p:nvPr>
            <p:ph idx="1"/>
          </p:nvPr>
        </p:nvSpPr>
        <p:spPr/>
        <p:txBody>
          <a:bodyPr/>
          <a:lstStyle/>
          <a:p>
            <a:endParaRPr lang="en-US"/>
          </a:p>
        </p:txBody>
      </p:sp>
      <p:grpSp>
        <p:nvGrpSpPr>
          <p:cNvPr id="12" name="Group 11"/>
          <p:cNvGrpSpPr/>
          <p:nvPr/>
        </p:nvGrpSpPr>
        <p:grpSpPr>
          <a:xfrm>
            <a:off x="206685" y="6028315"/>
            <a:ext cx="11873401" cy="720382"/>
            <a:chOff x="206685" y="6028315"/>
            <a:chExt cx="11873401" cy="720382"/>
          </a:xfrm>
        </p:grpSpPr>
        <p:cxnSp>
          <p:nvCxnSpPr>
            <p:cNvPr id="13" name="Straight Connector 12"/>
            <p:cNvCxnSpPr/>
            <p:nvPr/>
          </p:nvCxnSpPr>
          <p:spPr>
            <a:xfrm flipV="1">
              <a:off x="228600" y="6715167"/>
              <a:ext cx="11734800" cy="3353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685" y="6114582"/>
              <a:ext cx="543911" cy="543911"/>
            </a:xfrm>
            <a:prstGeom prst="rect">
              <a:avLst/>
            </a:prstGeom>
          </p:spPr>
        </p:pic>
        <p:pic>
          <p:nvPicPr>
            <p:cNvPr id="1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5553" y="6044116"/>
              <a:ext cx="1834533" cy="684841"/>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619" y="6028315"/>
              <a:ext cx="2063425" cy="626397"/>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2233" y="6124451"/>
              <a:ext cx="543911" cy="543911"/>
            </a:xfrm>
            <a:prstGeom prst="rect">
              <a:avLst/>
            </a:prstGeom>
          </p:spPr>
        </p:pic>
      </p:grpSp>
      <p:sp>
        <p:nvSpPr>
          <p:cNvPr id="3" name="Freeform 2"/>
          <p:cNvSpPr/>
          <p:nvPr/>
        </p:nvSpPr>
        <p:spPr>
          <a:xfrm>
            <a:off x="381000" y="910575"/>
            <a:ext cx="11544300" cy="613425"/>
          </a:xfrm>
          <a:custGeom>
            <a:avLst/>
            <a:gdLst>
              <a:gd name="connsiteX0" fmla="*/ 0 w 10515600"/>
              <a:gd name="connsiteY0" fmla="*/ 0 h 1305401"/>
              <a:gd name="connsiteX1" fmla="*/ 10515600 w 10515600"/>
              <a:gd name="connsiteY1" fmla="*/ 0 h 1305401"/>
              <a:gd name="connsiteX2" fmla="*/ 10515600 w 10515600"/>
              <a:gd name="connsiteY2" fmla="*/ 1305401 h 1305401"/>
              <a:gd name="connsiteX3" fmla="*/ 0 w 10515600"/>
              <a:gd name="connsiteY3" fmla="*/ 1305401 h 1305401"/>
              <a:gd name="connsiteX4" fmla="*/ 0 w 10515600"/>
              <a:gd name="connsiteY4" fmla="*/ 0 h 130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305401">
                <a:moveTo>
                  <a:pt x="0" y="0"/>
                </a:moveTo>
                <a:lnTo>
                  <a:pt x="10515600" y="0"/>
                </a:lnTo>
                <a:lnTo>
                  <a:pt x="10515600" y="1305401"/>
                </a:lnTo>
                <a:lnTo>
                  <a:pt x="0" y="1305401"/>
                </a:lnTo>
                <a:lnTo>
                  <a:pt x="0" y="0"/>
                </a:lnTo>
                <a:close/>
              </a:path>
            </a:pathLst>
          </a:custGeom>
          <a:solidFill>
            <a:srgbClr val="002060"/>
          </a:solidFill>
          <a:ln w="38100">
            <a:solidFill>
              <a:srgbClr val="002060"/>
            </a:solidFill>
          </a:ln>
        </p:spPr>
        <p:style>
          <a:lnRef idx="0">
            <a:scrgbClr r="0" g="0" b="0"/>
          </a:lnRef>
          <a:fillRef idx="1">
            <a:scrgbClr r="0" g="0" b="0"/>
          </a:fillRef>
          <a:effectRef idx="2">
            <a:schemeClr val="accent2">
              <a:shade val="90000"/>
              <a:hueOff val="0"/>
              <a:satOff val="0"/>
              <a:lumOff val="0"/>
              <a:alphaOff val="0"/>
            </a:schemeClr>
          </a:effectRef>
          <a:fontRef idx="minor">
            <a:schemeClr val="lt1">
              <a:hueOff val="0"/>
              <a:satOff val="0"/>
              <a:lumOff val="0"/>
              <a:alphaOff val="0"/>
            </a:schemeClr>
          </a:fontRef>
        </p:style>
        <p:txBody>
          <a:bodyPr spcFirstLastPara="0" vert="horz" wrap="square" lIns="140970" tIns="140970" rIns="140970" bIns="140970" numCol="1" spcCol="1270" anchor="ctr" anchorCtr="0">
            <a:noAutofit/>
          </a:bodyPr>
          <a:lstStyle/>
          <a:p>
            <a:pPr algn="ctr" defTabSz="1644650">
              <a:lnSpc>
                <a:spcPct val="90000"/>
              </a:lnSpc>
              <a:spcBef>
                <a:spcPct val="0"/>
              </a:spcBef>
              <a:spcAft>
                <a:spcPct val="35000"/>
              </a:spcAft>
            </a:pPr>
            <a:r>
              <a:rPr lang="en-US" sz="3700" dirty="0">
                <a:solidFill>
                  <a:prstClr val="white">
                    <a:hueOff val="0"/>
                    <a:satOff val="0"/>
                    <a:lumOff val="0"/>
                    <a:alphaOff val="0"/>
                  </a:prstClr>
                </a:solidFill>
              </a:rPr>
              <a:t>Strained Social Resources: Consequence of Inequities </a:t>
            </a:r>
          </a:p>
        </p:txBody>
      </p:sp>
      <p:sp>
        <p:nvSpPr>
          <p:cNvPr id="5" name="Freeform 4"/>
          <p:cNvSpPr/>
          <p:nvPr/>
        </p:nvSpPr>
        <p:spPr>
          <a:xfrm>
            <a:off x="381000" y="1598988"/>
            <a:ext cx="5645559" cy="1975070"/>
          </a:xfrm>
          <a:custGeom>
            <a:avLst/>
            <a:gdLst>
              <a:gd name="connsiteX0" fmla="*/ 0 w 3501776"/>
              <a:gd name="connsiteY0" fmla="*/ 0 h 2741342"/>
              <a:gd name="connsiteX1" fmla="*/ 3501776 w 3501776"/>
              <a:gd name="connsiteY1" fmla="*/ 0 h 2741342"/>
              <a:gd name="connsiteX2" fmla="*/ 3501776 w 3501776"/>
              <a:gd name="connsiteY2" fmla="*/ 2741342 h 2741342"/>
              <a:gd name="connsiteX3" fmla="*/ 0 w 3501776"/>
              <a:gd name="connsiteY3" fmla="*/ 2741342 h 2741342"/>
              <a:gd name="connsiteX4" fmla="*/ 0 w 3501776"/>
              <a:gd name="connsiteY4" fmla="*/ 0 h 274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1776" h="2741342">
                <a:moveTo>
                  <a:pt x="0" y="0"/>
                </a:moveTo>
                <a:lnTo>
                  <a:pt x="3501776" y="0"/>
                </a:lnTo>
                <a:lnTo>
                  <a:pt x="3501776" y="2741342"/>
                </a:lnTo>
                <a:lnTo>
                  <a:pt x="0" y="2741342"/>
                </a:lnTo>
                <a:lnTo>
                  <a:pt x="0" y="0"/>
                </a:lnTo>
                <a:close/>
              </a:path>
            </a:pathLst>
          </a:custGeom>
          <a:solidFill>
            <a:schemeClr val="bg1"/>
          </a:solidFill>
          <a:ln w="28575">
            <a:solidFill>
              <a:srgbClr val="002060"/>
            </a:solidFill>
          </a:ln>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defTabSz="1333500">
              <a:lnSpc>
                <a:spcPct val="90000"/>
              </a:lnSpc>
              <a:spcBef>
                <a:spcPct val="0"/>
              </a:spcBef>
              <a:spcAft>
                <a:spcPct val="35000"/>
              </a:spcAft>
            </a:pPr>
            <a:r>
              <a:rPr lang="en-US" sz="3000" dirty="0">
                <a:solidFill>
                  <a:srgbClr val="002060"/>
                </a:solidFill>
              </a:rPr>
              <a:t>Systematic Marginalization from Healthy Work: Fractured, Insufficient Pathways  </a:t>
            </a:r>
          </a:p>
        </p:txBody>
      </p:sp>
      <p:sp>
        <p:nvSpPr>
          <p:cNvPr id="6" name="Freeform 5"/>
          <p:cNvSpPr/>
          <p:nvPr/>
        </p:nvSpPr>
        <p:spPr>
          <a:xfrm>
            <a:off x="381000" y="3663896"/>
            <a:ext cx="5645558" cy="1033766"/>
          </a:xfrm>
          <a:custGeom>
            <a:avLst/>
            <a:gdLst>
              <a:gd name="connsiteX0" fmla="*/ 0 w 3501776"/>
              <a:gd name="connsiteY0" fmla="*/ 0 h 2741342"/>
              <a:gd name="connsiteX1" fmla="*/ 3501776 w 3501776"/>
              <a:gd name="connsiteY1" fmla="*/ 0 h 2741342"/>
              <a:gd name="connsiteX2" fmla="*/ 3501776 w 3501776"/>
              <a:gd name="connsiteY2" fmla="*/ 2741342 h 2741342"/>
              <a:gd name="connsiteX3" fmla="*/ 0 w 3501776"/>
              <a:gd name="connsiteY3" fmla="*/ 2741342 h 2741342"/>
              <a:gd name="connsiteX4" fmla="*/ 0 w 3501776"/>
              <a:gd name="connsiteY4" fmla="*/ 0 h 274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1776" h="2741342">
                <a:moveTo>
                  <a:pt x="0" y="0"/>
                </a:moveTo>
                <a:lnTo>
                  <a:pt x="3501776" y="0"/>
                </a:lnTo>
                <a:lnTo>
                  <a:pt x="3501776" y="2741342"/>
                </a:lnTo>
                <a:lnTo>
                  <a:pt x="0" y="2741342"/>
                </a:lnTo>
                <a:lnTo>
                  <a:pt x="0" y="0"/>
                </a:lnTo>
                <a:close/>
              </a:path>
            </a:pathLst>
          </a:custGeom>
          <a:noFill/>
          <a:ln w="28575">
            <a:solidFill>
              <a:srgbClr val="00206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defTabSz="1333500">
              <a:lnSpc>
                <a:spcPct val="90000"/>
              </a:lnSpc>
              <a:spcBef>
                <a:spcPct val="0"/>
              </a:spcBef>
              <a:spcAft>
                <a:spcPct val="35000"/>
              </a:spcAft>
            </a:pPr>
            <a:r>
              <a:rPr lang="en-US" sz="3000" dirty="0">
                <a:solidFill>
                  <a:srgbClr val="002060"/>
                </a:solidFill>
              </a:rPr>
              <a:t>Contextual, Structural Hostility to Maintain Healthy Work</a:t>
            </a:r>
          </a:p>
        </p:txBody>
      </p:sp>
      <p:sp>
        <p:nvSpPr>
          <p:cNvPr id="7" name="Freeform 6"/>
          <p:cNvSpPr/>
          <p:nvPr/>
        </p:nvSpPr>
        <p:spPr>
          <a:xfrm>
            <a:off x="383534" y="4772650"/>
            <a:ext cx="5639456" cy="1304995"/>
          </a:xfrm>
          <a:custGeom>
            <a:avLst/>
            <a:gdLst>
              <a:gd name="connsiteX0" fmla="*/ 0 w 3501776"/>
              <a:gd name="connsiteY0" fmla="*/ 0 h 2741342"/>
              <a:gd name="connsiteX1" fmla="*/ 3501776 w 3501776"/>
              <a:gd name="connsiteY1" fmla="*/ 0 h 2741342"/>
              <a:gd name="connsiteX2" fmla="*/ 3501776 w 3501776"/>
              <a:gd name="connsiteY2" fmla="*/ 2741342 h 2741342"/>
              <a:gd name="connsiteX3" fmla="*/ 0 w 3501776"/>
              <a:gd name="connsiteY3" fmla="*/ 2741342 h 2741342"/>
              <a:gd name="connsiteX4" fmla="*/ 0 w 3501776"/>
              <a:gd name="connsiteY4" fmla="*/ 0 h 274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1776" h="2741342">
                <a:moveTo>
                  <a:pt x="0" y="0"/>
                </a:moveTo>
                <a:lnTo>
                  <a:pt x="3501776" y="0"/>
                </a:lnTo>
                <a:lnTo>
                  <a:pt x="3501776" y="2741342"/>
                </a:lnTo>
                <a:lnTo>
                  <a:pt x="0" y="2741342"/>
                </a:lnTo>
                <a:lnTo>
                  <a:pt x="0" y="0"/>
                </a:lnTo>
                <a:close/>
              </a:path>
            </a:pathLst>
          </a:custGeom>
          <a:noFill/>
          <a:ln w="28575">
            <a:solidFill>
              <a:srgbClr val="002060"/>
            </a:solidFill>
          </a:ln>
        </p:spPr>
        <p:style>
          <a:lnRef idx="0">
            <a:scrgbClr r="0" g="0" b="0"/>
          </a:lnRef>
          <a:fillRef idx="3">
            <a:scrgbClr r="0" g="0" b="0"/>
          </a:fillRef>
          <a:effectRef idx="2">
            <a:schemeClr val="accent4">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defTabSz="1333500">
              <a:lnSpc>
                <a:spcPct val="90000"/>
              </a:lnSpc>
              <a:spcBef>
                <a:spcPct val="0"/>
              </a:spcBef>
              <a:spcAft>
                <a:spcPct val="35000"/>
              </a:spcAft>
            </a:pPr>
            <a:r>
              <a:rPr lang="en-US" sz="3000" dirty="0">
                <a:solidFill>
                  <a:srgbClr val="002060"/>
                </a:solidFill>
              </a:rPr>
              <a:t>Rights, Agency and Autonomy </a:t>
            </a:r>
          </a:p>
        </p:txBody>
      </p:sp>
      <p:sp>
        <p:nvSpPr>
          <p:cNvPr id="18" name="Freeform 17"/>
          <p:cNvSpPr/>
          <p:nvPr/>
        </p:nvSpPr>
        <p:spPr>
          <a:xfrm>
            <a:off x="6177777" y="1584455"/>
            <a:ext cx="5747524" cy="1989603"/>
          </a:xfrm>
          <a:custGeom>
            <a:avLst/>
            <a:gdLst>
              <a:gd name="connsiteX0" fmla="*/ 0 w 3501776"/>
              <a:gd name="connsiteY0" fmla="*/ 0 h 2741342"/>
              <a:gd name="connsiteX1" fmla="*/ 3501776 w 3501776"/>
              <a:gd name="connsiteY1" fmla="*/ 0 h 2741342"/>
              <a:gd name="connsiteX2" fmla="*/ 3501776 w 3501776"/>
              <a:gd name="connsiteY2" fmla="*/ 2741342 h 2741342"/>
              <a:gd name="connsiteX3" fmla="*/ 0 w 3501776"/>
              <a:gd name="connsiteY3" fmla="*/ 2741342 h 2741342"/>
              <a:gd name="connsiteX4" fmla="*/ 0 w 3501776"/>
              <a:gd name="connsiteY4" fmla="*/ 0 h 274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1776" h="2741342">
                <a:moveTo>
                  <a:pt x="0" y="0"/>
                </a:moveTo>
                <a:lnTo>
                  <a:pt x="3501776" y="0"/>
                </a:lnTo>
                <a:lnTo>
                  <a:pt x="3501776" y="2741342"/>
                </a:lnTo>
                <a:lnTo>
                  <a:pt x="0" y="2741342"/>
                </a:lnTo>
                <a:lnTo>
                  <a:pt x="0" y="0"/>
                </a:lnTo>
                <a:close/>
              </a:path>
            </a:pathLst>
          </a:custGeom>
          <a:solidFill>
            <a:schemeClr val="bg1"/>
          </a:solidFill>
          <a:ln w="28575">
            <a:solidFill>
              <a:srgbClr val="002060"/>
            </a:solidFill>
          </a:ln>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defTabSz="1333500">
              <a:lnSpc>
                <a:spcPct val="90000"/>
              </a:lnSpc>
              <a:spcBef>
                <a:spcPct val="0"/>
              </a:spcBef>
              <a:spcAft>
                <a:spcPct val="35000"/>
              </a:spcAft>
            </a:pPr>
            <a:r>
              <a:rPr lang="en-US" i="1" dirty="0">
                <a:solidFill>
                  <a:srgbClr val="002060"/>
                </a:solidFill>
              </a:rPr>
              <a:t>Walter filed a lawsuit with the EEOC after being discriminated against at work because of his race.  When he went to apply for another job, he was denied the position even though he was qualified.  A receptionist told him “off the record” that it was because they had on record that he filed a lawsuit with the EEOC and was therefore not considered a favorable applicant.</a:t>
            </a:r>
          </a:p>
        </p:txBody>
      </p:sp>
      <p:sp>
        <p:nvSpPr>
          <p:cNvPr id="19" name="Freeform 18"/>
          <p:cNvSpPr/>
          <p:nvPr/>
        </p:nvSpPr>
        <p:spPr>
          <a:xfrm>
            <a:off x="6177776" y="3660479"/>
            <a:ext cx="5747524" cy="1037183"/>
          </a:xfrm>
          <a:custGeom>
            <a:avLst/>
            <a:gdLst>
              <a:gd name="connsiteX0" fmla="*/ 0 w 3501776"/>
              <a:gd name="connsiteY0" fmla="*/ 0 h 2741342"/>
              <a:gd name="connsiteX1" fmla="*/ 3501776 w 3501776"/>
              <a:gd name="connsiteY1" fmla="*/ 0 h 2741342"/>
              <a:gd name="connsiteX2" fmla="*/ 3501776 w 3501776"/>
              <a:gd name="connsiteY2" fmla="*/ 2741342 h 2741342"/>
              <a:gd name="connsiteX3" fmla="*/ 0 w 3501776"/>
              <a:gd name="connsiteY3" fmla="*/ 2741342 h 2741342"/>
              <a:gd name="connsiteX4" fmla="*/ 0 w 3501776"/>
              <a:gd name="connsiteY4" fmla="*/ 0 h 274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1776" h="2741342">
                <a:moveTo>
                  <a:pt x="0" y="0"/>
                </a:moveTo>
                <a:lnTo>
                  <a:pt x="3501776" y="0"/>
                </a:lnTo>
                <a:lnTo>
                  <a:pt x="3501776" y="2741342"/>
                </a:lnTo>
                <a:lnTo>
                  <a:pt x="0" y="2741342"/>
                </a:lnTo>
                <a:lnTo>
                  <a:pt x="0" y="0"/>
                </a:lnTo>
                <a:close/>
              </a:path>
            </a:pathLst>
          </a:custGeom>
          <a:noFill/>
          <a:ln w="28575">
            <a:solidFill>
              <a:srgbClr val="002060"/>
            </a:solidFill>
          </a:ln>
        </p:spPr>
        <p:style>
          <a:lnRef idx="0">
            <a:scrgbClr r="0" g="0" b="0"/>
          </a:lnRef>
          <a:fillRef idx="3">
            <a:scrgbClr r="0" g="0" b="0"/>
          </a:fillRef>
          <a:effectRef idx="2">
            <a:schemeClr val="accent3">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defTabSz="1333500">
              <a:lnSpc>
                <a:spcPct val="90000"/>
              </a:lnSpc>
              <a:spcBef>
                <a:spcPct val="0"/>
              </a:spcBef>
              <a:spcAft>
                <a:spcPct val="35000"/>
              </a:spcAft>
            </a:pPr>
            <a:r>
              <a:rPr lang="en-US" i="1" dirty="0">
                <a:solidFill>
                  <a:srgbClr val="002060"/>
                </a:solidFill>
              </a:rPr>
              <a:t>Leticia, a street vendor, has a hard time selling her food on the street when it’s raining or cold.  Additionally, she is continually harassed by the police officers and asked for her street vendor permit.</a:t>
            </a:r>
          </a:p>
        </p:txBody>
      </p:sp>
      <p:sp>
        <p:nvSpPr>
          <p:cNvPr id="20" name="Freeform 19"/>
          <p:cNvSpPr/>
          <p:nvPr/>
        </p:nvSpPr>
        <p:spPr>
          <a:xfrm>
            <a:off x="6177776" y="4772651"/>
            <a:ext cx="5747524" cy="1304995"/>
          </a:xfrm>
          <a:custGeom>
            <a:avLst/>
            <a:gdLst>
              <a:gd name="connsiteX0" fmla="*/ 0 w 3501776"/>
              <a:gd name="connsiteY0" fmla="*/ 0 h 2741342"/>
              <a:gd name="connsiteX1" fmla="*/ 3501776 w 3501776"/>
              <a:gd name="connsiteY1" fmla="*/ 0 h 2741342"/>
              <a:gd name="connsiteX2" fmla="*/ 3501776 w 3501776"/>
              <a:gd name="connsiteY2" fmla="*/ 2741342 h 2741342"/>
              <a:gd name="connsiteX3" fmla="*/ 0 w 3501776"/>
              <a:gd name="connsiteY3" fmla="*/ 2741342 h 2741342"/>
              <a:gd name="connsiteX4" fmla="*/ 0 w 3501776"/>
              <a:gd name="connsiteY4" fmla="*/ 0 h 2741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1776" h="2741342">
                <a:moveTo>
                  <a:pt x="0" y="0"/>
                </a:moveTo>
                <a:lnTo>
                  <a:pt x="3501776" y="0"/>
                </a:lnTo>
                <a:lnTo>
                  <a:pt x="3501776" y="2741342"/>
                </a:lnTo>
                <a:lnTo>
                  <a:pt x="0" y="2741342"/>
                </a:lnTo>
                <a:lnTo>
                  <a:pt x="0" y="0"/>
                </a:lnTo>
                <a:close/>
              </a:path>
            </a:pathLst>
          </a:custGeom>
          <a:noFill/>
          <a:ln w="28575">
            <a:solidFill>
              <a:srgbClr val="002060"/>
            </a:solidFill>
          </a:ln>
        </p:spPr>
        <p:style>
          <a:lnRef idx="0">
            <a:scrgbClr r="0" g="0" b="0"/>
          </a:lnRef>
          <a:fillRef idx="3">
            <a:scrgbClr r="0" g="0" b="0"/>
          </a:fillRef>
          <a:effectRef idx="2">
            <a:schemeClr val="accent4">
              <a:hueOff val="0"/>
              <a:satOff val="0"/>
              <a:lumOff val="0"/>
              <a:alphaOff val="0"/>
            </a:schemeClr>
          </a:effectRef>
          <a:fontRef idx="minor">
            <a:schemeClr val="lt1"/>
          </a:fontRef>
        </p:style>
        <p:txBody>
          <a:bodyPr spcFirstLastPara="0" vert="horz" wrap="square" lIns="114300" tIns="114300" rIns="114300" bIns="114300" numCol="1" spcCol="1270" anchor="ctr" anchorCtr="0">
            <a:noAutofit/>
          </a:bodyPr>
          <a:lstStyle/>
          <a:p>
            <a:pPr defTabSz="1333500">
              <a:lnSpc>
                <a:spcPct val="90000"/>
              </a:lnSpc>
              <a:spcBef>
                <a:spcPct val="0"/>
              </a:spcBef>
              <a:spcAft>
                <a:spcPct val="35000"/>
              </a:spcAft>
            </a:pPr>
            <a:r>
              <a:rPr lang="en-US" i="1" dirty="0">
                <a:solidFill>
                  <a:srgbClr val="002060"/>
                </a:solidFill>
              </a:rPr>
              <a:t>Manuel worked at a grocery store for over 15 years from 5am-8pm, 6 days a week.  One day he got very sick and was admitted to the hospital.  Manuel asked the owner of the grocery store for time off.  Instead the owner denied Manuel time off and fired him.</a:t>
            </a:r>
          </a:p>
        </p:txBody>
      </p:sp>
    </p:spTree>
    <p:extLst>
      <p:ext uri="{BB962C8B-B14F-4D97-AF65-F5344CB8AC3E}">
        <p14:creationId xmlns:p14="http://schemas.microsoft.com/office/powerpoint/2010/main" val="668138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312" y="-531544"/>
            <a:ext cx="10058400" cy="1450757"/>
          </a:xfrm>
        </p:spPr>
        <p:txBody>
          <a:bodyPr/>
          <a:lstStyle/>
          <a:p>
            <a:r>
              <a:rPr lang="en-US" dirty="0"/>
              <a:t>More Focus Group Take </a:t>
            </a:r>
            <a:r>
              <a:rPr lang="en-US" dirty="0" err="1"/>
              <a:t>Aways</a:t>
            </a:r>
            <a:endParaRPr lang="en-US" dirty="0"/>
          </a:p>
        </p:txBody>
      </p:sp>
      <p:sp>
        <p:nvSpPr>
          <p:cNvPr id="3" name="Content Placeholder 2"/>
          <p:cNvSpPr>
            <a:spLocks noGrp="1"/>
          </p:cNvSpPr>
          <p:nvPr>
            <p:ph idx="1"/>
          </p:nvPr>
        </p:nvSpPr>
        <p:spPr>
          <a:xfrm>
            <a:off x="393031" y="919213"/>
            <a:ext cx="11405937" cy="5486400"/>
          </a:xfrm>
          <a:solidFill>
            <a:schemeClr val="bg1"/>
          </a:solidFill>
        </p:spPr>
        <p:txBody>
          <a:bodyPr>
            <a:normAutofit fontScale="85000" lnSpcReduction="20000"/>
          </a:bodyPr>
          <a:lstStyle/>
          <a:p>
            <a:pPr lvl="0">
              <a:buFont typeface="Arial" charset="0"/>
              <a:buChar char="•"/>
            </a:pPr>
            <a:r>
              <a:rPr lang="en-US" sz="2600" dirty="0"/>
              <a:t>Decent work, while hard to find, is important for one’s personal, family and community health. </a:t>
            </a:r>
          </a:p>
          <a:p>
            <a:pPr lvl="0">
              <a:buFont typeface="Arial" charset="0"/>
              <a:buChar char="•"/>
            </a:pPr>
            <a:r>
              <a:rPr lang="en-US" sz="2600" dirty="0"/>
              <a:t>Community residents in Greater Lawndale face barriers to finding work, getting work and keeping work that are numerous, rooted in discrimination and systemic oppression. </a:t>
            </a:r>
          </a:p>
          <a:p>
            <a:pPr lvl="1">
              <a:buFont typeface="Arial" charset="0"/>
              <a:buChar char="•"/>
            </a:pPr>
            <a:r>
              <a:rPr lang="en-US" sz="2200" dirty="0"/>
              <a:t>Insufficient job training, educational opportunities in the community</a:t>
            </a:r>
          </a:p>
          <a:p>
            <a:pPr lvl="1">
              <a:buFont typeface="Arial" charset="0"/>
              <a:buChar char="•"/>
            </a:pPr>
            <a:r>
              <a:rPr lang="en-US" sz="2200" dirty="0"/>
              <a:t>Not enough decent work</a:t>
            </a:r>
          </a:p>
          <a:p>
            <a:pPr lvl="0">
              <a:buFont typeface="Arial" charset="0"/>
              <a:buChar char="•"/>
            </a:pPr>
            <a:r>
              <a:rPr lang="en-US" sz="2600" dirty="0"/>
              <a:t>Workers face work situations that are hostile with unsafe work conditions and exploitive employers that impact their physical and mental health. </a:t>
            </a:r>
          </a:p>
          <a:p>
            <a:pPr lvl="1">
              <a:buFont typeface="Arial" charset="0"/>
              <a:buChar char="•"/>
            </a:pPr>
            <a:r>
              <a:rPr lang="en-US" sz="2200" dirty="0"/>
              <a:t>Hard, repetitive physical work; low wage; no benefits; unpredictable demands</a:t>
            </a:r>
          </a:p>
          <a:p>
            <a:pPr lvl="0">
              <a:buFont typeface="Arial" charset="0"/>
              <a:buChar char="•"/>
            </a:pPr>
            <a:r>
              <a:rPr lang="en-US" sz="2600" dirty="0"/>
              <a:t>Worker experience unjust situations where worker and human rights are not respected. The employer has all the power to exploit since workers are seen as disposable and profits are valued over people. </a:t>
            </a:r>
          </a:p>
          <a:p>
            <a:pPr lvl="1">
              <a:buFont typeface="Arial" charset="0"/>
              <a:buChar char="•"/>
            </a:pPr>
            <a:r>
              <a:rPr lang="en-US" sz="2200" dirty="0"/>
              <a:t>Workers work sick to avoid losing job</a:t>
            </a:r>
          </a:p>
          <a:p>
            <a:pPr lvl="1">
              <a:buFont typeface="Arial" charset="0"/>
              <a:buChar char="•"/>
            </a:pPr>
            <a:r>
              <a:rPr lang="en-US" sz="2200" dirty="0"/>
              <a:t>Workers sacrifice family time</a:t>
            </a:r>
          </a:p>
          <a:p>
            <a:pPr lvl="0">
              <a:buFont typeface="Arial" charset="0"/>
              <a:buChar char="•"/>
            </a:pPr>
            <a:r>
              <a:rPr lang="en-US" sz="2600" dirty="0"/>
              <a:t>With so many residents, neighbors, family members engaged in unjust work situations, these unfair experiences and conditions become normalized and reduce chance for group action against the injustices. </a:t>
            </a:r>
          </a:p>
          <a:p>
            <a:pPr lvl="1">
              <a:buFont typeface="Arial" charset="0"/>
              <a:buChar char="•"/>
            </a:pPr>
            <a:r>
              <a:rPr lang="en-US" sz="2200" dirty="0"/>
              <a:t>People know their rights are being violated but need the job to survive. </a:t>
            </a:r>
          </a:p>
        </p:txBody>
      </p:sp>
    </p:spTree>
    <p:extLst>
      <p:ext uri="{BB962C8B-B14F-4D97-AF65-F5344CB8AC3E}">
        <p14:creationId xmlns:p14="http://schemas.microsoft.com/office/powerpoint/2010/main" val="378560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Goal/Meta</a:t>
            </a:r>
            <a:br>
              <a:rPr lang="en-US" b="1" dirty="0"/>
            </a:br>
            <a:endParaRPr lang="en-US" dirty="0"/>
          </a:p>
        </p:txBody>
      </p:sp>
      <p:sp>
        <p:nvSpPr>
          <p:cNvPr id="3" name="Content Placeholder 2"/>
          <p:cNvSpPr>
            <a:spLocks noGrp="1"/>
          </p:cNvSpPr>
          <p:nvPr>
            <p:ph idx="1"/>
          </p:nvPr>
        </p:nvSpPr>
        <p:spPr>
          <a:xfrm>
            <a:off x="1206416" y="1402937"/>
            <a:ext cx="10058400" cy="4023360"/>
          </a:xfrm>
          <a:solidFill>
            <a:srgbClr val="FFFFFF"/>
          </a:solidFill>
        </p:spPr>
        <p:txBody>
          <a:bodyPr vert="horz" lIns="0" tIns="45720" rIns="0" bIns="45720" rtlCol="0" anchor="t">
            <a:normAutofit fontScale="62500" lnSpcReduction="20000"/>
          </a:bodyPr>
          <a:lstStyle/>
          <a:p>
            <a:pPr marL="0" indent="0">
              <a:lnSpc>
                <a:spcPct val="120000"/>
              </a:lnSpc>
              <a:buNone/>
            </a:pPr>
            <a:r>
              <a:rPr lang="x-none" sz="3800" dirty="0"/>
              <a:t>The goal is to establish a culture of occupational health in communities that will move people from precarious to healthy work by increasing community </a:t>
            </a:r>
            <a:r>
              <a:rPr lang="x-none" sz="3800"/>
              <a:t>capacity</a:t>
            </a:r>
            <a:r>
              <a:rPr lang="en-US" sz="3800" dirty="0"/>
              <a:t> </a:t>
            </a:r>
            <a:r>
              <a:rPr lang="x-none" sz="3800"/>
              <a:t>for </a:t>
            </a:r>
            <a:r>
              <a:rPr lang="x-none" sz="3800" dirty="0"/>
              <a:t>addressing healthy work.</a:t>
            </a:r>
            <a:endParaRPr lang="en-US" sz="3800" dirty="0"/>
          </a:p>
          <a:p>
            <a:pPr marL="0" indent="0">
              <a:lnSpc>
                <a:spcPct val="120000"/>
              </a:lnSpc>
              <a:buNone/>
            </a:pPr>
            <a:endParaRPr lang="en-US" sz="3800" dirty="0"/>
          </a:p>
          <a:p>
            <a:pPr marL="0" indent="0">
              <a:lnSpc>
                <a:spcPct val="120000"/>
              </a:lnSpc>
              <a:buNone/>
            </a:pPr>
            <a:r>
              <a:rPr lang="es-ES_tradnl" sz="3800" dirty="0">
                <a:solidFill>
                  <a:srgbClr val="2E663E"/>
                </a:solidFill>
              </a:rPr>
              <a:t>El objetivo del Proyecto de trabajos saludables de “</a:t>
            </a:r>
            <a:r>
              <a:rPr lang="es-ES_tradnl" sz="3800" dirty="0" err="1">
                <a:solidFill>
                  <a:srgbClr val="2E663E"/>
                </a:solidFill>
              </a:rPr>
              <a:t>Greater</a:t>
            </a:r>
            <a:r>
              <a:rPr lang="es-ES_tradnl" sz="3800" dirty="0">
                <a:solidFill>
                  <a:srgbClr val="2E663E"/>
                </a:solidFill>
              </a:rPr>
              <a:t> </a:t>
            </a:r>
            <a:r>
              <a:rPr lang="es-ES_tradnl" sz="3800" dirty="0" err="1">
                <a:solidFill>
                  <a:srgbClr val="2E663E"/>
                </a:solidFill>
              </a:rPr>
              <a:t>Lawndale</a:t>
            </a:r>
            <a:r>
              <a:rPr lang="es-ES_tradnl" sz="3800" dirty="0">
                <a:solidFill>
                  <a:srgbClr val="2E663E"/>
                </a:solidFill>
              </a:rPr>
              <a:t>” es para establecer una cultura de salud ocupacional en comunidades, donde las personas pasaran de precarias condiciones hacia condiciones saludables de trabajo, incrementando la capacidad de la comunidad, enfocándonos en trabajos saludables.</a:t>
            </a:r>
          </a:p>
          <a:p>
            <a:pPr marL="0" indent="0">
              <a:buNone/>
            </a:pPr>
            <a:endParaRPr lang="x-none" sz="4000" dirty="0"/>
          </a:p>
        </p:txBody>
      </p:sp>
    </p:spTree>
    <p:extLst>
      <p:ext uri="{BB962C8B-B14F-4D97-AF65-F5344CB8AC3E}">
        <p14:creationId xmlns:p14="http://schemas.microsoft.com/office/powerpoint/2010/main" val="1458198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6623" y="41347"/>
            <a:ext cx="8599713" cy="1450757"/>
          </a:xfrm>
        </p:spPr>
        <p:txBody>
          <a:bodyPr>
            <a:normAutofit/>
          </a:bodyPr>
          <a:lstStyle/>
          <a:p>
            <a:pPr algn="ctr"/>
            <a:r>
              <a:rPr lang="en-US" b="1" dirty="0"/>
              <a:t>Greater Lawndale Healthy Work </a:t>
            </a:r>
            <a:br>
              <a:rPr lang="en-US" b="1" dirty="0"/>
            </a:br>
            <a:r>
              <a:rPr lang="en-US" b="1" dirty="0"/>
              <a:t>Project Aims</a:t>
            </a:r>
            <a:endParaRPr lang="en-US" dirty="0"/>
          </a:p>
        </p:txBody>
      </p:sp>
      <p:sp>
        <p:nvSpPr>
          <p:cNvPr id="3" name="Content Placeholder 2"/>
          <p:cNvSpPr>
            <a:spLocks noGrp="1"/>
          </p:cNvSpPr>
          <p:nvPr>
            <p:ph idx="1"/>
          </p:nvPr>
        </p:nvSpPr>
        <p:spPr>
          <a:xfrm>
            <a:off x="1066800" y="1718918"/>
            <a:ext cx="10058400" cy="4023360"/>
          </a:xfrm>
        </p:spPr>
        <p:txBody>
          <a:bodyPr vert="horz" lIns="0" tIns="45720" rIns="0" bIns="45720" rtlCol="0" anchor="t">
            <a:normAutofit fontScale="92500"/>
          </a:bodyPr>
          <a:lstStyle/>
          <a:p>
            <a:pPr marL="715518" lvl="1" indent="-514350">
              <a:buFont typeface="+mj-lt"/>
              <a:buAutoNum type="arabicPeriod"/>
            </a:pPr>
            <a:r>
              <a:rPr lang="x-none" sz="3200" dirty="0">
                <a:solidFill>
                  <a:schemeClr val="tx1"/>
                </a:solidFill>
              </a:rPr>
              <a:t>Determine the context of, and barriers and pathways to healthy work in two</a:t>
            </a:r>
            <a:r>
              <a:rPr lang="en-US" sz="3200" dirty="0">
                <a:solidFill>
                  <a:schemeClr val="tx1"/>
                </a:solidFill>
              </a:rPr>
              <a:t> </a:t>
            </a:r>
            <a:r>
              <a:rPr lang="x-none" sz="3200" dirty="0">
                <a:solidFill>
                  <a:schemeClr val="tx1"/>
                </a:solidFill>
              </a:rPr>
              <a:t>neighborhoods in Chicago that experience high socio-economic hardship</a:t>
            </a:r>
            <a:r>
              <a:rPr lang="en-US" sz="3200" dirty="0">
                <a:solidFill>
                  <a:schemeClr val="tx1"/>
                </a:solidFill>
              </a:rPr>
              <a:t>: Little Village and North Lawndale</a:t>
            </a:r>
            <a:r>
              <a:rPr lang="x-none" sz="3200" dirty="0">
                <a:solidFill>
                  <a:schemeClr val="tx1"/>
                </a:solidFill>
              </a:rPr>
              <a:t>.</a:t>
            </a:r>
            <a:endParaRPr lang="en-US" sz="3200" dirty="0">
              <a:solidFill>
                <a:schemeClr val="tx1"/>
              </a:solidFill>
            </a:endParaRPr>
          </a:p>
          <a:p>
            <a:pPr marL="715518" lvl="1" indent="-514350">
              <a:buFont typeface="+mj-lt"/>
              <a:buAutoNum type="arabicPeriod"/>
            </a:pPr>
            <a:r>
              <a:rPr lang="x-none" sz="3200" dirty="0">
                <a:solidFill>
                  <a:srgbClr val="404040"/>
                </a:solidFill>
              </a:rPr>
              <a:t>Build community capacity to </a:t>
            </a:r>
            <a:r>
              <a:rPr lang="x-none" sz="3200" b="1" dirty="0">
                <a:solidFill>
                  <a:srgbClr val="404040"/>
                </a:solidFill>
              </a:rPr>
              <a:t>recognize worker health </a:t>
            </a:r>
            <a:r>
              <a:rPr lang="x-none" sz="3200" dirty="0">
                <a:solidFill>
                  <a:srgbClr val="404040"/>
                </a:solidFill>
              </a:rPr>
              <a:t>as an important determinant of community health, address work-related health in community total worker health efforts, and sustain effective, newly developed </a:t>
            </a:r>
            <a:r>
              <a:rPr lang="x-none" sz="3200" b="1" dirty="0">
                <a:solidFill>
                  <a:srgbClr val="404040"/>
                </a:solidFill>
              </a:rPr>
              <a:t>community-based worker health promotion interventions</a:t>
            </a:r>
            <a:r>
              <a:rPr lang="x-none" sz="3200" dirty="0">
                <a:solidFill>
                  <a:srgbClr val="404040"/>
                </a:solidFill>
              </a:rPr>
              <a:t>.</a:t>
            </a:r>
          </a:p>
          <a:p>
            <a:endParaRPr lang="en-US" dirty="0"/>
          </a:p>
        </p:txBody>
      </p:sp>
      <p:pic>
        <p:nvPicPr>
          <p:cNvPr id="5" name="Picture 4" descr="COL.SPH.CHW.CTT.SM.RE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52415" y="5620096"/>
            <a:ext cx="2548128" cy="697992"/>
          </a:xfrm>
          <a:prstGeom prst="rect">
            <a:avLst/>
          </a:prstGeom>
        </p:spPr>
      </p:pic>
    </p:spTree>
    <p:extLst>
      <p:ext uri="{BB962C8B-B14F-4D97-AF65-F5344CB8AC3E}">
        <p14:creationId xmlns:p14="http://schemas.microsoft.com/office/powerpoint/2010/main" val="1852555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0"/>
            <a:ext cx="10058400" cy="1450757"/>
          </a:xfrm>
        </p:spPr>
        <p:txBody>
          <a:bodyPr>
            <a:normAutofit fontScale="90000"/>
          </a:bodyPr>
          <a:lstStyle/>
          <a:p>
            <a:r>
              <a:rPr lang="en-US" b="1" dirty="0"/>
              <a:t>Exploring Precarious Work to Build a Culture of Occupational Health at Community Level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1541" b="1"/>
          <a:stretch/>
        </p:blipFill>
        <p:spPr>
          <a:xfrm>
            <a:off x="8335199" y="3596758"/>
            <a:ext cx="2276996" cy="27569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3382" y="4032594"/>
            <a:ext cx="1740810" cy="2321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2567" y="3948508"/>
            <a:ext cx="3111684" cy="2333763"/>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22544" r="51668"/>
          <a:stretch/>
        </p:blipFill>
        <p:spPr>
          <a:xfrm>
            <a:off x="6705689" y="1588928"/>
            <a:ext cx="2871182" cy="2225748"/>
          </a:xfrm>
          <a:prstGeom prst="rect">
            <a:avLst/>
          </a:prstGeom>
        </p:spPr>
      </p:pic>
      <p:pic>
        <p:nvPicPr>
          <p:cNvPr id="14" name="Content Placeholder 3" descr="IMG_5145.JPG"/>
          <p:cNvPicPr>
            <a:picLocks noChangeAspect="1"/>
          </p:cNvPicPr>
          <p:nvPr/>
        </p:nvPicPr>
        <p:blipFill rotWithShape="1">
          <a:blip r:embed="rId7">
            <a:extLst>
              <a:ext uri="{28A0092B-C50C-407E-A947-70E740481C1C}">
                <a14:useLocalDpi xmlns:a14="http://schemas.microsoft.com/office/drawing/2010/main" val="0"/>
              </a:ext>
            </a:extLst>
          </a:blip>
          <a:srcRect l="14533" t="23338" b="23338"/>
          <a:stretch/>
        </p:blipFill>
        <p:spPr>
          <a:xfrm rot="5400000">
            <a:off x="-462271" y="2958016"/>
            <a:ext cx="3641832" cy="1704445"/>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t="10905"/>
          <a:stretch/>
        </p:blipFill>
        <p:spPr>
          <a:xfrm>
            <a:off x="3138174" y="1875628"/>
            <a:ext cx="3860260" cy="1934611"/>
          </a:xfrm>
          <a:prstGeom prst="rect">
            <a:avLst/>
          </a:prstGeom>
        </p:spPr>
      </p:pic>
      <p:sp>
        <p:nvSpPr>
          <p:cNvPr id="3" name="Slide Number Placeholder 2"/>
          <p:cNvSpPr>
            <a:spLocks noGrp="1"/>
          </p:cNvSpPr>
          <p:nvPr>
            <p:ph type="sldNum" sz="quarter" idx="12"/>
          </p:nvPr>
        </p:nvSpPr>
        <p:spPr/>
        <p:txBody>
          <a:bodyPr/>
          <a:lstStyle/>
          <a:p>
            <a:fld id="{7DEE51BF-6C2F-4DDD-96CE-AC1A1FC454E2}" type="slidenum">
              <a:rPr lang="en-US" smtClean="0"/>
              <a:t>5</a:t>
            </a:fld>
            <a:endParaRPr lang="en-US"/>
          </a:p>
        </p:txBody>
      </p:sp>
    </p:spTree>
    <p:extLst>
      <p:ext uri="{BB962C8B-B14F-4D97-AF65-F5344CB8AC3E}">
        <p14:creationId xmlns:p14="http://schemas.microsoft.com/office/powerpoint/2010/main" val="129054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9E09-167B-454C-B8F3-A158E35C66EA}"/>
              </a:ext>
            </a:extLst>
          </p:cNvPr>
          <p:cNvSpPr>
            <a:spLocks noGrp="1"/>
          </p:cNvSpPr>
          <p:nvPr>
            <p:ph type="title"/>
          </p:nvPr>
        </p:nvSpPr>
        <p:spPr>
          <a:xfrm>
            <a:off x="280987" y="-50600"/>
            <a:ext cx="11630025" cy="1325563"/>
          </a:xfrm>
        </p:spPr>
        <p:txBody>
          <a:bodyPr/>
          <a:lstStyle/>
          <a:p>
            <a:r>
              <a:rPr lang="en-US" dirty="0"/>
              <a:t>Research Partners</a:t>
            </a:r>
          </a:p>
        </p:txBody>
      </p:sp>
      <p:sp>
        <p:nvSpPr>
          <p:cNvPr id="5" name="TextBox 4">
            <a:extLst>
              <a:ext uri="{FF2B5EF4-FFF2-40B4-BE49-F238E27FC236}">
                <a16:creationId xmlns:a16="http://schemas.microsoft.com/office/drawing/2014/main" id="{9EF91B0B-CB59-E74F-B327-028B39DF0572}"/>
              </a:ext>
            </a:extLst>
          </p:cNvPr>
          <p:cNvSpPr txBox="1"/>
          <p:nvPr/>
        </p:nvSpPr>
        <p:spPr>
          <a:xfrm>
            <a:off x="840050" y="1040235"/>
            <a:ext cx="6485666" cy="6001643"/>
          </a:xfrm>
          <a:prstGeom prst="rect">
            <a:avLst/>
          </a:prstGeom>
          <a:noFill/>
        </p:spPr>
        <p:txBody>
          <a:bodyPr wrap="square" numCol="2"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Jeni Hebert-</a:t>
            </a:r>
            <a:r>
              <a:rPr kumimoji="0" lang="en-US" sz="1600" b="1" i="0" u="none" strike="noStrike" kern="1200" cap="none" spc="0" normalizeH="0" baseline="0" noProof="0" dirty="0" err="1">
                <a:ln>
                  <a:noFill/>
                </a:ln>
                <a:solidFill>
                  <a:prstClr val="black"/>
                </a:solidFill>
                <a:effectLst/>
                <a:uLnTx/>
                <a:uFillTx/>
                <a:latin typeface="Calibri"/>
                <a:ea typeface="+mn-ea"/>
                <a:cs typeface="+mn-cs"/>
              </a:rPr>
              <a:t>Beirne</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Lorraine Conroy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Preethi Pratap</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Sylvia Gonzalez</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Alisa Velonis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Dolores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Castañeda</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Rodney Johnson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Alexis Grant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Maria Velazquez-TCEP</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Patricia Pereda-TCEP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Adriana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Magaña</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Yvette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Castañeda</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err="1">
                <a:ln>
                  <a:noFill/>
                </a:ln>
                <a:solidFill>
                  <a:prstClr val="black"/>
                </a:solidFill>
                <a:effectLst/>
                <a:uLnTx/>
                <a:uFillTx/>
                <a:latin typeface="Calibri"/>
                <a:ea typeface="+mn-ea"/>
                <a:cs typeface="+mn-cs"/>
              </a:rPr>
              <a:t>Adlaide</a:t>
            </a:r>
            <a:r>
              <a:rPr kumimoji="0" lang="en-US" sz="1600" b="1" i="0" u="none" strike="noStrike" kern="1200" cap="none" spc="0" normalizeH="0" baseline="0" noProof="0" dirty="0">
                <a:ln>
                  <a:noFill/>
                </a:ln>
                <a:solidFill>
                  <a:prstClr val="black"/>
                </a:solidFill>
                <a:effectLst/>
                <a:uLnTx/>
                <a:uFillTx/>
                <a:latin typeface="Calibri"/>
                <a:ea typeface="+mn-ea"/>
                <a:cs typeface="+mn-cs"/>
              </a:rPr>
              <a:t> Holloway - SUHI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Suzanne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Zoheri</a:t>
            </a:r>
            <a:r>
              <a:rPr kumimoji="0" lang="en-US" sz="1600" b="1" i="0" u="none" strike="noStrike" kern="1200" cap="none" spc="0" normalizeH="0" baseline="0" noProof="0" dirty="0">
                <a:ln>
                  <a:noFill/>
                </a:ln>
                <a:solidFill>
                  <a:prstClr val="black"/>
                </a:solidFill>
                <a:effectLst/>
                <a:uLnTx/>
                <a:uFillTx/>
                <a:latin typeface="Calibri"/>
                <a:ea typeface="+mn-ea"/>
                <a:cs typeface="+mn-cs"/>
              </a:rPr>
              <a:t>-SAH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Teresa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Berumen</a:t>
            </a:r>
            <a:r>
              <a:rPr kumimoji="0" lang="en-US" sz="1600" b="1" i="0" u="none" strike="noStrike" kern="1200" cap="none" spc="0" normalizeH="0" baseline="0" noProof="0" dirty="0">
                <a:ln>
                  <a:noFill/>
                </a:ln>
                <a:solidFill>
                  <a:prstClr val="black"/>
                </a:solidFill>
                <a:effectLst/>
                <a:uLnTx/>
                <a:uFillTx/>
                <a:latin typeface="Calibri"/>
                <a:ea typeface="+mn-ea"/>
                <a:cs typeface="+mn-cs"/>
              </a:rPr>
              <a:t>-SAH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Madeline Woodberry-SUHI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Robert Calhoun-SAH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Angelica Rosales-SAH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2FC18D76-C03C-AA49-A915-71E5961691AA}"/>
              </a:ext>
            </a:extLst>
          </p:cNvPr>
          <p:cNvSpPr txBox="1"/>
          <p:nvPr/>
        </p:nvSpPr>
        <p:spPr>
          <a:xfrm>
            <a:off x="7003745" y="900421"/>
            <a:ext cx="2772683" cy="2585323"/>
          </a:xfrm>
          <a:prstGeom prst="rect">
            <a:avLst/>
          </a:prstGeom>
          <a:noFill/>
        </p:spPr>
        <p:txBody>
          <a:bodyPr wrap="square" rtlCol="0" anchor="t">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Linda Forst</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Kathy Rospenda</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Marsha Love</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Jennifer </a:t>
            </a:r>
            <a:r>
              <a:rPr kumimoji="0" lang="en-US" sz="1600" b="1" i="0" u="none" strike="noStrike" kern="1200" cap="none" spc="0" normalizeH="0" baseline="0" noProof="0" dirty="0" err="1">
                <a:ln>
                  <a:noFill/>
                </a:ln>
                <a:effectLst/>
                <a:uLnTx/>
                <a:uFillTx/>
                <a:latin typeface="Calibri"/>
                <a:ea typeface="+mn-ea"/>
                <a:cs typeface="+mn-cs"/>
              </a:rPr>
              <a:t>Felner</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Cindy San Miguel</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Ana </a:t>
            </a:r>
            <a:r>
              <a:rPr kumimoji="0" lang="en-US" sz="1600" b="1" i="0" u="none" strike="noStrike" kern="1200" cap="none" spc="0" normalizeH="0" baseline="0" noProof="0" dirty="0" err="1">
                <a:ln>
                  <a:noFill/>
                </a:ln>
                <a:effectLst/>
                <a:uLnTx/>
                <a:uFillTx/>
                <a:latin typeface="Calibri"/>
                <a:ea typeface="+mn-ea"/>
                <a:cs typeface="+mn-cs"/>
              </a:rPr>
              <a:t>Genkova</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Sarah Hernandez</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Sandra </a:t>
            </a:r>
            <a:r>
              <a:rPr kumimoji="0" lang="en-US" sz="1600" b="1" i="0" u="none" strike="noStrike" kern="1200" cap="none" spc="0" normalizeH="0" baseline="0" noProof="0" dirty="0" err="1">
                <a:ln>
                  <a:noFill/>
                </a:ln>
                <a:effectLst/>
                <a:uLnTx/>
                <a:uFillTx/>
                <a:latin typeface="Calibri"/>
                <a:ea typeface="+mn-ea"/>
                <a:cs typeface="+mn-cs"/>
              </a:rPr>
              <a:t>Avela</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Melissa </a:t>
            </a:r>
            <a:r>
              <a:rPr kumimoji="0" lang="en-US" sz="1600" b="1" i="0" u="none" strike="noStrike" kern="1200" cap="none" spc="0" normalizeH="0" baseline="0" noProof="0" dirty="0" err="1">
                <a:ln>
                  <a:noFill/>
                </a:ln>
                <a:effectLst/>
                <a:uLnTx/>
                <a:uFillTx/>
                <a:latin typeface="Calibri"/>
                <a:ea typeface="+mn-ea"/>
                <a:cs typeface="+mn-cs"/>
              </a:rPr>
              <a:t>Creshfield</a:t>
            </a:r>
            <a:endParaRPr lang="en-US" sz="1600" b="1" i="0" u="none" strike="noStrike" kern="1200" cap="none" spc="0" normalizeH="0" baseline="0" noProof="0" dirty="0">
              <a:ln>
                <a:noFill/>
              </a:ln>
              <a:effectLst/>
              <a:uLnTx/>
              <a:uFillTx/>
              <a:latin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0C2F7D9A-4EFA-A043-A3B0-E49E44025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2355" y="3175963"/>
            <a:ext cx="2184113" cy="3094773"/>
          </a:xfrm>
          <a:prstGeom prst="rect">
            <a:avLst/>
          </a:prstGeom>
        </p:spPr>
      </p:pic>
      <p:pic>
        <p:nvPicPr>
          <p:cNvPr id="8" name="Picture 7">
            <a:extLst>
              <a:ext uri="{FF2B5EF4-FFF2-40B4-BE49-F238E27FC236}">
                <a16:creationId xmlns:a16="http://schemas.microsoft.com/office/drawing/2014/main" id="{68F5BEAE-A8D3-1E43-95C7-7B95F6B2B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245" y="3288225"/>
            <a:ext cx="4356498" cy="3267374"/>
          </a:xfrm>
          <a:prstGeom prst="rect">
            <a:avLst/>
          </a:prstGeom>
        </p:spPr>
      </p:pic>
      <p:pic>
        <p:nvPicPr>
          <p:cNvPr id="9" name="Picture 8">
            <a:extLst>
              <a:ext uri="{FF2B5EF4-FFF2-40B4-BE49-F238E27FC236}">
                <a16:creationId xmlns:a16="http://schemas.microsoft.com/office/drawing/2014/main" id="{97F69D4E-325F-EE40-91B6-B41C96047547}"/>
              </a:ext>
            </a:extLst>
          </p:cNvPr>
          <p:cNvPicPr>
            <a:picLocks noChangeAspect="1"/>
          </p:cNvPicPr>
          <p:nvPr/>
        </p:nvPicPr>
        <p:blipFill rotWithShape="1">
          <a:blip r:embed="rId4">
            <a:extLst>
              <a:ext uri="{28A0092B-C50C-407E-A947-70E740481C1C}">
                <a14:useLocalDpi xmlns:a14="http://schemas.microsoft.com/office/drawing/2010/main" val="0"/>
              </a:ext>
            </a:extLst>
          </a:blip>
          <a:srcRect t="33496"/>
          <a:stretch/>
        </p:blipFill>
        <p:spPr>
          <a:xfrm>
            <a:off x="257176" y="3668422"/>
            <a:ext cx="4609110" cy="2109856"/>
          </a:xfrm>
          <a:prstGeom prst="rect">
            <a:avLst/>
          </a:prstGeom>
        </p:spPr>
      </p:pic>
      <p:sp>
        <p:nvSpPr>
          <p:cNvPr id="10" name="TextBox 9">
            <a:extLst>
              <a:ext uri="{FF2B5EF4-FFF2-40B4-BE49-F238E27FC236}">
                <a16:creationId xmlns:a16="http://schemas.microsoft.com/office/drawing/2014/main" id="{52E0688D-8CF0-2D43-9B34-748467799623}"/>
              </a:ext>
            </a:extLst>
          </p:cNvPr>
          <p:cNvSpPr txBox="1"/>
          <p:nvPr/>
        </p:nvSpPr>
        <p:spPr>
          <a:xfrm>
            <a:off x="9482806" y="818223"/>
            <a:ext cx="2772683" cy="2339102"/>
          </a:xfrm>
          <a:prstGeom prst="rect">
            <a:avLst/>
          </a:prstGeom>
          <a:noFill/>
        </p:spPr>
        <p:txBody>
          <a:bodyPr wrap="square" rtlCol="0" anchor="t">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err="1">
                <a:ln>
                  <a:noFill/>
                </a:ln>
                <a:effectLst/>
                <a:uLnTx/>
                <a:uFillTx/>
                <a:latin typeface="Calibri"/>
                <a:ea typeface="+mn-ea"/>
                <a:cs typeface="+mn-cs"/>
              </a:rPr>
              <a:t>Aeysha</a:t>
            </a:r>
            <a:r>
              <a:rPr kumimoji="0" lang="en-US" sz="1600" b="1" i="0" u="none" strike="noStrike" kern="1200" cap="none" spc="0" normalizeH="0" baseline="0" noProof="0" dirty="0">
                <a:ln>
                  <a:noFill/>
                </a:ln>
                <a:effectLst/>
                <a:uLnTx/>
                <a:uFillTx/>
                <a:latin typeface="Calibri"/>
                <a:ea typeface="+mn-ea"/>
                <a:cs typeface="+mn-cs"/>
              </a:rPr>
              <a:t> Chaudhry</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err="1">
                <a:ln>
                  <a:noFill/>
                </a:ln>
                <a:effectLst/>
                <a:uLnTx/>
                <a:uFillTx/>
                <a:latin typeface="Calibri"/>
                <a:ea typeface="+mn-ea"/>
                <a:cs typeface="+mn-cs"/>
              </a:rPr>
              <a:t>Journie</a:t>
            </a:r>
            <a:r>
              <a:rPr kumimoji="0" lang="en-US" sz="1600" b="1" i="0" u="none" strike="noStrike" kern="1200" cap="none" spc="0" normalizeH="0" baseline="0" noProof="0" dirty="0">
                <a:ln>
                  <a:noFill/>
                </a:ln>
                <a:effectLst/>
                <a:uLnTx/>
                <a:uFillTx/>
                <a:latin typeface="Calibri"/>
                <a:ea typeface="+mn-ea"/>
                <a:cs typeface="+mn-cs"/>
              </a:rPr>
              <a:t> Raulston</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err="1">
                <a:ln>
                  <a:noFill/>
                </a:ln>
                <a:effectLst/>
                <a:uLnTx/>
                <a:uFillTx/>
                <a:latin typeface="Calibri"/>
                <a:ea typeface="+mn-ea"/>
                <a:cs typeface="+mn-cs"/>
              </a:rPr>
              <a:t>Auturo</a:t>
            </a:r>
            <a:r>
              <a:rPr kumimoji="0" lang="en-US" sz="1600" b="1" i="0" u="none" strike="noStrike" kern="1200" cap="none" spc="0" normalizeH="0" baseline="0" noProof="0" dirty="0">
                <a:ln>
                  <a:noFill/>
                </a:ln>
                <a:effectLst/>
                <a:uLnTx/>
                <a:uFillTx/>
                <a:latin typeface="Calibri"/>
                <a:ea typeface="+mn-ea"/>
                <a:cs typeface="+mn-cs"/>
              </a:rPr>
              <a:t> Carrillo</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latin typeface="Calibri"/>
              </a:rPr>
              <a:t>Fanny Diego</a:t>
            </a:r>
            <a:endParaRPr lang="en-US" sz="1600" b="1" dirty="0">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Rev Bobby Smith</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latin typeface="Calibri"/>
              </a:rPr>
              <a:t>Brenda Palms-Barber</a:t>
            </a:r>
            <a:endParaRPr lang="en-US" sz="1600" b="1" dirty="0">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Jaquelin</a:t>
            </a:r>
            <a:r>
              <a:rPr lang="en-US" sz="1600" b="1" dirty="0">
                <a:latin typeface="Calibri"/>
              </a:rPr>
              <a:t>e TCEP</a:t>
            </a:r>
            <a:endParaRPr lang="en-US" sz="1600" b="1" dirty="0">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Lara TCEP</a:t>
            </a:r>
            <a:endParaRPr lang="en-US" sz="1600" b="1" i="0" u="none" strike="noStrike" kern="1200" cap="none" spc="0" normalizeH="0" baseline="0" noProof="0" dirty="0">
              <a:ln>
                <a:noFill/>
              </a:ln>
              <a:effectLst/>
              <a:uLnTx/>
              <a:uFillTx/>
              <a:latin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5460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903413" y="361951"/>
            <a:ext cx="6181725" cy="1162050"/>
          </a:xfrm>
        </p:spPr>
        <p:txBody>
          <a:bodyPr>
            <a:normAutofit/>
          </a:bodyPr>
          <a:lstStyle/>
          <a:p>
            <a:pPr eaLnBrk="1" hangingPunct="1"/>
            <a:r>
              <a:rPr lang="en-US" sz="4000" b="1" dirty="0"/>
              <a:t>Community-based Participatory Research</a:t>
            </a:r>
          </a:p>
        </p:txBody>
      </p:sp>
      <p:sp>
        <p:nvSpPr>
          <p:cNvPr id="3" name="Text Placeholder 2"/>
          <p:cNvSpPr>
            <a:spLocks noGrp="1"/>
          </p:cNvSpPr>
          <p:nvPr>
            <p:ph type="body" sz="half" idx="2"/>
          </p:nvPr>
        </p:nvSpPr>
        <p:spPr>
          <a:xfrm>
            <a:off x="1905000" y="1524001"/>
            <a:ext cx="6180138" cy="4602163"/>
          </a:xfrm>
        </p:spPr>
        <p:txBody>
          <a:bodyPr>
            <a:normAutofit lnSpcReduction="10000"/>
          </a:bodyPr>
          <a:lstStyle/>
          <a:p>
            <a:pPr marL="457200" indent="-457200">
              <a:buFont typeface="Wingdings" charset="2"/>
              <a:buChar char="v"/>
              <a:defRPr/>
            </a:pPr>
            <a:r>
              <a:rPr lang="en-US" sz="2400" dirty="0"/>
              <a:t>- Is a collaborative approach to research</a:t>
            </a:r>
          </a:p>
          <a:p>
            <a:pPr marL="457200" indent="-457200">
              <a:buFont typeface="Wingdings" charset="2"/>
              <a:buChar char="Ø"/>
              <a:defRPr/>
            </a:pPr>
            <a:r>
              <a:rPr lang="en-US" sz="2400" dirty="0"/>
              <a:t>- Equitably involves all partners</a:t>
            </a:r>
          </a:p>
          <a:p>
            <a:pPr marL="457200" indent="-457200">
              <a:buFont typeface="Wingdings" charset="2"/>
              <a:buChar char="Ø"/>
              <a:defRPr/>
            </a:pPr>
            <a:r>
              <a:rPr lang="en-US" sz="2400" dirty="0"/>
              <a:t>- Places primacy on the community’s issues of interest</a:t>
            </a:r>
          </a:p>
          <a:p>
            <a:pPr marL="457200" indent="-457200">
              <a:buFont typeface="Wingdings" charset="2"/>
              <a:buChar char="Ø"/>
              <a:defRPr/>
            </a:pPr>
            <a:r>
              <a:rPr lang="en-US" sz="2400" dirty="0"/>
              <a:t>- Recognizes the unique strengths that each bring</a:t>
            </a:r>
          </a:p>
          <a:p>
            <a:pPr marL="914400" lvl="1" indent="-457200">
              <a:buFont typeface="Wingdings" charset="2"/>
              <a:buChar char="Ø"/>
              <a:defRPr/>
            </a:pPr>
            <a:r>
              <a:rPr lang="en-US" sz="2000" dirty="0">
                <a:solidFill>
                  <a:schemeClr val="bg1"/>
                </a:solidFill>
              </a:rPr>
              <a:t>Researcher– research training and skills, funding, institutional support</a:t>
            </a:r>
          </a:p>
          <a:p>
            <a:pPr marL="914400" lvl="1" indent="-457200">
              <a:buFont typeface="Wingdings" charset="2"/>
              <a:buChar char="Ø"/>
              <a:defRPr/>
            </a:pPr>
            <a:r>
              <a:rPr lang="en-US" sz="2000" dirty="0">
                <a:solidFill>
                  <a:schemeClr val="bg1"/>
                </a:solidFill>
              </a:rPr>
              <a:t>Community partner – local knowledge, relationships in the community, personal stake in the research, ability to sustain interventions/changes</a:t>
            </a:r>
          </a:p>
          <a:p>
            <a:pPr marL="457200" indent="-457200">
              <a:buFont typeface="Wingdings" charset="2"/>
              <a:buChar char="Ø"/>
              <a:defRPr/>
            </a:pPr>
            <a:r>
              <a:rPr lang="en-US" sz="2400" dirty="0"/>
              <a:t>- Focuses on: social science + social activism </a:t>
            </a:r>
            <a:r>
              <a:rPr lang="en-US" sz="2400" dirty="0">
                <a:sym typeface="Wingdings" charset="0"/>
              </a:rPr>
              <a:t></a:t>
            </a:r>
            <a:r>
              <a:rPr lang="en-US" sz="2400" dirty="0"/>
              <a:t> social change</a:t>
            </a:r>
          </a:p>
          <a:p>
            <a:pPr eaLnBrk="1" hangingPunct="1">
              <a:defRPr/>
            </a:pPr>
            <a:endParaRPr lang="en-US" dirty="0"/>
          </a:p>
        </p:txBody>
      </p:sp>
      <p:pic>
        <p:nvPicPr>
          <p:cNvPr id="43011" name="Content Placeholder 3" descr="nothing about us without us is for us_float.jpg"/>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4308" b="4308"/>
          <a:stretch>
            <a:fillRect/>
          </a:stretch>
        </p:blipFill>
        <p:spPr>
          <a:xfrm>
            <a:off x="9155774" y="2417430"/>
            <a:ext cx="2057400" cy="2039938"/>
          </a:xfrm>
        </p:spPr>
      </p:pic>
      <p:pic>
        <p:nvPicPr>
          <p:cNvPr id="43012" name="Picture Placeholder 8" descr="BASIC-APPRECIATIVE-INQUIRY-_-PARTICIPATORY-ACTION-RESEARCH5.jpg"/>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8897" b="8897"/>
          <a:stretch>
            <a:fillRect/>
          </a:stretch>
        </p:blipFill>
        <p:spPr>
          <a:xfrm>
            <a:off x="9155774" y="4578018"/>
            <a:ext cx="2057400" cy="2038350"/>
          </a:xfrm>
        </p:spPr>
      </p:pic>
    </p:spTree>
    <p:custDataLst>
      <p:tags r:id="rId1"/>
    </p:custDataLst>
    <p:extLst>
      <p:ext uri="{BB962C8B-B14F-4D97-AF65-F5344CB8AC3E}">
        <p14:creationId xmlns:p14="http://schemas.microsoft.com/office/powerpoint/2010/main" val="511823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7039851"/>
              </p:ext>
            </p:extLst>
          </p:nvPr>
        </p:nvGraphicFramePr>
        <p:xfrm>
          <a:off x="-10732" y="0"/>
          <a:ext cx="12213480" cy="6537702"/>
        </p:xfrm>
        <a:graphic>
          <a:graphicData uri="http://schemas.openxmlformats.org/drawingml/2006/table">
            <a:tbl>
              <a:tblPr firstRow="1" bandRow="1">
                <a:tableStyleId>{5C22544A-7EE6-4342-B048-85BDC9FD1C3A}</a:tableStyleId>
              </a:tblPr>
              <a:tblGrid>
                <a:gridCol w="2843673">
                  <a:extLst>
                    <a:ext uri="{9D8B030D-6E8A-4147-A177-3AD203B41FA5}">
                      <a16:colId xmlns:a16="http://schemas.microsoft.com/office/drawing/2014/main" val="20000"/>
                    </a:ext>
                  </a:extLst>
                </a:gridCol>
                <a:gridCol w="9369807">
                  <a:extLst>
                    <a:ext uri="{9D8B030D-6E8A-4147-A177-3AD203B41FA5}">
                      <a16:colId xmlns:a16="http://schemas.microsoft.com/office/drawing/2014/main" val="20001"/>
                    </a:ext>
                  </a:extLst>
                </a:gridCol>
              </a:tblGrid>
              <a:tr h="1135766">
                <a:tc>
                  <a:txBody>
                    <a:bodyPr/>
                    <a:lstStyle/>
                    <a:p>
                      <a:r>
                        <a:rPr lang="en-US" sz="4000" dirty="0">
                          <a:latin typeface="+mj-lt"/>
                        </a:rPr>
                        <a:t>Method</a:t>
                      </a:r>
                    </a:p>
                  </a:txBody>
                  <a:tcPr/>
                </a:tc>
                <a:tc>
                  <a:txBody>
                    <a:bodyPr/>
                    <a:lstStyle/>
                    <a:p>
                      <a:r>
                        <a:rPr lang="en-US" sz="4000" baseline="0" dirty="0">
                          <a:latin typeface="+mj-lt"/>
                        </a:rPr>
                        <a:t>Research Question</a:t>
                      </a:r>
                      <a:endParaRPr lang="en-US" sz="4000" dirty="0">
                        <a:latin typeface="+mj-lt"/>
                      </a:endParaRPr>
                    </a:p>
                  </a:txBody>
                  <a:tcPr/>
                </a:tc>
                <a:extLst>
                  <a:ext uri="{0D108BD9-81ED-4DB2-BD59-A6C34878D82A}">
                    <a16:rowId xmlns:a16="http://schemas.microsoft.com/office/drawing/2014/main" val="10000"/>
                  </a:ext>
                </a:extLst>
              </a:tr>
              <a:tr h="1146488">
                <a:tc>
                  <a:txBody>
                    <a:bodyPr/>
                    <a:lstStyle/>
                    <a:p>
                      <a:r>
                        <a:rPr lang="en-US" sz="2400" dirty="0"/>
                        <a:t>Interviews/</a:t>
                      </a:r>
                    </a:p>
                    <a:p>
                      <a:r>
                        <a:rPr lang="en-US" sz="2400" dirty="0" err="1"/>
                        <a:t>Entrevistas</a:t>
                      </a:r>
                      <a:endParaRPr lang="en-US" sz="2400"/>
                    </a:p>
                  </a:txBody>
                  <a:tcPr anchor="ctr"/>
                </a:tc>
                <a:tc>
                  <a:txBody>
                    <a:bodyPr/>
                    <a:lstStyle/>
                    <a:p>
                      <a:r>
                        <a:rPr lang="en-US" sz="2200" dirty="0"/>
                        <a:t>What are the community’s needs and assets with respect</a:t>
                      </a:r>
                      <a:r>
                        <a:rPr lang="en-US" sz="2200" baseline="0" dirty="0"/>
                        <a:t> to work? </a:t>
                      </a:r>
                      <a:endParaRPr lang="en-US" sz="2200" dirty="0"/>
                    </a:p>
                  </a:txBody>
                  <a:tcPr anchor="ctr"/>
                </a:tc>
                <a:extLst>
                  <a:ext uri="{0D108BD9-81ED-4DB2-BD59-A6C34878D82A}">
                    <a16:rowId xmlns:a16="http://schemas.microsoft.com/office/drawing/2014/main" val="10001"/>
                  </a:ext>
                </a:extLst>
              </a:tr>
              <a:tr h="1146488">
                <a:tc>
                  <a:txBody>
                    <a:bodyPr/>
                    <a:lstStyle/>
                    <a:p>
                      <a:r>
                        <a:rPr lang="en-US" sz="2400" dirty="0"/>
                        <a:t>Focus Groups/ </a:t>
                      </a:r>
                    </a:p>
                    <a:p>
                      <a:r>
                        <a:rPr lang="en-US" sz="2400" dirty="0" err="1"/>
                        <a:t>Grupos</a:t>
                      </a:r>
                      <a:r>
                        <a:rPr lang="en-US" sz="2400" dirty="0"/>
                        <a:t> de </a:t>
                      </a:r>
                      <a:r>
                        <a:rPr lang="en-US" sz="2400" dirty="0" err="1"/>
                        <a:t>Enfoque</a:t>
                      </a:r>
                      <a:endParaRPr lang="en-US" sz="2400"/>
                    </a:p>
                  </a:txBody>
                  <a:tcPr anchor="ctr"/>
                </a:tc>
                <a:tc>
                  <a:txBody>
                    <a:bodyPr/>
                    <a:lstStyle/>
                    <a:p>
                      <a:pPr marL="0" marR="0" indent="0" algn="l" rtl="0" eaLnBrk="1" fontAlgn="auto" latinLnBrk="0" hangingPunct="1">
                        <a:lnSpc>
                          <a:spcPct val="100000"/>
                        </a:lnSpc>
                        <a:spcBef>
                          <a:spcPts val="0"/>
                        </a:spcBef>
                        <a:spcAft>
                          <a:spcPts val="0"/>
                        </a:spcAft>
                        <a:buClrTx/>
                        <a:buSzTx/>
                        <a:buFontTx/>
                        <a:buNone/>
                      </a:pPr>
                      <a:r>
                        <a:rPr lang="en-US" sz="2200" dirty="0"/>
                        <a:t>How do residents experience work?</a:t>
                      </a:r>
                      <a:r>
                        <a:rPr lang="en-US" sz="2200" baseline="0" dirty="0"/>
                        <a:t> How does work impact health? </a:t>
                      </a:r>
                      <a:endParaRPr lang="en-US" sz="2000" dirty="0"/>
                    </a:p>
                    <a:p>
                      <a:endParaRPr lang="en-US" sz="2000" dirty="0"/>
                    </a:p>
                  </a:txBody>
                  <a:tcPr anchor="ctr"/>
                </a:tc>
                <a:extLst>
                  <a:ext uri="{0D108BD9-81ED-4DB2-BD59-A6C34878D82A}">
                    <a16:rowId xmlns:a16="http://schemas.microsoft.com/office/drawing/2014/main" val="10002"/>
                  </a:ext>
                </a:extLst>
              </a:tr>
              <a:tr h="1553642">
                <a:tc>
                  <a:txBody>
                    <a:bodyPr/>
                    <a:lstStyle/>
                    <a:p>
                      <a:r>
                        <a:rPr lang="en-US" sz="2400" dirty="0"/>
                        <a:t>Community Health Survey/</a:t>
                      </a:r>
                    </a:p>
                    <a:p>
                      <a:r>
                        <a:rPr lang="en-US" sz="2400" dirty="0" err="1"/>
                        <a:t>Encuesta</a:t>
                      </a:r>
                      <a:r>
                        <a:rPr lang="en-US" sz="2400" dirty="0"/>
                        <a:t> de </a:t>
                      </a:r>
                      <a:r>
                        <a:rPr lang="en-US" sz="2400" dirty="0" err="1"/>
                        <a:t>Salud</a:t>
                      </a:r>
                      <a:r>
                        <a:rPr lang="en-US" sz="2400" dirty="0"/>
                        <a:t> </a:t>
                      </a:r>
                      <a:r>
                        <a:rPr lang="en-US" sz="2400" dirty="0" err="1"/>
                        <a:t>Comunitaria</a:t>
                      </a:r>
                      <a:endParaRPr lang="en-US" sz="2400"/>
                    </a:p>
                  </a:txBody>
                  <a:tcPr anchor="ctr"/>
                </a:tc>
                <a:tc>
                  <a:txBody>
                    <a:bodyPr/>
                    <a:lstStyle/>
                    <a:p>
                      <a:r>
                        <a:rPr lang="en-US" sz="2200" dirty="0"/>
                        <a:t>What are the characteristics,</a:t>
                      </a:r>
                      <a:r>
                        <a:rPr lang="en-US" sz="2200" baseline="0" dirty="0"/>
                        <a:t> </a:t>
                      </a:r>
                      <a:r>
                        <a:rPr lang="en-US" sz="2200" dirty="0"/>
                        <a:t>barriers, pathways to work? </a:t>
                      </a:r>
                      <a:endParaRPr lang="en-US" sz="2000" dirty="0"/>
                    </a:p>
                  </a:txBody>
                  <a:tcPr anchor="ctr"/>
                </a:tc>
                <a:extLst>
                  <a:ext uri="{0D108BD9-81ED-4DB2-BD59-A6C34878D82A}">
                    <a16:rowId xmlns:a16="http://schemas.microsoft.com/office/drawing/2014/main" val="10003"/>
                  </a:ext>
                </a:extLst>
              </a:tr>
              <a:tr h="1553642">
                <a:tc>
                  <a:txBody>
                    <a:bodyPr/>
                    <a:lstStyle/>
                    <a:p>
                      <a:r>
                        <a:rPr lang="en-US" sz="2400" dirty="0"/>
                        <a:t>Concept Mapping/</a:t>
                      </a:r>
                    </a:p>
                    <a:p>
                      <a:r>
                        <a:rPr lang="en-US" sz="2400" dirty="0" err="1"/>
                        <a:t>Creación</a:t>
                      </a:r>
                      <a:r>
                        <a:rPr lang="en-US" sz="2400" dirty="0"/>
                        <a:t> de </a:t>
                      </a:r>
                      <a:r>
                        <a:rPr lang="en-US" sz="2400" dirty="0" err="1"/>
                        <a:t>mapas</a:t>
                      </a:r>
                      <a:r>
                        <a:rPr lang="en-US" sz="2400" dirty="0"/>
                        <a:t> de ideas Y1</a:t>
                      </a:r>
                    </a:p>
                    <a:p>
                      <a:endParaRPr lang="en-US" sz="2400" dirty="0"/>
                    </a:p>
                  </a:txBody>
                  <a:tcPr anchor="ctr"/>
                </a:tc>
                <a:tc>
                  <a:txBody>
                    <a:bodyPr/>
                    <a:lstStyle/>
                    <a:p>
                      <a:r>
                        <a:rPr lang="en-US" sz="2200" dirty="0"/>
                        <a:t>FQ:</a:t>
                      </a:r>
                      <a:r>
                        <a:rPr lang="en-US" sz="2200" baseline="0" dirty="0"/>
                        <a:t> </a:t>
                      </a:r>
                      <a:r>
                        <a:rPr lang="en-US" sz="2200" b="1" i="1" kern="1200" dirty="0">
                          <a:solidFill>
                            <a:schemeClr val="dk1"/>
                          </a:solidFill>
                          <a:effectLst/>
                          <a:latin typeface="+mn-lt"/>
                          <a:ea typeface="+mn-ea"/>
                          <a:cs typeface="+mn-cs"/>
                        </a:rPr>
                        <a:t> </a:t>
                      </a:r>
                      <a:r>
                        <a:rPr lang="en-US" sz="2200" b="0" i="0" kern="1200" dirty="0">
                          <a:solidFill>
                            <a:schemeClr val="dk1"/>
                          </a:solidFill>
                          <a:effectLst/>
                          <a:latin typeface="+mn-lt"/>
                          <a:ea typeface="+mn-ea"/>
                          <a:cs typeface="+mn-cs"/>
                        </a:rPr>
                        <a:t>“When I think of my work situation, or people who live in my community in similar work situations, one way work impacts our health (good or bad) is ____.”</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2059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3254907"/>
              </p:ext>
            </p:extLst>
          </p:nvPr>
        </p:nvGraphicFramePr>
        <p:xfrm>
          <a:off x="0" y="0"/>
          <a:ext cx="12192000" cy="6965364"/>
        </p:xfrm>
        <a:graphic>
          <a:graphicData uri="http://schemas.openxmlformats.org/drawingml/2006/table">
            <a:tbl>
              <a:tblPr firstRow="1" bandRow="1">
                <a:tableStyleId>{5C22544A-7EE6-4342-B048-85BDC9FD1C3A}</a:tableStyleId>
              </a:tblPr>
              <a:tblGrid>
                <a:gridCol w="4302177">
                  <a:extLst>
                    <a:ext uri="{9D8B030D-6E8A-4147-A177-3AD203B41FA5}">
                      <a16:colId xmlns:a16="http://schemas.microsoft.com/office/drawing/2014/main" val="20001"/>
                    </a:ext>
                  </a:extLst>
                </a:gridCol>
                <a:gridCol w="3825823">
                  <a:extLst>
                    <a:ext uri="{9D8B030D-6E8A-4147-A177-3AD203B41FA5}">
                      <a16:colId xmlns:a16="http://schemas.microsoft.com/office/drawing/2014/main" val="1183592337"/>
                    </a:ext>
                  </a:extLst>
                </a:gridCol>
                <a:gridCol w="4064000">
                  <a:extLst>
                    <a:ext uri="{9D8B030D-6E8A-4147-A177-3AD203B41FA5}">
                      <a16:colId xmlns:a16="http://schemas.microsoft.com/office/drawing/2014/main" val="2744453466"/>
                    </a:ext>
                  </a:extLst>
                </a:gridCol>
              </a:tblGrid>
              <a:tr h="370423">
                <a:tc>
                  <a:txBody>
                    <a:bodyPr/>
                    <a:lstStyle/>
                    <a:p>
                      <a:r>
                        <a:rPr lang="en-US" sz="1800" baseline="0" dirty="0">
                          <a:latin typeface="+mj-lt"/>
                        </a:rPr>
                        <a:t>Research Question</a:t>
                      </a:r>
                      <a:endParaRPr lang="en-US" sz="1800" dirty="0">
                        <a:latin typeface="+mj-lt"/>
                      </a:endParaRPr>
                    </a:p>
                  </a:txBody>
                  <a:tcPr/>
                </a:tc>
                <a:tc>
                  <a:txBody>
                    <a:bodyPr/>
                    <a:lstStyle/>
                    <a:p>
                      <a:r>
                        <a:rPr lang="en-US" sz="1800" dirty="0">
                          <a:latin typeface="+mj-lt"/>
                        </a:rPr>
                        <a:t>Method</a:t>
                      </a:r>
                    </a:p>
                  </a:txBody>
                  <a:tcPr/>
                </a:tc>
                <a:tc>
                  <a:txBody>
                    <a:bodyPr/>
                    <a:lstStyle/>
                    <a:p>
                      <a:r>
                        <a:rPr lang="en-US" sz="1800" dirty="0">
                          <a:latin typeface="+mj-lt"/>
                        </a:rPr>
                        <a:t>Dissemination</a:t>
                      </a:r>
                    </a:p>
                  </a:txBody>
                  <a:tcPr/>
                </a:tc>
                <a:extLst>
                  <a:ext uri="{0D108BD9-81ED-4DB2-BD59-A6C34878D82A}">
                    <a16:rowId xmlns:a16="http://schemas.microsoft.com/office/drawing/2014/main" val="10000"/>
                  </a:ext>
                </a:extLst>
              </a:tr>
              <a:tr h="829348">
                <a:tc>
                  <a:txBody>
                    <a:bodyPr/>
                    <a:lstStyle/>
                    <a:p>
                      <a:r>
                        <a:rPr lang="en-US" sz="1800" dirty="0"/>
                        <a:t>What are the community’s needs and assets with respect</a:t>
                      </a:r>
                      <a:r>
                        <a:rPr lang="en-US" sz="1800" baseline="0" dirty="0"/>
                        <a:t> to work? </a:t>
                      </a:r>
                      <a:endParaRPr lang="en-US" sz="1800" dirty="0"/>
                    </a:p>
                  </a:txBody>
                  <a:tcPr anchor="ctr"/>
                </a:tc>
                <a:tc>
                  <a:txBody>
                    <a:bodyPr/>
                    <a:lstStyle/>
                    <a:p>
                      <a:r>
                        <a:rPr lang="en-US" sz="1800" dirty="0"/>
                        <a:t>Interview</a:t>
                      </a:r>
                    </a:p>
                  </a:txBody>
                  <a:tcPr anchor="ctr"/>
                </a:tc>
                <a:tc>
                  <a:txBody>
                    <a:bodyPr/>
                    <a:lstStyle/>
                    <a:p>
                      <a:pPr marL="285750" indent="-285750">
                        <a:buFont typeface="Arial" panose="020B0604020202020204" pitchFamily="34" charset="0"/>
                        <a:buChar char="•"/>
                      </a:pPr>
                      <a:r>
                        <a:rPr lang="en-US" sz="1800" dirty="0"/>
                        <a:t>APHA 2019</a:t>
                      </a:r>
                    </a:p>
                    <a:p>
                      <a:pPr marL="285750" indent="-285750">
                        <a:buFont typeface="Arial" panose="020B0604020202020204" pitchFamily="34" charset="0"/>
                        <a:buChar char="•"/>
                      </a:pPr>
                      <a:r>
                        <a:rPr lang="en-US" sz="1800" dirty="0"/>
                        <a:t>Manuscript in Development</a:t>
                      </a:r>
                    </a:p>
                  </a:txBody>
                  <a:tcPr anchor="ctr"/>
                </a:tc>
                <a:extLst>
                  <a:ext uri="{0D108BD9-81ED-4DB2-BD59-A6C34878D82A}">
                    <a16:rowId xmlns:a16="http://schemas.microsoft.com/office/drawing/2014/main" val="10001"/>
                  </a:ext>
                </a:extLst>
              </a:tr>
              <a:tr h="1203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How do residents experience work?</a:t>
                      </a:r>
                      <a:r>
                        <a:rPr lang="en-US" sz="1800" baseline="0" dirty="0"/>
                        <a:t> How does work impact health? </a:t>
                      </a:r>
                      <a:endParaRPr lang="en-US" sz="1800" dirty="0"/>
                    </a:p>
                  </a:txBody>
                  <a:tcPr anchor="ctr"/>
                </a:tc>
                <a:tc>
                  <a:txBody>
                    <a:bodyPr/>
                    <a:lstStyle/>
                    <a:p>
                      <a:r>
                        <a:rPr lang="en-US" sz="1800" dirty="0"/>
                        <a:t>Focus Group</a:t>
                      </a:r>
                    </a:p>
                  </a:txBody>
                  <a:tcPr anchor="ctr"/>
                </a:tc>
                <a:tc>
                  <a:txBody>
                    <a:bodyPr/>
                    <a:lstStyle/>
                    <a:p>
                      <a:pPr marL="285750" indent="-285750">
                        <a:buFont typeface="Arial" panose="020B0604020202020204" pitchFamily="34" charset="0"/>
                        <a:buChar char="•"/>
                      </a:pPr>
                      <a:r>
                        <a:rPr lang="en-US" sz="1800" dirty="0"/>
                        <a:t>Composite Stories</a:t>
                      </a:r>
                    </a:p>
                    <a:p>
                      <a:pPr marL="285750" indent="-285750">
                        <a:buFont typeface="Arial" panose="020B0604020202020204" pitchFamily="34" charset="0"/>
                        <a:buChar char="•"/>
                      </a:pPr>
                      <a:r>
                        <a:rPr lang="en-US" sz="1800" dirty="0"/>
                        <a:t>Community Report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GLHW Conceptual Model</a:t>
                      </a:r>
                    </a:p>
                    <a:p>
                      <a:endParaRPr lang="en-US" sz="1800" dirty="0"/>
                    </a:p>
                  </a:txBody>
                  <a:tcPr anchor="ctr"/>
                </a:tc>
                <a:extLst>
                  <a:ext uri="{0D108BD9-81ED-4DB2-BD59-A6C34878D82A}">
                    <a16:rowId xmlns:a16="http://schemas.microsoft.com/office/drawing/2014/main" val="10002"/>
                  </a:ext>
                </a:extLst>
              </a:tr>
              <a:tr h="926058">
                <a:tc>
                  <a:txBody>
                    <a:bodyPr/>
                    <a:lstStyle/>
                    <a:p>
                      <a:r>
                        <a:rPr lang="en-US" sz="1800" dirty="0"/>
                        <a:t>What are the characteristics,</a:t>
                      </a:r>
                      <a:r>
                        <a:rPr lang="en-US" sz="1800" baseline="0" dirty="0"/>
                        <a:t> </a:t>
                      </a:r>
                      <a:r>
                        <a:rPr lang="en-US" sz="1800" dirty="0"/>
                        <a:t>barriers, pathways to work? </a:t>
                      </a:r>
                    </a:p>
                  </a:txBody>
                  <a:tcPr anchor="ctr"/>
                </a:tc>
                <a:tc>
                  <a:txBody>
                    <a:bodyPr/>
                    <a:lstStyle/>
                    <a:p>
                      <a:r>
                        <a:rPr lang="en-US" sz="1800" dirty="0"/>
                        <a:t>Community Health Survey</a:t>
                      </a:r>
                    </a:p>
                  </a:txBody>
                  <a:tcPr anchor="ctr"/>
                </a:tc>
                <a:tc>
                  <a:txBody>
                    <a:bodyPr/>
                    <a:lstStyle/>
                    <a:p>
                      <a:pPr marL="285750" indent="-285750">
                        <a:buFont typeface="Arial" panose="020B0604020202020204" pitchFamily="34" charset="0"/>
                        <a:buChar char="•"/>
                      </a:pPr>
                      <a:r>
                        <a:rPr lang="en-US" sz="1800" dirty="0"/>
                        <a:t>Stress and Health 2019</a:t>
                      </a:r>
                    </a:p>
                    <a:p>
                      <a:pPr marL="285750" indent="-285750">
                        <a:buFont typeface="Arial" panose="020B0604020202020204" pitchFamily="34" charset="0"/>
                        <a:buChar char="•"/>
                      </a:pPr>
                      <a:r>
                        <a:rPr lang="en-US" sz="1800" dirty="0"/>
                        <a:t>SCRA Symposium 2019</a:t>
                      </a:r>
                    </a:p>
                    <a:p>
                      <a:endParaRPr lang="en-US" sz="1800" dirty="0"/>
                    </a:p>
                  </a:txBody>
                  <a:tcPr anchor="ctr"/>
                </a:tc>
                <a:extLst>
                  <a:ext uri="{0D108BD9-81ED-4DB2-BD59-A6C34878D82A}">
                    <a16:rowId xmlns:a16="http://schemas.microsoft.com/office/drawing/2014/main" val="10003"/>
                  </a:ext>
                </a:extLst>
              </a:tr>
              <a:tr h="1355677">
                <a:tc>
                  <a:txBody>
                    <a:bodyPr/>
                    <a:lstStyle/>
                    <a:p>
                      <a:r>
                        <a:rPr lang="en-US" sz="1800" b="0" i="0" kern="1200" dirty="0">
                          <a:solidFill>
                            <a:schemeClr val="dk1"/>
                          </a:solidFill>
                          <a:effectLst/>
                          <a:latin typeface="+mn-lt"/>
                          <a:ea typeface="+mn-ea"/>
                          <a:cs typeface="+mn-cs"/>
                        </a:rPr>
                        <a:t>How do residents perceive work impacts their health?</a:t>
                      </a:r>
                    </a:p>
                  </a:txBody>
                  <a:tcPr anchor="ctr"/>
                </a:tc>
                <a:tc>
                  <a:txBody>
                    <a:bodyPr/>
                    <a:lstStyle/>
                    <a:p>
                      <a:r>
                        <a:rPr lang="en-US" sz="1800" dirty="0"/>
                        <a:t>Concept Mapping</a:t>
                      </a:r>
                    </a:p>
                  </a:txBody>
                  <a:tcPr anchor="ctr"/>
                </a:tc>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APHA 2019</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AJIM Under Revise and Resubmit Review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SCRA Symposium 2019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GLHW Conceptual Model</a:t>
                      </a:r>
                    </a:p>
                  </a:txBody>
                  <a:tcPr anchor="ctr"/>
                </a:tc>
                <a:extLst>
                  <a:ext uri="{0D108BD9-81ED-4DB2-BD59-A6C34878D82A}">
                    <a16:rowId xmlns:a16="http://schemas.microsoft.com/office/drawing/2014/main" val="10004"/>
                  </a:ext>
                </a:extLst>
              </a:tr>
              <a:tr h="598322">
                <a:tc>
                  <a:txBody>
                    <a:bodyPr/>
                    <a:lstStyle/>
                    <a:p>
                      <a:r>
                        <a:rPr lang="en-US" sz="1800" b="0" i="0" kern="1200" dirty="0">
                          <a:solidFill>
                            <a:schemeClr val="dk1"/>
                          </a:solidFill>
                          <a:effectLst/>
                          <a:latin typeface="+mn-lt"/>
                          <a:ea typeface="+mn-ea"/>
                          <a:cs typeface="+mn-cs"/>
                        </a:rPr>
                        <a:t>Synthesis of Existing Data Sources</a:t>
                      </a:r>
                    </a:p>
                  </a:txBody>
                  <a:tcPr anchor="ctr"/>
                </a:tc>
                <a:tc>
                  <a:txBody>
                    <a:bodyPr/>
                    <a:lstStyle/>
                    <a:p>
                      <a:r>
                        <a:rPr lang="en-US" sz="1800" dirty="0"/>
                        <a:t>Secondary Data Analysis</a:t>
                      </a:r>
                    </a:p>
                  </a:txBody>
                  <a:tcPr anchor="ctr"/>
                </a:tc>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Masters Thesis</a:t>
                      </a:r>
                    </a:p>
                  </a:txBody>
                  <a:tcPr anchor="ctr"/>
                </a:tc>
                <a:extLst>
                  <a:ext uri="{0D108BD9-81ED-4DB2-BD59-A6C34878D82A}">
                    <a16:rowId xmlns:a16="http://schemas.microsoft.com/office/drawing/2014/main" val="2695476995"/>
                  </a:ext>
                </a:extLst>
              </a:tr>
              <a:tr h="648240">
                <a:tc>
                  <a:txBody>
                    <a:bodyPr/>
                    <a:lstStyle/>
                    <a:p>
                      <a:r>
                        <a:rPr lang="en-US" sz="1800" b="0" i="0" kern="1200" dirty="0">
                          <a:solidFill>
                            <a:schemeClr val="dk1"/>
                          </a:solidFill>
                          <a:effectLst/>
                          <a:latin typeface="+mn-lt"/>
                          <a:ea typeface="+mn-ea"/>
                          <a:cs typeface="+mn-cs"/>
                        </a:rPr>
                        <a:t>What are the characteristics of workplaces in GL?</a:t>
                      </a:r>
                    </a:p>
                  </a:txBody>
                  <a:tcPr anchor="ctr"/>
                </a:tc>
                <a:tc>
                  <a:txBody>
                    <a:bodyPr/>
                    <a:lstStyle/>
                    <a:p>
                      <a:r>
                        <a:rPr lang="en-US" sz="1800" dirty="0"/>
                        <a:t>Investigation</a:t>
                      </a:r>
                    </a:p>
                    <a:p>
                      <a:r>
                        <a:rPr lang="en-US" sz="1800" dirty="0"/>
                        <a:t>Observation</a:t>
                      </a:r>
                    </a:p>
                  </a:txBody>
                  <a:tcPr anchor="ctr"/>
                </a:tc>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WWW Dataset</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Manuscript in development</a:t>
                      </a:r>
                    </a:p>
                  </a:txBody>
                  <a:tcPr anchor="ctr"/>
                </a:tc>
                <a:extLst>
                  <a:ext uri="{0D108BD9-81ED-4DB2-BD59-A6C34878D82A}">
                    <a16:rowId xmlns:a16="http://schemas.microsoft.com/office/drawing/2014/main" val="2389497856"/>
                  </a:ext>
                </a:extLst>
              </a:tr>
              <a:tr h="926058">
                <a:tc>
                  <a:txBody>
                    <a:bodyPr/>
                    <a:lstStyle/>
                    <a:p>
                      <a:r>
                        <a:rPr lang="en-US" sz="1800" b="0" i="0" kern="1200" dirty="0">
                          <a:solidFill>
                            <a:schemeClr val="dk1"/>
                          </a:solidFill>
                          <a:effectLst/>
                          <a:latin typeface="+mn-lt"/>
                          <a:ea typeface="+mn-ea"/>
                          <a:cs typeface="+mn-cs"/>
                        </a:rPr>
                        <a:t>What are the health needs of street vendors?</a:t>
                      </a:r>
                    </a:p>
                  </a:txBody>
                  <a:tcPr anchor="ctr"/>
                </a:tc>
                <a:tc>
                  <a:txBody>
                    <a:bodyPr/>
                    <a:lstStyle/>
                    <a:p>
                      <a:r>
                        <a:rPr lang="en-US" sz="1800" dirty="0"/>
                        <a:t>Secondary Data Analysis</a:t>
                      </a:r>
                    </a:p>
                    <a:p>
                      <a:r>
                        <a:rPr lang="en-US" sz="1800" dirty="0"/>
                        <a:t>Observation</a:t>
                      </a:r>
                    </a:p>
                    <a:p>
                      <a:endParaRPr lang="en-US" sz="1800" dirty="0"/>
                    </a:p>
                  </a:txBody>
                  <a:tcPr anchor="ctr"/>
                </a:tc>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Poster</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Quilt</a:t>
                      </a:r>
                    </a:p>
                  </a:txBody>
                  <a:tcPr anchor="ctr"/>
                </a:tc>
                <a:extLst>
                  <a:ext uri="{0D108BD9-81ED-4DB2-BD59-A6C34878D82A}">
                    <a16:rowId xmlns:a16="http://schemas.microsoft.com/office/drawing/2014/main" val="463552640"/>
                  </a:ext>
                </a:extLst>
              </a:tr>
            </a:tbl>
          </a:graphicData>
        </a:graphic>
      </p:graphicFrame>
    </p:spTree>
    <p:extLst>
      <p:ext uri="{BB962C8B-B14F-4D97-AF65-F5344CB8AC3E}">
        <p14:creationId xmlns:p14="http://schemas.microsoft.com/office/powerpoint/2010/main" val="21172666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TPSLREQ_" val="true"/>
  <p:tag name="_TPSLLOC_" val="false"/>
  <p:tag name="_TPSLAUTO_" val="1"/>
  <p:tag name="_TPSLAUTOTR_" val="50.844444"/>
  <p:tag name="_TPSLNARR_" val="Week 4 CHSC 431 CBPR_003.wav"/>
</p:tagLst>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19080</TotalTime>
  <Words>2678</Words>
  <Application>Microsoft Macintosh PowerPoint</Application>
  <PresentationFormat>Widescreen</PresentationFormat>
  <Paragraphs>996</Paragraphs>
  <Slides>21</Slides>
  <Notes>8</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21</vt:i4>
      </vt:variant>
    </vt:vector>
  </HeadingPairs>
  <TitlesOfParts>
    <vt:vector size="34" baseType="lpstr">
      <vt:lpstr>Arial</vt:lpstr>
      <vt:lpstr>Calibri</vt:lpstr>
      <vt:lpstr>Calibri Light</vt:lpstr>
      <vt:lpstr>Century Gothic</vt:lpstr>
      <vt:lpstr>Times New Roman</vt:lpstr>
      <vt:lpstr>Wingdings</vt:lpstr>
      <vt:lpstr>Wingdings 2</vt:lpstr>
      <vt:lpstr>Retrospect</vt:lpstr>
      <vt:lpstr>1_Retrospect</vt:lpstr>
      <vt:lpstr>Office Theme</vt:lpstr>
      <vt:lpstr>Quotable</vt:lpstr>
      <vt:lpstr>1_Office Theme</vt:lpstr>
      <vt:lpstr>Document</vt:lpstr>
      <vt:lpstr>PowerPoint Presentation</vt:lpstr>
      <vt:lpstr> Center for Healthy Work A NIOSH Center of Excellence for Total Worker Health®    </vt:lpstr>
      <vt:lpstr>Goal/Meta </vt:lpstr>
      <vt:lpstr>Greater Lawndale Healthy Work  Project Aims</vt:lpstr>
      <vt:lpstr>Exploring Precarious Work to Build a Culture of Occupational Health at Community Level </vt:lpstr>
      <vt:lpstr>Research Partners</vt:lpstr>
      <vt:lpstr>Community-based Participatory Research</vt:lpstr>
      <vt:lpstr>PowerPoint Presentation</vt:lpstr>
      <vt:lpstr>PowerPoint Presentation</vt:lpstr>
      <vt:lpstr>PowerPoint Presentation</vt:lpstr>
      <vt:lpstr>Here is What We have Learned</vt:lpstr>
      <vt:lpstr>FOCUS GROUPS</vt:lpstr>
      <vt:lpstr>Focus Groups</vt:lpstr>
      <vt:lpstr>Focus Groups Description</vt:lpstr>
      <vt:lpstr>Focus Group Participants</vt:lpstr>
      <vt:lpstr>Developing Codebook for Analysis: Focus Group Participatory Qualitative Data Analysis Think Tanks</vt:lpstr>
      <vt:lpstr>Steps to the Analysis</vt:lpstr>
      <vt:lpstr>Focused Code Frequency in Greater Lawndale</vt:lpstr>
      <vt:lpstr>Code-Co-Occurrence</vt:lpstr>
      <vt:lpstr>Emergent Themes- Focus Groups</vt:lpstr>
      <vt:lpstr>More Focus Group Take 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PPRT and Total Worker Health Projects</dc:title>
  <dc:creator>Marcella Hernandez</dc:creator>
  <cp:lastModifiedBy>jennifer beirne</cp:lastModifiedBy>
  <cp:revision>256</cp:revision>
  <cp:lastPrinted>2019-09-07T18:59:16Z</cp:lastPrinted>
  <dcterms:created xsi:type="dcterms:W3CDTF">2016-09-01T02:44:01Z</dcterms:created>
  <dcterms:modified xsi:type="dcterms:W3CDTF">2020-03-13T03:09:08Z</dcterms:modified>
</cp:coreProperties>
</file>