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00" r:id="rId1"/>
    <p:sldMasterId id="2147484030" r:id="rId2"/>
    <p:sldMasterId id="2147484043" r:id="rId3"/>
    <p:sldMasterId id="2147484056" r:id="rId4"/>
    <p:sldMasterId id="2147484072" r:id="rId5"/>
  </p:sldMasterIdLst>
  <p:notesMasterIdLst>
    <p:notesMasterId r:id="rId25"/>
  </p:notesMasterIdLst>
  <p:handoutMasterIdLst>
    <p:handoutMasterId r:id="rId26"/>
  </p:handoutMasterIdLst>
  <p:sldIdLst>
    <p:sldId id="373" r:id="rId6"/>
    <p:sldId id="298" r:id="rId7"/>
    <p:sldId id="257" r:id="rId8"/>
    <p:sldId id="385" r:id="rId9"/>
    <p:sldId id="295" r:id="rId10"/>
    <p:sldId id="364" r:id="rId11"/>
    <p:sldId id="299" r:id="rId12"/>
    <p:sldId id="276" r:id="rId13"/>
    <p:sldId id="376" r:id="rId14"/>
    <p:sldId id="270" r:id="rId15"/>
    <p:sldId id="371" r:id="rId16"/>
    <p:sldId id="372" r:id="rId17"/>
    <p:sldId id="264" r:id="rId18"/>
    <p:sldId id="258" r:id="rId19"/>
    <p:sldId id="261" r:id="rId20"/>
    <p:sldId id="260" r:id="rId21"/>
    <p:sldId id="259" r:id="rId22"/>
    <p:sldId id="265" r:id="rId23"/>
    <p:sldId id="409"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guide id="3" orient="horz" pos="4319">
          <p15:clr>
            <a:srgbClr val="A4A3A4"/>
          </p15:clr>
        </p15:guide>
        <p15:guide id="4" pos="4285">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29000"/>
    <a:srgbClr val="FFE22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2980" autoAdjust="0"/>
    <p:restoredTop sz="95000" autoAdjust="0"/>
  </p:normalViewPr>
  <p:slideViewPr>
    <p:cSldViewPr snapToGrid="0">
      <p:cViewPr varScale="1">
        <p:scale>
          <a:sx n="100" d="100"/>
          <a:sy n="100" d="100"/>
        </p:scale>
        <p:origin x="592" y="176"/>
      </p:cViewPr>
      <p:guideLst>
        <p:guide orient="horz" pos="2160"/>
        <p:guide pos="3840"/>
        <p:guide orient="horz" pos="4319"/>
        <p:guide pos="4285"/>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AE14371-94AA-1646-883F-B759D7C64C7B}" type="datetimeFigureOut">
              <a:rPr lang="en-US" smtClean="0"/>
              <a:t>3/12/20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0A155BB-9E8D-A640-A9EE-513F7AA5F1FD}" type="slidenum">
              <a:rPr lang="en-US" smtClean="0"/>
              <a:t>‹#›</a:t>
            </a:fld>
            <a:endParaRPr lang="en-US"/>
          </a:p>
        </p:txBody>
      </p:sp>
    </p:spTree>
    <p:extLst>
      <p:ext uri="{BB962C8B-B14F-4D97-AF65-F5344CB8AC3E}">
        <p14:creationId xmlns:p14="http://schemas.microsoft.com/office/powerpoint/2010/main" val="1670859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301285B-8121-4A4E-9F02-54D0D1BA86C1}" type="datetimeFigureOut">
              <a:rPr lang="en-US" smtClean="0"/>
              <a:t>3/12/20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19BE2C4-10F2-4655-8042-51697A9E1944}" type="slidenum">
              <a:rPr lang="en-US" smtClean="0"/>
              <a:t>‹#›</a:t>
            </a:fld>
            <a:endParaRPr lang="en-US"/>
          </a:p>
        </p:txBody>
      </p:sp>
    </p:spTree>
    <p:extLst>
      <p:ext uri="{BB962C8B-B14F-4D97-AF65-F5344CB8AC3E}">
        <p14:creationId xmlns:p14="http://schemas.microsoft.com/office/powerpoint/2010/main" val="11975128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A2472A5-B28D-405F-AB09-CEEED3F0844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03855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200" dirty="0"/>
              <a:t>SLIDE 6: In conveying some of the ideas of how health inequities are produced</a:t>
            </a:r>
            <a:r>
              <a:rPr lang="en-US" sz="2200" baseline="0" dirty="0"/>
              <a:t> and maintained I’ll be sharing some of what we are learning in our National Institutes of Occupational Safety and Health-funded Center for Healthy Work at UIC. Specifically, our research core has been engaged in participatory research in Chicago neighborhoods that have a large proportion of the residents engaged in what we refer to as precarious work situations. This is relevant to our topic today as our Center’s mission is to </a:t>
            </a:r>
            <a:r>
              <a:rPr lang="en-US" sz="2200" dirty="0">
                <a:solidFill>
                  <a:prstClr val="white"/>
                </a:solidFill>
                <a:latin typeface="Calibri" panose="020F0502020204030204" pitchFamily="34" charset="0"/>
                <a:cs typeface="Calibri" panose="020F0502020204030204" pitchFamily="34" charset="0"/>
              </a:rPr>
              <a:t>to remove barriers that impact the health of low wage workers in the increasingly contingent workforce</a:t>
            </a:r>
            <a:r>
              <a:rPr lang="en-US" sz="2200" baseline="0" dirty="0">
                <a:solidFill>
                  <a:prstClr val="white"/>
                </a:solidFill>
                <a:latin typeface="Calibri" panose="020F0502020204030204" pitchFamily="34" charset="0"/>
                <a:cs typeface="Calibri" panose="020F0502020204030204" pitchFamily="34" charset="0"/>
              </a:rPr>
              <a:t> and we have a social justice emphasis that </a:t>
            </a:r>
            <a:r>
              <a:rPr lang="en-US" sz="2200" dirty="0">
                <a:solidFill>
                  <a:srgbClr val="FFC000"/>
                </a:solidFill>
                <a:latin typeface="Calibri" panose="020F0502020204030204" pitchFamily="34" charset="0"/>
                <a:cs typeface="Calibri" panose="020F0502020204030204" pitchFamily="34" charset="0"/>
              </a:rPr>
              <a:t>Everyone has the right to a healthy job.  Barriers to work and health and human rights are of</a:t>
            </a:r>
            <a:r>
              <a:rPr lang="en-US" sz="2200" baseline="0" dirty="0">
                <a:solidFill>
                  <a:srgbClr val="FFC000"/>
                </a:solidFill>
                <a:latin typeface="Calibri" panose="020F0502020204030204" pitchFamily="34" charset="0"/>
                <a:cs typeface="Calibri" panose="020F0502020204030204" pitchFamily="34" charset="0"/>
              </a:rPr>
              <a:t> central interests in our research and in this webinar. </a:t>
            </a:r>
            <a:endParaRPr lang="en-US" sz="2200" dirty="0">
              <a:solidFill>
                <a:srgbClr val="FFC000"/>
              </a:solidFill>
              <a:latin typeface="Calibri" panose="020F0502020204030204" pitchFamily="34" charset="0"/>
              <a:cs typeface="Calibri" panose="020F050202020403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solidFill>
                <a:prstClr val="white"/>
              </a:solidFill>
              <a:latin typeface="Calibri" panose="020F0502020204030204" pitchFamily="34" charset="0"/>
              <a:cs typeface="Calibri" panose="020F0502020204030204" pitchFamily="34" charset="0"/>
            </a:endParaRPr>
          </a:p>
          <a:p>
            <a:endParaRPr lang="en-US" dirty="0"/>
          </a:p>
        </p:txBody>
      </p:sp>
      <p:sp>
        <p:nvSpPr>
          <p:cNvPr id="4" name="Slide Number Placeholder 3"/>
          <p:cNvSpPr>
            <a:spLocks noGrp="1"/>
          </p:cNvSpPr>
          <p:nvPr>
            <p:ph type="sldNum" sz="quarter" idx="10"/>
          </p:nvPr>
        </p:nvSpPr>
        <p:spPr/>
        <p:txBody>
          <a:bodyPr/>
          <a:lstStyle/>
          <a:p>
            <a:fld id="{E1B8C1B6-081F-45AB-8E9C-CE1A01276E7D}"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12468595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200" dirty="0"/>
              <a:t>SLIDE 6: In</a:t>
            </a:r>
            <a:r>
              <a:rPr lang="en-US" sz="2200" baseline="0" dirty="0"/>
              <a:t> the Center for Healthy Work, our study is examining from a CBPR perspective, in which we are researching in partnership with people best informed on the topic, how people experience work at the community level. We are using mixed methods to be able to describe how work functions as a social determinant of health. In doing so we are collecting and piecing together stories of people engaged in precarious work.  </a:t>
            </a:r>
            <a:endParaRPr lang="en-US" sz="2200" dirty="0"/>
          </a:p>
        </p:txBody>
      </p:sp>
      <p:sp>
        <p:nvSpPr>
          <p:cNvPr id="4" name="Slide Number Placeholder 3"/>
          <p:cNvSpPr>
            <a:spLocks noGrp="1"/>
          </p:cNvSpPr>
          <p:nvPr>
            <p:ph type="sldNum" sz="quarter" idx="10"/>
          </p:nvPr>
        </p:nvSpPr>
        <p:spPr/>
        <p:txBody>
          <a:bodyPr/>
          <a:lstStyle/>
          <a:p>
            <a:fld id="{819BE2C4-10F2-4655-8042-51697A9E1944}" type="slidenum">
              <a:rPr lang="en-US" smtClean="0"/>
              <a:t>5</a:t>
            </a:fld>
            <a:endParaRPr lang="en-US"/>
          </a:p>
        </p:txBody>
      </p:sp>
    </p:spTree>
    <p:extLst>
      <p:ext uri="{BB962C8B-B14F-4D97-AF65-F5344CB8AC3E}">
        <p14:creationId xmlns:p14="http://schemas.microsoft.com/office/powerpoint/2010/main" val="5330799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2"/>
          <p:cNvSpPr>
            <a:spLocks noGrp="1" noRot="1" noChangeAspect="1" noChangeArrowheads="1" noTextEdit="1"/>
          </p:cNvSpPr>
          <p:nvPr>
            <p:ph type="sldImg"/>
          </p:nvPr>
        </p:nvSpPr>
        <p:spPr>
          <a:ln/>
        </p:spPr>
      </p:sp>
      <p:sp>
        <p:nvSpPr>
          <p:cNvPr id="4403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atin typeface="Times New Roman" charset="0"/>
              </a:rPr>
              <a:t>Partners are academics, or Public health professionals, and community members.</a:t>
            </a:r>
          </a:p>
          <a:p>
            <a:endParaRPr lang="en-US">
              <a:latin typeface="Times New Roman" charset="0"/>
            </a:endParaRPr>
          </a:p>
          <a:p>
            <a:r>
              <a:rPr lang="en-US">
                <a:latin typeface="Times New Roman" charset="0"/>
              </a:rPr>
              <a:t>Creating opportunities for social change through science and activism. Goal of Public Health.</a:t>
            </a:r>
          </a:p>
          <a:p>
            <a:r>
              <a:rPr lang="en-US">
                <a:latin typeface="Times New Roman" charset="0"/>
              </a:rPr>
              <a:t>Researchers transform tools for community members to analyze and decide on action</a:t>
            </a:r>
          </a:p>
          <a:p>
            <a:r>
              <a:rPr lang="en-US">
                <a:latin typeface="Times New Roman" charset="0"/>
              </a:rPr>
              <a:t>Community members transfer their expert content and meaning to researchers in pursuit of knowledge and application.</a:t>
            </a:r>
          </a:p>
          <a:p>
            <a:endParaRPr lang="en-US">
              <a:latin typeface="Times New Roman" charset="0"/>
            </a:endParaRPr>
          </a:p>
        </p:txBody>
      </p:sp>
    </p:spTree>
    <p:extLst>
      <p:ext uri="{BB962C8B-B14F-4D97-AF65-F5344CB8AC3E}">
        <p14:creationId xmlns:p14="http://schemas.microsoft.com/office/powerpoint/2010/main" val="15428859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19BE2C4-10F2-4655-8042-51697A9E1944}" type="slidenum">
              <a:rPr lang="en-US" smtClean="0"/>
              <a:t>8</a:t>
            </a:fld>
            <a:endParaRPr lang="en-US"/>
          </a:p>
        </p:txBody>
      </p:sp>
    </p:spTree>
    <p:extLst>
      <p:ext uri="{BB962C8B-B14F-4D97-AF65-F5344CB8AC3E}">
        <p14:creationId xmlns:p14="http://schemas.microsoft.com/office/powerpoint/2010/main" val="2344606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19BE2C4-10F2-4655-8042-51697A9E1944}" type="slidenum">
              <a:rPr lang="en-US" smtClean="0"/>
              <a:t>9</a:t>
            </a:fld>
            <a:endParaRPr lang="en-US"/>
          </a:p>
        </p:txBody>
      </p:sp>
    </p:spTree>
    <p:extLst>
      <p:ext uri="{BB962C8B-B14F-4D97-AF65-F5344CB8AC3E}">
        <p14:creationId xmlns:p14="http://schemas.microsoft.com/office/powerpoint/2010/main" val="40460931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06A1F3F-6695-4D40-A881-EEC8043C1A99}" type="datetimeFigureOut">
              <a:rPr lang="en-US" smtClean="0"/>
              <a:t>3/12/20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2B09A1-647C-4946-A513-54CA1803492D}"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54190641"/>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06A1F3F-6695-4D40-A881-EEC8043C1A99}" type="datetimeFigureOut">
              <a:rPr lang="en-US" smtClean="0"/>
              <a:t>3/12/20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2B09A1-647C-4946-A513-54CA1803492D}" type="slidenum">
              <a:rPr lang="en-US" smtClean="0"/>
              <a:t>‹#›</a:t>
            </a:fld>
            <a:endParaRPr lang="en-US"/>
          </a:p>
        </p:txBody>
      </p:sp>
    </p:spTree>
    <p:extLst>
      <p:ext uri="{BB962C8B-B14F-4D97-AF65-F5344CB8AC3E}">
        <p14:creationId xmlns:p14="http://schemas.microsoft.com/office/powerpoint/2010/main" val="10692199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06A1F3F-6695-4D40-A881-EEC8043C1A99}" type="datetimeFigureOut">
              <a:rPr lang="en-US" smtClean="0"/>
              <a:t>3/12/20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2B09A1-647C-4946-A513-54CA1803492D}" type="slidenum">
              <a:rPr lang="en-US" smtClean="0"/>
              <a:t>‹#›</a:t>
            </a:fld>
            <a:endParaRPr lang="en-US"/>
          </a:p>
        </p:txBody>
      </p:sp>
    </p:spTree>
    <p:extLst>
      <p:ext uri="{BB962C8B-B14F-4D97-AF65-F5344CB8AC3E}">
        <p14:creationId xmlns:p14="http://schemas.microsoft.com/office/powerpoint/2010/main" val="236239028"/>
      </p:ext>
    </p:extLst>
  </p:cSld>
  <p:clrMapOvr>
    <a:masterClrMapping/>
  </p:clrMapOvr>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06A1F3F-6695-4D40-A881-EEC8043C1A99}" type="datetimeFigureOut">
              <a:rPr lang="en-US" smtClean="0"/>
              <a:pPr/>
              <a:t>3/12/20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2B09A1-647C-4946-A513-54CA1803492D}" type="slidenum">
              <a:rPr lang="en-US" smtClean="0"/>
              <a:pPr/>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06A1F3F-6695-4D40-A881-EEC8043C1A99}" type="datetimeFigureOut">
              <a:rPr lang="en-US" smtClean="0"/>
              <a:pPr/>
              <a:t>3/12/20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2B09A1-647C-4946-A513-54CA1803492D}"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06A1F3F-6695-4D40-A881-EEC8043C1A99}" type="datetimeFigureOut">
              <a:rPr lang="en-US" smtClean="0"/>
              <a:pPr/>
              <a:t>3/12/20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2B09A1-647C-4946-A513-54CA1803492D}" type="slidenum">
              <a:rPr lang="en-US" smtClean="0"/>
              <a:pPr/>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1845734"/>
            <a:ext cx="4937760" cy="40233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06A1F3F-6695-4D40-A881-EEC8043C1A99}" type="datetimeFigureOut">
              <a:rPr lang="en-US" smtClean="0"/>
              <a:pPr/>
              <a:t>3/12/20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2B09A1-647C-4946-A513-54CA1803492D}" type="slidenum">
              <a:rPr lang="en-US" smtClean="0"/>
              <a:pPr/>
              <a:t>‹#›</a:t>
            </a:fld>
            <a:endParaRPr lang="en-US"/>
          </a:p>
        </p:txBody>
      </p:sp>
    </p:spTree>
  </p:cSld>
  <p:clrMapOvr>
    <a:masterClrMapping/>
  </p:clrMapOvr>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5"/>
            <a:ext cx="493776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06A1F3F-6695-4D40-A881-EEC8043C1A99}" type="datetimeFigureOut">
              <a:rPr lang="en-US" smtClean="0"/>
              <a:pPr/>
              <a:t>3/12/20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A2B09A1-647C-4946-A513-54CA1803492D}" type="slidenum">
              <a:rPr lang="en-US" smtClean="0"/>
              <a:pPr/>
              <a:t>‹#›</a:t>
            </a:fld>
            <a:endParaRPr lang="en-US"/>
          </a:p>
        </p:txBody>
      </p:sp>
    </p:spTree>
  </p:cSld>
  <p:clrMapOvr>
    <a:masterClrMapping/>
  </p:clrMapOvr>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06A1F3F-6695-4D40-A881-EEC8043C1A99}" type="datetimeFigureOut">
              <a:rPr lang="en-US" smtClean="0"/>
              <a:pPr/>
              <a:t>3/12/20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A2B09A1-647C-4946-A513-54CA1803492D}"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F06A1F3F-6695-4D40-A881-EEC8043C1A99}" type="datetimeFigureOut">
              <a:rPr lang="en-US" smtClean="0"/>
              <a:pPr/>
              <a:t>3/12/20</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FA2B09A1-647C-4946-A513-54CA1803492D}" type="slidenum">
              <a:rPr lang="en-US" smtClean="0"/>
              <a:pPr/>
              <a:t>‹#›</a:t>
            </a:fld>
            <a:endParaRPr lang="en-US"/>
          </a:p>
        </p:txBody>
      </p:sp>
    </p:spTree>
  </p:cSld>
  <p:clrMapOvr>
    <a:masterClrMapping/>
  </p:clrMapOvr>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F06A1F3F-6695-4D40-A881-EEC8043C1A99}" type="datetimeFigureOut">
              <a:rPr lang="en-US" smtClean="0"/>
              <a:pPr/>
              <a:t>3/12/20</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solidFill>
                <a:srgbClr val="344068"/>
              </a:solidFill>
            </a:endParaRP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FA2B09A1-647C-4946-A513-54CA1803492D}" type="slidenum">
              <a:rPr lang="en-US" smtClean="0">
                <a:solidFill>
                  <a:srgbClr val="344068"/>
                </a:solidFill>
              </a:rPr>
              <a:pPr/>
              <a:t>‹#›</a:t>
            </a:fld>
            <a:endParaRPr lang="en-US">
              <a:solidFill>
                <a:srgbClr val="344068"/>
              </a:solidFill>
            </a:endParaRPr>
          </a:p>
        </p:txBody>
      </p:sp>
    </p:spTree>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06A1F3F-6695-4D40-A881-EEC8043C1A99}" type="datetimeFigureOut">
              <a:rPr lang="en-US" smtClean="0"/>
              <a:t>3/12/20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2B09A1-647C-4946-A513-54CA1803492D}" type="slidenum">
              <a:rPr lang="en-US" smtClean="0"/>
              <a:t>‹#›</a:t>
            </a:fld>
            <a:endParaRPr lang="en-US"/>
          </a:p>
        </p:txBody>
      </p:sp>
    </p:spTree>
    <p:extLst>
      <p:ext uri="{BB962C8B-B14F-4D97-AF65-F5344CB8AC3E}">
        <p14:creationId xmlns:p14="http://schemas.microsoft.com/office/powerpoint/2010/main" val="104201553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06A1F3F-6695-4D40-A881-EEC8043C1A99}" type="datetimeFigureOut">
              <a:rPr lang="en-US" smtClean="0"/>
              <a:pPr/>
              <a:t>3/12/20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2B09A1-647C-4946-A513-54CA1803492D}" type="slidenum">
              <a:rPr lang="en-US" smtClean="0"/>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06A1F3F-6695-4D40-A881-EEC8043C1A99}" type="datetimeFigureOut">
              <a:rPr lang="en-US" smtClean="0"/>
              <a:pPr/>
              <a:t>3/12/20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2B09A1-647C-4946-A513-54CA1803492D}"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06A1F3F-6695-4D40-A881-EEC8043C1A99}" type="datetimeFigureOut">
              <a:rPr lang="en-US" smtClean="0"/>
              <a:pPr/>
              <a:t>3/12/20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2B09A1-647C-4946-A513-54CA1803492D}" type="slidenum">
              <a:rPr lang="en-US" smtClean="0"/>
              <a:pPr/>
              <a:t>‹#›</a:t>
            </a:fld>
            <a:endParaRPr lang="en-US"/>
          </a:p>
        </p:txBody>
      </p:sp>
    </p:spTree>
  </p:cSld>
  <p:clrMapOvr>
    <a:masterClrMapping/>
  </p:clrMapOvr>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2 Pictures with Caption">
    <p:spTree>
      <p:nvGrpSpPr>
        <p:cNvPr id="1" name=""/>
        <p:cNvGrpSpPr/>
        <p:nvPr/>
      </p:nvGrpSpPr>
      <p:grpSpPr>
        <a:xfrm>
          <a:off x="0" y="0"/>
          <a:ext cx="0" cy="0"/>
          <a:chOff x="0" y="0"/>
          <a:chExt cx="0" cy="0"/>
        </a:xfrm>
      </p:grpSpPr>
      <p:sp>
        <p:nvSpPr>
          <p:cNvPr id="6" name="Rectangle 5"/>
          <p:cNvSpPr/>
          <p:nvPr/>
        </p:nvSpPr>
        <p:spPr>
          <a:xfrm>
            <a:off x="376767" y="228600"/>
            <a:ext cx="8515351"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solidFill>
                <a:prstClr val="white"/>
              </a:solidFill>
            </a:endParaRPr>
          </a:p>
        </p:txBody>
      </p:sp>
      <p:sp>
        <p:nvSpPr>
          <p:cNvPr id="7" name="TextBox 6"/>
          <p:cNvSpPr txBox="1">
            <a:spLocks noChangeArrowheads="1"/>
          </p:cNvSpPr>
          <p:nvPr/>
        </p:nvSpPr>
        <p:spPr bwMode="auto">
          <a:xfrm>
            <a:off x="567267" y="174625"/>
            <a:ext cx="550333" cy="831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5400" b="1">
                <a:solidFill>
                  <a:srgbClr val="B870B8"/>
                </a:solidFill>
              </a:rPr>
              <a:t>+</a:t>
            </a:r>
          </a:p>
        </p:txBody>
      </p:sp>
      <p:sp>
        <p:nvSpPr>
          <p:cNvPr id="8" name="Rectangle 7"/>
          <p:cNvSpPr/>
          <p:nvPr/>
        </p:nvSpPr>
        <p:spPr>
          <a:xfrm>
            <a:off x="9069917" y="228600"/>
            <a:ext cx="2743200" cy="20383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solidFill>
                <a:prstClr val="white"/>
              </a:solidFill>
            </a:endParaRPr>
          </a:p>
        </p:txBody>
      </p:sp>
      <p:sp>
        <p:nvSpPr>
          <p:cNvPr id="2" name="Title 1"/>
          <p:cNvSpPr>
            <a:spLocks noGrp="1"/>
          </p:cNvSpPr>
          <p:nvPr>
            <p:ph type="title"/>
          </p:nvPr>
        </p:nvSpPr>
        <p:spPr>
          <a:xfrm>
            <a:off x="507406" y="2571750"/>
            <a:ext cx="8242148" cy="1162050"/>
          </a:xfrm>
        </p:spPr>
        <p:txBody>
          <a:bodyPr anchor="b">
            <a:normAutofit/>
          </a:bodyPr>
          <a:lstStyle>
            <a:lvl1pPr algn="l">
              <a:defRPr sz="2600" b="0">
                <a:solidFill>
                  <a:schemeClr val="bg1"/>
                </a:solidFill>
              </a:defRPr>
            </a:lvl1pPr>
          </a:lstStyle>
          <a:p>
            <a:r>
              <a:rPr lang="en-US"/>
              <a:t>Click to edit Master title style</a:t>
            </a:r>
            <a:endParaRPr/>
          </a:p>
        </p:txBody>
      </p:sp>
      <p:sp>
        <p:nvSpPr>
          <p:cNvPr id="4" name="Text Placeholder 3"/>
          <p:cNvSpPr>
            <a:spLocks noGrp="1"/>
          </p:cNvSpPr>
          <p:nvPr>
            <p:ph type="body" sz="half" idx="2"/>
          </p:nvPr>
        </p:nvSpPr>
        <p:spPr>
          <a:xfrm>
            <a:off x="508126" y="3733801"/>
            <a:ext cx="8239421"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2" name="Picture Placeholder 12"/>
          <p:cNvSpPr>
            <a:spLocks noGrp="1"/>
          </p:cNvSpPr>
          <p:nvPr>
            <p:ph type="pic" sz="quarter" idx="13"/>
          </p:nvPr>
        </p:nvSpPr>
        <p:spPr>
          <a:xfrm>
            <a:off x="9069917" y="2374940"/>
            <a:ext cx="2743200" cy="2039112"/>
          </a:xfrm>
        </p:spPr>
        <p:txBody>
          <a:bodyPr rtlCol="0">
            <a:normAutofit/>
          </a:bodyPr>
          <a:lstStyle>
            <a:lvl1pPr>
              <a:buNone/>
              <a:defRPr/>
            </a:lvl1pPr>
          </a:lstStyle>
          <a:p>
            <a:pPr lvl="0"/>
            <a:r>
              <a:rPr lang="en-US" noProof="0"/>
              <a:t>Drag picture to placeholder or click icon to add</a:t>
            </a:r>
            <a:endParaRPr noProof="0"/>
          </a:p>
        </p:txBody>
      </p:sp>
      <p:sp>
        <p:nvSpPr>
          <p:cNvPr id="13" name="Picture Placeholder 12"/>
          <p:cNvSpPr>
            <a:spLocks noGrp="1"/>
          </p:cNvSpPr>
          <p:nvPr>
            <p:ph type="pic" sz="quarter" idx="14"/>
          </p:nvPr>
        </p:nvSpPr>
        <p:spPr>
          <a:xfrm>
            <a:off x="9069917" y="4535424"/>
            <a:ext cx="2743200" cy="2039112"/>
          </a:xfrm>
        </p:spPr>
        <p:txBody>
          <a:bodyPr rtlCol="0">
            <a:normAutofit/>
          </a:bodyPr>
          <a:lstStyle>
            <a:lvl1pPr>
              <a:buNone/>
              <a:defRPr/>
            </a:lvl1pPr>
          </a:lstStyle>
          <a:p>
            <a:pPr lvl="0"/>
            <a:r>
              <a:rPr lang="en-US" noProof="0"/>
              <a:t>Drag picture to placeholder or click icon to add</a:t>
            </a:r>
            <a:endParaRPr noProof="0"/>
          </a:p>
        </p:txBody>
      </p:sp>
      <p:sp>
        <p:nvSpPr>
          <p:cNvPr id="9" name="Date Placeholder 4"/>
          <p:cNvSpPr>
            <a:spLocks noGrp="1"/>
          </p:cNvSpPr>
          <p:nvPr>
            <p:ph type="dt" sz="half" idx="15"/>
          </p:nvPr>
        </p:nvSpPr>
        <p:spPr>
          <a:xfrm>
            <a:off x="6949018" y="6235701"/>
            <a:ext cx="1799167" cy="365125"/>
          </a:xfrm>
        </p:spPr>
        <p:txBody>
          <a:bodyPr/>
          <a:lstStyle>
            <a:lvl1pPr>
              <a:defRPr>
                <a:solidFill>
                  <a:schemeClr val="bg1"/>
                </a:solidFill>
              </a:defRPr>
            </a:lvl1pPr>
          </a:lstStyle>
          <a:p>
            <a:pPr>
              <a:defRPr/>
            </a:pPr>
            <a:fld id="{3FB57C5E-9EA0-6E43-956E-DA5C456D7321}" type="datetimeFigureOut">
              <a:rPr lang="en-US">
                <a:solidFill>
                  <a:prstClr val="white"/>
                </a:solidFill>
              </a:rPr>
              <a:pPr>
                <a:defRPr/>
              </a:pPr>
              <a:t>3/12/20</a:t>
            </a:fld>
            <a:endParaRPr lang="en-US">
              <a:solidFill>
                <a:prstClr val="white"/>
              </a:solidFill>
            </a:endParaRPr>
          </a:p>
        </p:txBody>
      </p:sp>
      <p:sp>
        <p:nvSpPr>
          <p:cNvPr id="10" name="Footer Placeholder 5"/>
          <p:cNvSpPr>
            <a:spLocks noGrp="1"/>
          </p:cNvSpPr>
          <p:nvPr>
            <p:ph type="ftr" sz="quarter" idx="16"/>
          </p:nvPr>
        </p:nvSpPr>
        <p:spPr>
          <a:xfrm>
            <a:off x="508000" y="6235701"/>
            <a:ext cx="6197600" cy="365125"/>
          </a:xfrm>
        </p:spPr>
        <p:txBody>
          <a:bodyPr/>
          <a:lstStyle>
            <a:lvl1pPr>
              <a:defRPr>
                <a:solidFill>
                  <a:schemeClr val="bg1"/>
                </a:solidFill>
              </a:defRPr>
            </a:lvl1pPr>
          </a:lstStyle>
          <a:p>
            <a:pPr>
              <a:defRPr/>
            </a:pPr>
            <a:endParaRPr lang="en-US">
              <a:solidFill>
                <a:prstClr val="white"/>
              </a:solidFill>
            </a:endParaRPr>
          </a:p>
        </p:txBody>
      </p:sp>
      <p:sp>
        <p:nvSpPr>
          <p:cNvPr id="11" name="Slide Number Placeholder 6"/>
          <p:cNvSpPr>
            <a:spLocks noGrp="1"/>
          </p:cNvSpPr>
          <p:nvPr>
            <p:ph type="sldNum" sz="quarter" idx="17"/>
          </p:nvPr>
        </p:nvSpPr>
        <p:spPr/>
        <p:txBody>
          <a:bodyPr/>
          <a:lstStyle>
            <a:lvl1pPr>
              <a:defRPr/>
            </a:lvl1pPr>
          </a:lstStyle>
          <a:p>
            <a:pPr>
              <a:defRPr/>
            </a:pPr>
            <a:fld id="{BDB255C6-E638-E247-9AD7-9623D7BDA3AB}" type="slidenum">
              <a:rPr lang="en-US"/>
              <a:pPr>
                <a:defRPr/>
              </a:pPr>
              <a:t>‹#›</a:t>
            </a:fld>
            <a:endParaRPr lang="en-US"/>
          </a:p>
        </p:txBody>
      </p:sp>
    </p:spTree>
  </p:cSld>
  <p:clrMapOvr>
    <a:masterClrMapping/>
  </p:clrMapOvr>
  <p:hf sldNum="0"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506167-1BA3-4F3D-820A-299BB96A83DC}" type="slidenum">
              <a:rPr lang="en-US" smtClean="0"/>
              <a:t>‹#›</a:t>
            </a:fld>
            <a:endParaRPr lang="en-US"/>
          </a:p>
        </p:txBody>
      </p:sp>
    </p:spTree>
    <p:extLst>
      <p:ext uri="{BB962C8B-B14F-4D97-AF65-F5344CB8AC3E}">
        <p14:creationId xmlns:p14="http://schemas.microsoft.com/office/powerpoint/2010/main" val="60044803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enter for Healthy Work">
    <p:spTree>
      <p:nvGrpSpPr>
        <p:cNvPr id="1" name=""/>
        <p:cNvGrpSpPr/>
        <p:nvPr/>
      </p:nvGrpSpPr>
      <p:grpSpPr>
        <a:xfrm>
          <a:off x="0" y="0"/>
          <a:ext cx="0" cy="0"/>
          <a:chOff x="0" y="0"/>
          <a:chExt cx="0" cy="0"/>
        </a:xfrm>
      </p:grpSpPr>
      <p:sp>
        <p:nvSpPr>
          <p:cNvPr id="6" name="Title 5"/>
          <p:cNvSpPr>
            <a:spLocks noGrp="1"/>
          </p:cNvSpPr>
          <p:nvPr>
            <p:ph type="title"/>
          </p:nvPr>
        </p:nvSpPr>
        <p:spPr>
          <a:xfrm>
            <a:off x="228599" y="574677"/>
            <a:ext cx="11630025" cy="1325563"/>
          </a:xfrm>
        </p:spPr>
        <p:txBody>
          <a:bodyPr/>
          <a:lstStyle/>
          <a:p>
            <a:r>
              <a:rPr lang="en-US"/>
              <a:t>Click to edit Master title style</a:t>
            </a:r>
          </a:p>
        </p:txBody>
      </p:sp>
      <p:sp>
        <p:nvSpPr>
          <p:cNvPr id="8" name="Content Placeholder 7"/>
          <p:cNvSpPr>
            <a:spLocks noGrp="1"/>
          </p:cNvSpPr>
          <p:nvPr>
            <p:ph sz="quarter" idx="10"/>
          </p:nvPr>
        </p:nvSpPr>
        <p:spPr>
          <a:xfrm>
            <a:off x="349249" y="2122133"/>
            <a:ext cx="11582400" cy="44767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481941" y="6160007"/>
            <a:ext cx="2548133" cy="697993"/>
          </a:xfrm>
          <a:prstGeom prst="rect">
            <a:avLst/>
          </a:prstGeom>
        </p:spPr>
      </p:pic>
      <p:pic>
        <p:nvPicPr>
          <p:cNvPr id="1026" name="Picture 2" descr="Image result for uic school of public health logo transparent"/>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09939" y="5800915"/>
            <a:ext cx="2337319" cy="11655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117018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506167-1BA3-4F3D-820A-299BB96A83DC}" type="slidenum">
              <a:rPr lang="en-US" smtClean="0"/>
              <a:t>‹#›</a:t>
            </a:fld>
            <a:endParaRPr lang="en-US"/>
          </a:p>
        </p:txBody>
      </p:sp>
    </p:spTree>
    <p:extLst>
      <p:ext uri="{BB962C8B-B14F-4D97-AF65-F5344CB8AC3E}">
        <p14:creationId xmlns:p14="http://schemas.microsoft.com/office/powerpoint/2010/main" val="44259999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506167-1BA3-4F3D-820A-299BB96A83DC}" type="slidenum">
              <a:rPr lang="en-US" smtClean="0"/>
              <a:t>‹#›</a:t>
            </a:fld>
            <a:endParaRPr lang="en-US"/>
          </a:p>
        </p:txBody>
      </p:sp>
    </p:spTree>
    <p:extLst>
      <p:ext uri="{BB962C8B-B14F-4D97-AF65-F5344CB8AC3E}">
        <p14:creationId xmlns:p14="http://schemas.microsoft.com/office/powerpoint/2010/main" val="77917081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506167-1BA3-4F3D-820A-299BB96A83DC}" type="slidenum">
              <a:rPr lang="en-US" smtClean="0"/>
              <a:t>‹#›</a:t>
            </a:fld>
            <a:endParaRPr lang="en-US"/>
          </a:p>
        </p:txBody>
      </p:sp>
    </p:spTree>
    <p:extLst>
      <p:ext uri="{BB962C8B-B14F-4D97-AF65-F5344CB8AC3E}">
        <p14:creationId xmlns:p14="http://schemas.microsoft.com/office/powerpoint/2010/main" val="132216060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9506167-1BA3-4F3D-820A-299BB96A83DC}" type="slidenum">
              <a:rPr lang="en-US" smtClean="0"/>
              <a:t>‹#›</a:t>
            </a:fld>
            <a:endParaRPr lang="en-US"/>
          </a:p>
        </p:txBody>
      </p:sp>
    </p:spTree>
    <p:extLst>
      <p:ext uri="{BB962C8B-B14F-4D97-AF65-F5344CB8AC3E}">
        <p14:creationId xmlns:p14="http://schemas.microsoft.com/office/powerpoint/2010/main" val="18825046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06A1F3F-6695-4D40-A881-EEC8043C1A99}" type="datetimeFigureOut">
              <a:rPr lang="en-US" smtClean="0"/>
              <a:t>3/12/20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2B09A1-647C-4946-A513-54CA1803492D}"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5989074"/>
      </p:ext>
    </p:extLst>
  </p:cSld>
  <p:clrMapOvr>
    <a:masterClrMapping/>
  </p:clrMapOvr>
  <p:extLst>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9506167-1BA3-4F3D-820A-299BB96A83DC}" type="slidenum">
              <a:rPr lang="en-US" smtClean="0"/>
              <a:t>‹#›</a:t>
            </a:fld>
            <a:endParaRPr lang="en-US"/>
          </a:p>
        </p:txBody>
      </p:sp>
    </p:spTree>
    <p:extLst>
      <p:ext uri="{BB962C8B-B14F-4D97-AF65-F5344CB8AC3E}">
        <p14:creationId xmlns:p14="http://schemas.microsoft.com/office/powerpoint/2010/main" val="316884073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9506167-1BA3-4F3D-820A-299BB96A83DC}" type="slidenum">
              <a:rPr lang="en-US" smtClean="0"/>
              <a:t>‹#›</a:t>
            </a:fld>
            <a:endParaRPr lang="en-US"/>
          </a:p>
        </p:txBody>
      </p:sp>
    </p:spTree>
    <p:extLst>
      <p:ext uri="{BB962C8B-B14F-4D97-AF65-F5344CB8AC3E}">
        <p14:creationId xmlns:p14="http://schemas.microsoft.com/office/powerpoint/2010/main" val="181548319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506167-1BA3-4F3D-820A-299BB96A83DC}" type="slidenum">
              <a:rPr lang="en-US" smtClean="0"/>
              <a:t>‹#›</a:t>
            </a:fld>
            <a:endParaRPr lang="en-US"/>
          </a:p>
        </p:txBody>
      </p:sp>
    </p:spTree>
    <p:extLst>
      <p:ext uri="{BB962C8B-B14F-4D97-AF65-F5344CB8AC3E}">
        <p14:creationId xmlns:p14="http://schemas.microsoft.com/office/powerpoint/2010/main" val="10876226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7"/>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506167-1BA3-4F3D-820A-299BB96A83DC}" type="slidenum">
              <a:rPr lang="en-US" smtClean="0"/>
              <a:t>‹#›</a:t>
            </a:fld>
            <a:endParaRPr lang="en-US"/>
          </a:p>
        </p:txBody>
      </p:sp>
    </p:spTree>
    <p:extLst>
      <p:ext uri="{BB962C8B-B14F-4D97-AF65-F5344CB8AC3E}">
        <p14:creationId xmlns:p14="http://schemas.microsoft.com/office/powerpoint/2010/main" val="148085791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506167-1BA3-4F3D-820A-299BB96A83DC}" type="slidenum">
              <a:rPr lang="en-US" smtClean="0"/>
              <a:t>‹#›</a:t>
            </a:fld>
            <a:endParaRPr lang="en-US"/>
          </a:p>
        </p:txBody>
      </p:sp>
    </p:spTree>
    <p:extLst>
      <p:ext uri="{BB962C8B-B14F-4D97-AF65-F5344CB8AC3E}">
        <p14:creationId xmlns:p14="http://schemas.microsoft.com/office/powerpoint/2010/main" val="426430276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506167-1BA3-4F3D-820A-299BB96A83DC}" type="slidenum">
              <a:rPr lang="en-US" smtClean="0"/>
              <a:t>‹#›</a:t>
            </a:fld>
            <a:endParaRPr lang="en-US"/>
          </a:p>
        </p:txBody>
      </p:sp>
    </p:spTree>
    <p:extLst>
      <p:ext uri="{BB962C8B-B14F-4D97-AF65-F5344CB8AC3E}">
        <p14:creationId xmlns:p14="http://schemas.microsoft.com/office/powerpoint/2010/main" val="423769956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Freeform 6"/>
          <p:cNvSpPr/>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10001" y="1449155"/>
            <a:ext cx="10572000" cy="2971051"/>
          </a:xfrm>
        </p:spPr>
        <p:txBody>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810001" y="5280847"/>
            <a:ext cx="10572000"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8B9EBBA-996F-894A-B54A-D6246ED52CEA}" type="datetimeFigureOut">
              <a:rPr lang="en-US" dirty="0">
                <a:solidFill>
                  <a:prstClr val="white"/>
                </a:solidFill>
                <a:latin typeface="Century Gothic"/>
              </a:rPr>
              <a:pPr/>
              <a:t>3/12/20</a:t>
            </a:fld>
            <a:endParaRPr lang="en-US" dirty="0">
              <a:solidFill>
                <a:prstClr val="white"/>
              </a:solidFill>
              <a:latin typeface="Century Gothic"/>
            </a:endParaRPr>
          </a:p>
        </p:txBody>
      </p:sp>
      <p:sp>
        <p:nvSpPr>
          <p:cNvPr id="5" name="Footer Placeholder 4"/>
          <p:cNvSpPr>
            <a:spLocks noGrp="1"/>
          </p:cNvSpPr>
          <p:nvPr>
            <p:ph type="ftr" sz="quarter" idx="11"/>
          </p:nvPr>
        </p:nvSpPr>
        <p:spPr/>
        <p:txBody>
          <a:bodyPr/>
          <a:lstStyle/>
          <a:p>
            <a:endParaRPr lang="en-US" dirty="0">
              <a:solidFill>
                <a:prstClr val="white"/>
              </a:solidFill>
              <a:latin typeface="Century Gothic"/>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srgbClr val="9ECD33"/>
                </a:solidFill>
                <a:latin typeface="Century Gothic"/>
              </a:rPr>
              <a:pPr/>
              <a:t>‹#›</a:t>
            </a:fld>
            <a:endParaRPr lang="en-US" dirty="0">
              <a:solidFill>
                <a:srgbClr val="9ECD33"/>
              </a:solidFill>
              <a:latin typeface="Century Gothic"/>
            </a:endParaRPr>
          </a:p>
        </p:txBody>
      </p:sp>
    </p:spTree>
    <p:extLst>
      <p:ext uri="{BB962C8B-B14F-4D97-AF65-F5344CB8AC3E}">
        <p14:creationId xmlns:p14="http://schemas.microsoft.com/office/powerpoint/2010/main" val="71242706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1"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5" y="447188"/>
            <a:ext cx="10571999" cy="970450"/>
          </a:xfrm>
        </p:spPr>
        <p:txBody>
          <a:bodyPr/>
          <a:lstStyle/>
          <a:p>
            <a:r>
              <a:rPr lang="en-US"/>
              <a:t>Click to edit Master title style</a:t>
            </a:r>
            <a:endParaRPr lang="en-US" dirty="0"/>
          </a:p>
        </p:txBody>
      </p:sp>
      <p:sp>
        <p:nvSpPr>
          <p:cNvPr id="3" name="Content Placeholder 2"/>
          <p:cNvSpPr>
            <a:spLocks noGrp="1"/>
          </p:cNvSpPr>
          <p:nvPr>
            <p:ph idx="1"/>
          </p:nvPr>
        </p:nvSpPr>
        <p:spPr>
          <a:xfrm>
            <a:off x="818717" y="2222287"/>
            <a:ext cx="10554575" cy="363651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B3A1323-8D79-1946-B0D7-40001CF92E9D}" type="datetimeFigureOut">
              <a:rPr lang="en-US" dirty="0">
                <a:solidFill>
                  <a:prstClr val="white"/>
                </a:solidFill>
                <a:latin typeface="Century Gothic"/>
              </a:rPr>
              <a:pPr/>
              <a:t>3/12/20</a:t>
            </a:fld>
            <a:endParaRPr lang="en-US" dirty="0">
              <a:solidFill>
                <a:prstClr val="white"/>
              </a:solidFill>
              <a:latin typeface="Century Gothic"/>
            </a:endParaRPr>
          </a:p>
        </p:txBody>
      </p:sp>
      <p:sp>
        <p:nvSpPr>
          <p:cNvPr id="5" name="Footer Placeholder 4"/>
          <p:cNvSpPr>
            <a:spLocks noGrp="1"/>
          </p:cNvSpPr>
          <p:nvPr>
            <p:ph type="ftr" sz="quarter" idx="11"/>
          </p:nvPr>
        </p:nvSpPr>
        <p:spPr/>
        <p:txBody>
          <a:bodyPr/>
          <a:lstStyle/>
          <a:p>
            <a:endParaRPr lang="en-US" dirty="0">
              <a:solidFill>
                <a:prstClr val="white"/>
              </a:solidFill>
              <a:latin typeface="Century Gothic"/>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srgbClr val="9ECD33"/>
                </a:solidFill>
                <a:latin typeface="Century Gothic"/>
              </a:rPr>
              <a:pPr/>
              <a:t>‹#›</a:t>
            </a:fld>
            <a:endParaRPr lang="en-US" dirty="0">
              <a:solidFill>
                <a:srgbClr val="9ECD33"/>
              </a:solidFill>
              <a:latin typeface="Century Gothic"/>
            </a:endParaRPr>
          </a:p>
        </p:txBody>
      </p:sp>
    </p:spTree>
    <p:extLst>
      <p:ext uri="{BB962C8B-B14F-4D97-AF65-F5344CB8AC3E}">
        <p14:creationId xmlns:p14="http://schemas.microsoft.com/office/powerpoint/2010/main" val="395265738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Nine Step Process Arrows">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18C68F-D26B-8F47-958C-23B49CF8A634}" type="datetimeFigureOut">
              <a:rPr lang="en-US" dirty="0">
                <a:solidFill>
                  <a:prstClr val="white"/>
                </a:solidFill>
                <a:latin typeface="Century Gothic"/>
              </a:rPr>
              <a:pPr/>
              <a:t>3/12/20</a:t>
            </a:fld>
            <a:endParaRPr lang="en-US" dirty="0">
              <a:solidFill>
                <a:prstClr val="white"/>
              </a:solidFill>
              <a:latin typeface="Century Gothic"/>
            </a:endParaRPr>
          </a:p>
        </p:txBody>
      </p:sp>
      <p:sp>
        <p:nvSpPr>
          <p:cNvPr id="3" name="Footer Placeholder 2"/>
          <p:cNvSpPr>
            <a:spLocks noGrp="1"/>
          </p:cNvSpPr>
          <p:nvPr>
            <p:ph type="ftr" sz="quarter" idx="11"/>
          </p:nvPr>
        </p:nvSpPr>
        <p:spPr/>
        <p:txBody>
          <a:bodyPr/>
          <a:lstStyle/>
          <a:p>
            <a:endParaRPr lang="en-US" dirty="0">
              <a:solidFill>
                <a:prstClr val="white"/>
              </a:solidFill>
              <a:latin typeface="Century Gothic"/>
            </a:endParaRPr>
          </a:p>
        </p:txBody>
      </p:sp>
      <p:sp>
        <p:nvSpPr>
          <p:cNvPr id="5" name="Freeform 4"/>
          <p:cNvSpPr/>
          <p:nvPr/>
        </p:nvSpPr>
        <p:spPr>
          <a:xfrm rot="5400000">
            <a:off x="8995317" y="3381333"/>
            <a:ext cx="1285105" cy="3775925"/>
          </a:xfrm>
          <a:custGeom>
            <a:avLst/>
            <a:gdLst>
              <a:gd name="connsiteX0" fmla="*/ 0 w 1285105"/>
              <a:gd name="connsiteY0" fmla="*/ 636318 h 3775925"/>
              <a:gd name="connsiteX1" fmla="*/ 1 w 1285105"/>
              <a:gd name="connsiteY1" fmla="*/ 636317 h 3775925"/>
              <a:gd name="connsiteX2" fmla="*/ 1 w 1285105"/>
              <a:gd name="connsiteY2" fmla="*/ 369714 h 3775925"/>
              <a:gd name="connsiteX3" fmla="*/ 0 w 1285105"/>
              <a:gd name="connsiteY3" fmla="*/ 369714 h 3775925"/>
              <a:gd name="connsiteX4" fmla="*/ 642552 w 1285105"/>
              <a:gd name="connsiteY4" fmla="*/ 0 h 3775925"/>
              <a:gd name="connsiteX5" fmla="*/ 1285104 w 1285105"/>
              <a:gd name="connsiteY5" fmla="*/ 369714 h 3775925"/>
              <a:gd name="connsiteX6" fmla="*/ 1285105 w 1285105"/>
              <a:gd name="connsiteY6" fmla="*/ 369714 h 3775925"/>
              <a:gd name="connsiteX7" fmla="*/ 1285105 w 1285105"/>
              <a:gd name="connsiteY7" fmla="*/ 636318 h 3775925"/>
              <a:gd name="connsiteX8" fmla="*/ 1285105 w 1285105"/>
              <a:gd name="connsiteY8" fmla="*/ 3509321 h 3775925"/>
              <a:gd name="connsiteX9" fmla="*/ 1285105 w 1285105"/>
              <a:gd name="connsiteY9" fmla="*/ 3775925 h 3775925"/>
              <a:gd name="connsiteX10" fmla="*/ 1 w 1285105"/>
              <a:gd name="connsiteY10" fmla="*/ 3775925 h 3775925"/>
              <a:gd name="connsiteX11" fmla="*/ 1 w 1285105"/>
              <a:gd name="connsiteY11" fmla="*/ 3509321 h 3775925"/>
              <a:gd name="connsiteX12" fmla="*/ 1 w 1285105"/>
              <a:gd name="connsiteY12" fmla="*/ 636318 h 3775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5105" h="3775925">
                <a:moveTo>
                  <a:pt x="0" y="636318"/>
                </a:moveTo>
                <a:lnTo>
                  <a:pt x="1" y="636317"/>
                </a:lnTo>
                <a:lnTo>
                  <a:pt x="1" y="369714"/>
                </a:lnTo>
                <a:lnTo>
                  <a:pt x="0" y="369714"/>
                </a:lnTo>
                <a:lnTo>
                  <a:pt x="642552" y="0"/>
                </a:lnTo>
                <a:lnTo>
                  <a:pt x="1285104" y="369714"/>
                </a:lnTo>
                <a:lnTo>
                  <a:pt x="1285105" y="369714"/>
                </a:lnTo>
                <a:lnTo>
                  <a:pt x="1285105" y="636318"/>
                </a:lnTo>
                <a:lnTo>
                  <a:pt x="1285105" y="3509321"/>
                </a:lnTo>
                <a:lnTo>
                  <a:pt x="1285105" y="3775925"/>
                </a:lnTo>
                <a:lnTo>
                  <a:pt x="1" y="3775925"/>
                </a:lnTo>
                <a:lnTo>
                  <a:pt x="1" y="3509321"/>
                </a:lnTo>
                <a:lnTo>
                  <a:pt x="1" y="636318"/>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latin typeface="Century Gothic"/>
            </a:endParaRPr>
          </a:p>
        </p:txBody>
      </p:sp>
      <p:sp>
        <p:nvSpPr>
          <p:cNvPr id="6" name="Freeform 5"/>
          <p:cNvSpPr/>
          <p:nvPr/>
        </p:nvSpPr>
        <p:spPr>
          <a:xfrm>
            <a:off x="4341341" y="4626739"/>
            <a:ext cx="3879035" cy="1285104"/>
          </a:xfrm>
          <a:custGeom>
            <a:avLst/>
            <a:gdLst>
              <a:gd name="connsiteX0" fmla="*/ 0 w 3879035"/>
              <a:gd name="connsiteY0" fmla="*/ 0 h 1285104"/>
              <a:gd name="connsiteX1" fmla="*/ 3509321 w 3879035"/>
              <a:gd name="connsiteY1" fmla="*/ 0 h 1285104"/>
              <a:gd name="connsiteX2" fmla="*/ 3879035 w 3879035"/>
              <a:gd name="connsiteY2" fmla="*/ 642552 h 1285104"/>
              <a:gd name="connsiteX3" fmla="*/ 3509321 w 3879035"/>
              <a:gd name="connsiteY3" fmla="*/ 1285104 h 1285104"/>
              <a:gd name="connsiteX4" fmla="*/ 0 w 3879035"/>
              <a:gd name="connsiteY4" fmla="*/ 1285104 h 1285104"/>
              <a:gd name="connsiteX5" fmla="*/ 0 w 3879035"/>
              <a:gd name="connsiteY5" fmla="*/ 1285102 h 1285104"/>
              <a:gd name="connsiteX6" fmla="*/ 369713 w 3879035"/>
              <a:gd name="connsiteY6" fmla="*/ 642552 h 1285104"/>
              <a:gd name="connsiteX7" fmla="*/ 0 w 3879035"/>
              <a:gd name="connsiteY7" fmla="*/ 2 h 1285104"/>
              <a:gd name="connsiteX0" fmla="*/ 0 w 3879035"/>
              <a:gd name="connsiteY0" fmla="*/ 0 h 1285104"/>
              <a:gd name="connsiteX1" fmla="*/ 3509321 w 3879035"/>
              <a:gd name="connsiteY1" fmla="*/ 0 h 1285104"/>
              <a:gd name="connsiteX2" fmla="*/ 3879035 w 3879035"/>
              <a:gd name="connsiteY2" fmla="*/ 642552 h 1285104"/>
              <a:gd name="connsiteX3" fmla="*/ 3509321 w 3879035"/>
              <a:gd name="connsiteY3" fmla="*/ 1285104 h 1285104"/>
              <a:gd name="connsiteX4" fmla="*/ 0 w 3879035"/>
              <a:gd name="connsiteY4" fmla="*/ 1285104 h 1285104"/>
              <a:gd name="connsiteX5" fmla="*/ 0 w 3879035"/>
              <a:gd name="connsiteY5" fmla="*/ 1285102 h 1285104"/>
              <a:gd name="connsiteX6" fmla="*/ 0 w 3879035"/>
              <a:gd name="connsiteY6" fmla="*/ 2 h 1285104"/>
              <a:gd name="connsiteX7" fmla="*/ 0 w 3879035"/>
              <a:gd name="connsiteY7" fmla="*/ 0 h 128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79035" h="1285104">
                <a:moveTo>
                  <a:pt x="0" y="0"/>
                </a:moveTo>
                <a:lnTo>
                  <a:pt x="3509321" y="0"/>
                </a:lnTo>
                <a:lnTo>
                  <a:pt x="3879035" y="642552"/>
                </a:lnTo>
                <a:lnTo>
                  <a:pt x="3509321" y="1285104"/>
                </a:lnTo>
                <a:lnTo>
                  <a:pt x="0" y="1285104"/>
                </a:lnTo>
                <a:lnTo>
                  <a:pt x="0" y="1285102"/>
                </a:lnTo>
                <a:lnTo>
                  <a:pt x="0" y="2"/>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latin typeface="Century Gothic"/>
            </a:endParaRPr>
          </a:p>
        </p:txBody>
      </p:sp>
      <p:sp>
        <p:nvSpPr>
          <p:cNvPr id="7" name="Freeform 6"/>
          <p:cNvSpPr/>
          <p:nvPr/>
        </p:nvSpPr>
        <p:spPr>
          <a:xfrm rot="5400000">
            <a:off x="1976106" y="3178850"/>
            <a:ext cx="1590871" cy="3879036"/>
          </a:xfrm>
          <a:custGeom>
            <a:avLst/>
            <a:gdLst>
              <a:gd name="connsiteX0" fmla="*/ 305766 w 1590871"/>
              <a:gd name="connsiteY0" fmla="*/ 369714 h 3879036"/>
              <a:gd name="connsiteX1" fmla="*/ 948318 w 1590871"/>
              <a:gd name="connsiteY1" fmla="*/ 0 h 3879036"/>
              <a:gd name="connsiteX2" fmla="*/ 1590870 w 1590871"/>
              <a:gd name="connsiteY2" fmla="*/ 369714 h 3879036"/>
              <a:gd name="connsiteX3" fmla="*/ 1590871 w 1590871"/>
              <a:gd name="connsiteY3" fmla="*/ 369714 h 3879036"/>
              <a:gd name="connsiteX4" fmla="*/ 1590871 w 1590871"/>
              <a:gd name="connsiteY4" fmla="*/ 3664847 h 3879036"/>
              <a:gd name="connsiteX5" fmla="*/ 1376683 w 1590871"/>
              <a:gd name="connsiteY5" fmla="*/ 3879035 h 3879036"/>
              <a:gd name="connsiteX6" fmla="*/ 305767 w 1590871"/>
              <a:gd name="connsiteY6" fmla="*/ 3879035 h 3879036"/>
              <a:gd name="connsiteX7" fmla="*/ 305767 w 1590871"/>
              <a:gd name="connsiteY7" fmla="*/ 369714 h 3879036"/>
              <a:gd name="connsiteX8" fmla="*/ 0 w 1590871"/>
              <a:gd name="connsiteY8" fmla="*/ 3879036 h 3879036"/>
              <a:gd name="connsiteX9" fmla="*/ 0 w 1590871"/>
              <a:gd name="connsiteY9" fmla="*/ 2593932 h 3879036"/>
              <a:gd name="connsiteX10" fmla="*/ 305766 w 1590871"/>
              <a:gd name="connsiteY10" fmla="*/ 2593932 h 3879036"/>
              <a:gd name="connsiteX11" fmla="*/ 305766 w 1590871"/>
              <a:gd name="connsiteY11" fmla="*/ 3879036 h 387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90871" h="3879036">
                <a:moveTo>
                  <a:pt x="305766" y="369714"/>
                </a:moveTo>
                <a:lnTo>
                  <a:pt x="948318" y="0"/>
                </a:lnTo>
                <a:lnTo>
                  <a:pt x="1590870" y="369714"/>
                </a:lnTo>
                <a:lnTo>
                  <a:pt x="1590871" y="369714"/>
                </a:lnTo>
                <a:lnTo>
                  <a:pt x="1590871" y="3664847"/>
                </a:lnTo>
                <a:cubicBezTo>
                  <a:pt x="1590871" y="3783140"/>
                  <a:pt x="1494976" y="3879035"/>
                  <a:pt x="1376683" y="3879035"/>
                </a:cubicBezTo>
                <a:lnTo>
                  <a:pt x="305767" y="3879035"/>
                </a:lnTo>
                <a:lnTo>
                  <a:pt x="305767" y="369714"/>
                </a:lnTo>
                <a:close/>
                <a:moveTo>
                  <a:pt x="0" y="3879036"/>
                </a:moveTo>
                <a:lnTo>
                  <a:pt x="0" y="2593932"/>
                </a:lnTo>
                <a:lnTo>
                  <a:pt x="305766" y="2593932"/>
                </a:lnTo>
                <a:lnTo>
                  <a:pt x="305766" y="387903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latin typeface="Century Gothic"/>
            </a:endParaRPr>
          </a:p>
        </p:txBody>
      </p:sp>
      <p:sp>
        <p:nvSpPr>
          <p:cNvPr id="8" name="Freeform 7"/>
          <p:cNvSpPr/>
          <p:nvPr/>
        </p:nvSpPr>
        <p:spPr>
          <a:xfrm rot="10800000" flipH="1">
            <a:off x="832017" y="2766945"/>
            <a:ext cx="3509323" cy="1925699"/>
          </a:xfrm>
          <a:custGeom>
            <a:avLst/>
            <a:gdLst>
              <a:gd name="connsiteX0" fmla="*/ 1 w 3509322"/>
              <a:gd name="connsiteY0" fmla="*/ 369714 h 1925699"/>
              <a:gd name="connsiteX1" fmla="*/ 1285105 w 3509322"/>
              <a:gd name="connsiteY1" fmla="*/ 369714 h 1925699"/>
              <a:gd name="connsiteX2" fmla="*/ 642553 w 3509322"/>
              <a:gd name="connsiteY2" fmla="*/ 0 h 1925699"/>
              <a:gd name="connsiteX3" fmla="*/ 214189 w 3509322"/>
              <a:gd name="connsiteY3" fmla="*/ 1925699 h 1925699"/>
              <a:gd name="connsiteX4" fmla="*/ 3509322 w 3509322"/>
              <a:gd name="connsiteY4" fmla="*/ 1925699 h 1925699"/>
              <a:gd name="connsiteX5" fmla="*/ 3509322 w 3509322"/>
              <a:gd name="connsiteY5" fmla="*/ 640595 h 1925699"/>
              <a:gd name="connsiteX6" fmla="*/ 1285105 w 3509322"/>
              <a:gd name="connsiteY6" fmla="*/ 640595 h 1925699"/>
              <a:gd name="connsiteX7" fmla="*/ 1285105 w 3509322"/>
              <a:gd name="connsiteY7" fmla="*/ 369715 h 1925699"/>
              <a:gd name="connsiteX8" fmla="*/ 0 w 3509322"/>
              <a:gd name="connsiteY8" fmla="*/ 369715 h 1925699"/>
              <a:gd name="connsiteX9" fmla="*/ 0 w 3509322"/>
              <a:gd name="connsiteY9" fmla="*/ 640596 h 1925699"/>
              <a:gd name="connsiteX10" fmla="*/ 1 w 3509322"/>
              <a:gd name="connsiteY10" fmla="*/ 640596 h 1925699"/>
              <a:gd name="connsiteX11" fmla="*/ 1 w 3509322"/>
              <a:gd name="connsiteY11" fmla="*/ 1711511 h 1925699"/>
              <a:gd name="connsiteX12" fmla="*/ 214189 w 3509322"/>
              <a:gd name="connsiteY12" fmla="*/ 1925699 h 1925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09322" h="1925699">
                <a:moveTo>
                  <a:pt x="1" y="369714"/>
                </a:moveTo>
                <a:lnTo>
                  <a:pt x="1285105" y="369714"/>
                </a:lnTo>
                <a:lnTo>
                  <a:pt x="642553" y="0"/>
                </a:lnTo>
                <a:close/>
                <a:moveTo>
                  <a:pt x="214189" y="1925699"/>
                </a:moveTo>
                <a:lnTo>
                  <a:pt x="3509322" y="1925699"/>
                </a:lnTo>
                <a:lnTo>
                  <a:pt x="3509322" y="640595"/>
                </a:lnTo>
                <a:lnTo>
                  <a:pt x="1285105" y="640595"/>
                </a:lnTo>
                <a:lnTo>
                  <a:pt x="1285105" y="369715"/>
                </a:lnTo>
                <a:lnTo>
                  <a:pt x="0" y="369715"/>
                </a:lnTo>
                <a:lnTo>
                  <a:pt x="0" y="640596"/>
                </a:lnTo>
                <a:lnTo>
                  <a:pt x="1" y="640596"/>
                </a:lnTo>
                <a:lnTo>
                  <a:pt x="1" y="1711511"/>
                </a:lnTo>
                <a:cubicBezTo>
                  <a:pt x="1" y="1829804"/>
                  <a:pt x="95896" y="1925699"/>
                  <a:pt x="214189" y="1925699"/>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latin typeface="Century Gothic"/>
            </a:endParaRPr>
          </a:p>
        </p:txBody>
      </p:sp>
      <p:sp>
        <p:nvSpPr>
          <p:cNvPr id="9" name="Freeform 8"/>
          <p:cNvSpPr/>
          <p:nvPr/>
        </p:nvSpPr>
        <p:spPr>
          <a:xfrm flipH="1">
            <a:off x="3971629" y="2766944"/>
            <a:ext cx="3879035" cy="1285104"/>
          </a:xfrm>
          <a:custGeom>
            <a:avLst/>
            <a:gdLst>
              <a:gd name="connsiteX0" fmla="*/ 0 w 3879035"/>
              <a:gd name="connsiteY0" fmla="*/ 0 h 1285104"/>
              <a:gd name="connsiteX1" fmla="*/ 3509321 w 3879035"/>
              <a:gd name="connsiteY1" fmla="*/ 0 h 1285104"/>
              <a:gd name="connsiteX2" fmla="*/ 3879035 w 3879035"/>
              <a:gd name="connsiteY2" fmla="*/ 642552 h 1285104"/>
              <a:gd name="connsiteX3" fmla="*/ 3509321 w 3879035"/>
              <a:gd name="connsiteY3" fmla="*/ 1285104 h 1285104"/>
              <a:gd name="connsiteX4" fmla="*/ 0 w 3879035"/>
              <a:gd name="connsiteY4" fmla="*/ 1285104 h 1285104"/>
              <a:gd name="connsiteX5" fmla="*/ 0 w 3879035"/>
              <a:gd name="connsiteY5" fmla="*/ 1285102 h 1285104"/>
              <a:gd name="connsiteX6" fmla="*/ 369713 w 3879035"/>
              <a:gd name="connsiteY6" fmla="*/ 642552 h 1285104"/>
              <a:gd name="connsiteX7" fmla="*/ 0 w 3879035"/>
              <a:gd name="connsiteY7" fmla="*/ 2 h 1285104"/>
              <a:gd name="connsiteX0" fmla="*/ 0 w 3879035"/>
              <a:gd name="connsiteY0" fmla="*/ 0 h 1285104"/>
              <a:gd name="connsiteX1" fmla="*/ 3509321 w 3879035"/>
              <a:gd name="connsiteY1" fmla="*/ 0 h 1285104"/>
              <a:gd name="connsiteX2" fmla="*/ 3879035 w 3879035"/>
              <a:gd name="connsiteY2" fmla="*/ 642552 h 1285104"/>
              <a:gd name="connsiteX3" fmla="*/ 3509321 w 3879035"/>
              <a:gd name="connsiteY3" fmla="*/ 1285104 h 1285104"/>
              <a:gd name="connsiteX4" fmla="*/ 0 w 3879035"/>
              <a:gd name="connsiteY4" fmla="*/ 1285104 h 1285104"/>
              <a:gd name="connsiteX5" fmla="*/ 0 w 3879035"/>
              <a:gd name="connsiteY5" fmla="*/ 1285102 h 1285104"/>
              <a:gd name="connsiteX6" fmla="*/ 0 w 3879035"/>
              <a:gd name="connsiteY6" fmla="*/ 2 h 1285104"/>
              <a:gd name="connsiteX7" fmla="*/ 0 w 3879035"/>
              <a:gd name="connsiteY7" fmla="*/ 0 h 128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79035" h="1285104">
                <a:moveTo>
                  <a:pt x="0" y="0"/>
                </a:moveTo>
                <a:lnTo>
                  <a:pt x="3509321" y="0"/>
                </a:lnTo>
                <a:lnTo>
                  <a:pt x="3879035" y="642552"/>
                </a:lnTo>
                <a:lnTo>
                  <a:pt x="3509321" y="1285104"/>
                </a:lnTo>
                <a:lnTo>
                  <a:pt x="0" y="1285104"/>
                </a:lnTo>
                <a:lnTo>
                  <a:pt x="0" y="1285102"/>
                </a:lnTo>
                <a:lnTo>
                  <a:pt x="0" y="2"/>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latin typeface="Century Gothic"/>
            </a:endParaRPr>
          </a:p>
        </p:txBody>
      </p:sp>
      <p:sp>
        <p:nvSpPr>
          <p:cNvPr id="10" name="Freeform 9"/>
          <p:cNvSpPr/>
          <p:nvPr/>
        </p:nvSpPr>
        <p:spPr>
          <a:xfrm rot="5400000">
            <a:off x="8633755" y="1325820"/>
            <a:ext cx="1573429" cy="3879036"/>
          </a:xfrm>
          <a:custGeom>
            <a:avLst/>
            <a:gdLst>
              <a:gd name="connsiteX0" fmla="*/ 288325 w 1573429"/>
              <a:gd name="connsiteY0" fmla="*/ 3509322 h 3879036"/>
              <a:gd name="connsiteX1" fmla="*/ 288325 w 1573429"/>
              <a:gd name="connsiteY1" fmla="*/ 0 h 3879036"/>
              <a:gd name="connsiteX2" fmla="*/ 1359241 w 1573429"/>
              <a:gd name="connsiteY2" fmla="*/ 0 h 3879036"/>
              <a:gd name="connsiteX3" fmla="*/ 1573429 w 1573429"/>
              <a:gd name="connsiteY3" fmla="*/ 214189 h 3879036"/>
              <a:gd name="connsiteX4" fmla="*/ 1573429 w 1573429"/>
              <a:gd name="connsiteY4" fmla="*/ 3509322 h 3879036"/>
              <a:gd name="connsiteX5" fmla="*/ 930877 w 1573429"/>
              <a:gd name="connsiteY5" fmla="*/ 3879036 h 3879036"/>
              <a:gd name="connsiteX6" fmla="*/ 0 w 1573429"/>
              <a:gd name="connsiteY6" fmla="*/ 1285105 h 3879036"/>
              <a:gd name="connsiteX7" fmla="*/ 0 w 1573429"/>
              <a:gd name="connsiteY7" fmla="*/ 0 h 3879036"/>
              <a:gd name="connsiteX8" fmla="*/ 288321 w 1573429"/>
              <a:gd name="connsiteY8" fmla="*/ 0 h 3879036"/>
              <a:gd name="connsiteX9" fmla="*/ 288321 w 1573429"/>
              <a:gd name="connsiteY9" fmla="*/ 1285105 h 387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3429" h="3879036">
                <a:moveTo>
                  <a:pt x="288325" y="3509322"/>
                </a:moveTo>
                <a:lnTo>
                  <a:pt x="288325" y="0"/>
                </a:lnTo>
                <a:lnTo>
                  <a:pt x="1359241" y="0"/>
                </a:lnTo>
                <a:cubicBezTo>
                  <a:pt x="1477534" y="0"/>
                  <a:pt x="1573429" y="95896"/>
                  <a:pt x="1573429" y="214189"/>
                </a:cubicBezTo>
                <a:lnTo>
                  <a:pt x="1573429" y="3509322"/>
                </a:lnTo>
                <a:lnTo>
                  <a:pt x="930877" y="3879036"/>
                </a:lnTo>
                <a:close/>
                <a:moveTo>
                  <a:pt x="0" y="1285105"/>
                </a:moveTo>
                <a:lnTo>
                  <a:pt x="0" y="0"/>
                </a:lnTo>
                <a:lnTo>
                  <a:pt x="288321" y="0"/>
                </a:lnTo>
                <a:lnTo>
                  <a:pt x="288321" y="1285105"/>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latin typeface="Century Gothic"/>
            </a:endParaRPr>
          </a:p>
        </p:txBody>
      </p:sp>
      <p:sp>
        <p:nvSpPr>
          <p:cNvPr id="11" name="Freeform 10"/>
          <p:cNvSpPr/>
          <p:nvPr/>
        </p:nvSpPr>
        <p:spPr>
          <a:xfrm rot="10800000" flipH="1">
            <a:off x="7850668" y="905193"/>
            <a:ext cx="3509321" cy="1943142"/>
          </a:xfrm>
          <a:custGeom>
            <a:avLst/>
            <a:gdLst>
              <a:gd name="connsiteX0" fmla="*/ 2224217 w 3509321"/>
              <a:gd name="connsiteY0" fmla="*/ 369714 h 1943142"/>
              <a:gd name="connsiteX1" fmla="*/ 3509321 w 3509321"/>
              <a:gd name="connsiteY1" fmla="*/ 369714 h 1943142"/>
              <a:gd name="connsiteX2" fmla="*/ 2866769 w 3509321"/>
              <a:gd name="connsiteY2" fmla="*/ 0 h 1943142"/>
              <a:gd name="connsiteX3" fmla="*/ 2224217 w 3509321"/>
              <a:gd name="connsiteY3" fmla="*/ 658036 h 1943142"/>
              <a:gd name="connsiteX4" fmla="*/ 3509321 w 3509321"/>
              <a:gd name="connsiteY4" fmla="*/ 658036 h 1943142"/>
              <a:gd name="connsiteX5" fmla="*/ 3509321 w 3509321"/>
              <a:gd name="connsiteY5" fmla="*/ 369715 h 1943142"/>
              <a:gd name="connsiteX6" fmla="*/ 2224217 w 3509321"/>
              <a:gd name="connsiteY6" fmla="*/ 369715 h 1943142"/>
              <a:gd name="connsiteX7" fmla="*/ 0 w 3509321"/>
              <a:gd name="connsiteY7" fmla="*/ 1943142 h 1943142"/>
              <a:gd name="connsiteX8" fmla="*/ 3295133 w 3509321"/>
              <a:gd name="connsiteY8" fmla="*/ 1943142 h 1943142"/>
              <a:gd name="connsiteX9" fmla="*/ 3509321 w 3509321"/>
              <a:gd name="connsiteY9" fmla="*/ 1728954 h 1943142"/>
              <a:gd name="connsiteX10" fmla="*/ 3509321 w 3509321"/>
              <a:gd name="connsiteY10" fmla="*/ 658038 h 1943142"/>
              <a:gd name="connsiteX11" fmla="*/ 0 w 3509321"/>
              <a:gd name="connsiteY11" fmla="*/ 658038 h 1943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509321" h="1943142">
                <a:moveTo>
                  <a:pt x="2224217" y="369714"/>
                </a:moveTo>
                <a:lnTo>
                  <a:pt x="3509321" y="369714"/>
                </a:lnTo>
                <a:lnTo>
                  <a:pt x="2866769" y="0"/>
                </a:lnTo>
                <a:close/>
                <a:moveTo>
                  <a:pt x="2224217" y="658036"/>
                </a:moveTo>
                <a:lnTo>
                  <a:pt x="3509321" y="658036"/>
                </a:lnTo>
                <a:lnTo>
                  <a:pt x="3509321" y="369715"/>
                </a:lnTo>
                <a:lnTo>
                  <a:pt x="2224217" y="369715"/>
                </a:lnTo>
                <a:close/>
                <a:moveTo>
                  <a:pt x="0" y="1943142"/>
                </a:moveTo>
                <a:lnTo>
                  <a:pt x="3295133" y="1943142"/>
                </a:lnTo>
                <a:cubicBezTo>
                  <a:pt x="3413426" y="1943142"/>
                  <a:pt x="3509321" y="1847247"/>
                  <a:pt x="3509321" y="1728954"/>
                </a:cubicBezTo>
                <a:lnTo>
                  <a:pt x="3509321" y="658038"/>
                </a:lnTo>
                <a:lnTo>
                  <a:pt x="0" y="658038"/>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latin typeface="Century Gothic"/>
            </a:endParaRPr>
          </a:p>
        </p:txBody>
      </p:sp>
      <p:sp>
        <p:nvSpPr>
          <p:cNvPr id="12" name="Freeform 11"/>
          <p:cNvSpPr/>
          <p:nvPr/>
        </p:nvSpPr>
        <p:spPr>
          <a:xfrm>
            <a:off x="4341341" y="905193"/>
            <a:ext cx="3879035" cy="1285104"/>
          </a:xfrm>
          <a:custGeom>
            <a:avLst/>
            <a:gdLst>
              <a:gd name="connsiteX0" fmla="*/ 0 w 3879035"/>
              <a:gd name="connsiteY0" fmla="*/ 0 h 1285104"/>
              <a:gd name="connsiteX1" fmla="*/ 3509321 w 3879035"/>
              <a:gd name="connsiteY1" fmla="*/ 0 h 1285104"/>
              <a:gd name="connsiteX2" fmla="*/ 3879035 w 3879035"/>
              <a:gd name="connsiteY2" fmla="*/ 642552 h 1285104"/>
              <a:gd name="connsiteX3" fmla="*/ 3509321 w 3879035"/>
              <a:gd name="connsiteY3" fmla="*/ 1285104 h 1285104"/>
              <a:gd name="connsiteX4" fmla="*/ 0 w 3879035"/>
              <a:gd name="connsiteY4" fmla="*/ 1285104 h 1285104"/>
              <a:gd name="connsiteX5" fmla="*/ 0 w 3879035"/>
              <a:gd name="connsiteY5" fmla="*/ 1285102 h 1285104"/>
              <a:gd name="connsiteX6" fmla="*/ 369713 w 3879035"/>
              <a:gd name="connsiteY6" fmla="*/ 642552 h 1285104"/>
              <a:gd name="connsiteX7" fmla="*/ 0 w 3879035"/>
              <a:gd name="connsiteY7" fmla="*/ 2 h 1285104"/>
              <a:gd name="connsiteX0" fmla="*/ 0 w 3879035"/>
              <a:gd name="connsiteY0" fmla="*/ 0 h 1285104"/>
              <a:gd name="connsiteX1" fmla="*/ 3509321 w 3879035"/>
              <a:gd name="connsiteY1" fmla="*/ 0 h 1285104"/>
              <a:gd name="connsiteX2" fmla="*/ 3879035 w 3879035"/>
              <a:gd name="connsiteY2" fmla="*/ 642552 h 1285104"/>
              <a:gd name="connsiteX3" fmla="*/ 3509321 w 3879035"/>
              <a:gd name="connsiteY3" fmla="*/ 1285104 h 1285104"/>
              <a:gd name="connsiteX4" fmla="*/ 0 w 3879035"/>
              <a:gd name="connsiteY4" fmla="*/ 1285104 h 1285104"/>
              <a:gd name="connsiteX5" fmla="*/ 0 w 3879035"/>
              <a:gd name="connsiteY5" fmla="*/ 1285102 h 1285104"/>
              <a:gd name="connsiteX6" fmla="*/ 0 w 3879035"/>
              <a:gd name="connsiteY6" fmla="*/ 2 h 1285104"/>
              <a:gd name="connsiteX7" fmla="*/ 0 w 3879035"/>
              <a:gd name="connsiteY7" fmla="*/ 0 h 128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79035" h="1285104">
                <a:moveTo>
                  <a:pt x="0" y="0"/>
                </a:moveTo>
                <a:lnTo>
                  <a:pt x="3509321" y="0"/>
                </a:lnTo>
                <a:lnTo>
                  <a:pt x="3879035" y="642552"/>
                </a:lnTo>
                <a:lnTo>
                  <a:pt x="3509321" y="1285104"/>
                </a:lnTo>
                <a:lnTo>
                  <a:pt x="0" y="1285104"/>
                </a:lnTo>
                <a:lnTo>
                  <a:pt x="0" y="1285102"/>
                </a:lnTo>
                <a:lnTo>
                  <a:pt x="0" y="2"/>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latin typeface="Century Gothic"/>
            </a:endParaRPr>
          </a:p>
        </p:txBody>
      </p:sp>
      <p:sp>
        <p:nvSpPr>
          <p:cNvPr id="13" name="Freeform 12"/>
          <p:cNvSpPr/>
          <p:nvPr/>
        </p:nvSpPr>
        <p:spPr>
          <a:xfrm>
            <a:off x="832021" y="905193"/>
            <a:ext cx="3879035" cy="1285104"/>
          </a:xfrm>
          <a:custGeom>
            <a:avLst/>
            <a:gdLst>
              <a:gd name="connsiteX0" fmla="*/ 0 w 3879035"/>
              <a:gd name="connsiteY0" fmla="*/ 0 h 1285104"/>
              <a:gd name="connsiteX1" fmla="*/ 3509321 w 3879035"/>
              <a:gd name="connsiteY1" fmla="*/ 0 h 1285104"/>
              <a:gd name="connsiteX2" fmla="*/ 3879035 w 3879035"/>
              <a:gd name="connsiteY2" fmla="*/ 642552 h 1285104"/>
              <a:gd name="connsiteX3" fmla="*/ 3509321 w 3879035"/>
              <a:gd name="connsiteY3" fmla="*/ 1285104 h 1285104"/>
              <a:gd name="connsiteX4" fmla="*/ 0 w 3879035"/>
              <a:gd name="connsiteY4" fmla="*/ 1285104 h 1285104"/>
              <a:gd name="connsiteX5" fmla="*/ 0 w 3879035"/>
              <a:gd name="connsiteY5" fmla="*/ 1285102 h 1285104"/>
              <a:gd name="connsiteX6" fmla="*/ 369713 w 3879035"/>
              <a:gd name="connsiteY6" fmla="*/ 642552 h 1285104"/>
              <a:gd name="connsiteX7" fmla="*/ 0 w 3879035"/>
              <a:gd name="connsiteY7" fmla="*/ 2 h 128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79035" h="1285104">
                <a:moveTo>
                  <a:pt x="0" y="0"/>
                </a:moveTo>
                <a:lnTo>
                  <a:pt x="3509321" y="0"/>
                </a:lnTo>
                <a:lnTo>
                  <a:pt x="3879035" y="642552"/>
                </a:lnTo>
                <a:lnTo>
                  <a:pt x="3509321" y="1285104"/>
                </a:lnTo>
                <a:lnTo>
                  <a:pt x="0" y="1285104"/>
                </a:lnTo>
                <a:lnTo>
                  <a:pt x="0" y="1285102"/>
                </a:lnTo>
                <a:lnTo>
                  <a:pt x="369713" y="642552"/>
                </a:lnTo>
                <a:lnTo>
                  <a:pt x="0" y="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latin typeface="Century Gothic"/>
            </a:endParaRPr>
          </a:p>
        </p:txBody>
      </p:sp>
      <p:cxnSp>
        <p:nvCxnSpPr>
          <p:cNvPr id="16" name="Straight Connector 15"/>
          <p:cNvCxnSpPr/>
          <p:nvPr/>
        </p:nvCxnSpPr>
        <p:spPr>
          <a:xfrm>
            <a:off x="1938895" y="1068864"/>
            <a:ext cx="0" cy="957779"/>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4743885" y="1039921"/>
            <a:ext cx="770971" cy="1015663"/>
          </a:xfrm>
          <a:prstGeom prst="rect">
            <a:avLst/>
          </a:prstGeom>
          <a:noFill/>
        </p:spPr>
        <p:txBody>
          <a:bodyPr wrap="square" lIns="0" tIns="0" rIns="0" bIns="0" rtlCol="0" anchor="ctr">
            <a:spAutoFit/>
          </a:bodyPr>
          <a:lstStyle/>
          <a:p>
            <a:pPr algn="ctr"/>
            <a:r>
              <a:rPr lang="en-US" sz="6600">
                <a:solidFill>
                  <a:srgbClr val="DC5D3D">
                    <a:lumMod val="75000"/>
                  </a:srgbClr>
                </a:solidFill>
                <a:latin typeface="Century Gothic"/>
              </a:rPr>
              <a:t>2</a:t>
            </a:r>
          </a:p>
        </p:txBody>
      </p:sp>
      <p:cxnSp>
        <p:nvCxnSpPr>
          <p:cNvPr id="19" name="Straight Connector 18"/>
          <p:cNvCxnSpPr/>
          <p:nvPr/>
        </p:nvCxnSpPr>
        <p:spPr>
          <a:xfrm>
            <a:off x="5514855" y="1068864"/>
            <a:ext cx="0" cy="957779"/>
          </a:xfrm>
          <a:prstGeom prst="line">
            <a:avLst/>
          </a:prstGeom>
          <a:ln w="1905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8991344" y="1068864"/>
            <a:ext cx="0" cy="957779"/>
          </a:xfrm>
          <a:prstGeom prst="line">
            <a:avLst/>
          </a:prstGeom>
          <a:ln w="190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1609011" y="2926702"/>
            <a:ext cx="0" cy="957779"/>
          </a:xfrm>
          <a:prstGeom prst="line">
            <a:avLst/>
          </a:prstGeom>
          <a:ln w="190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5078359" y="2926702"/>
            <a:ext cx="0" cy="957779"/>
          </a:xfrm>
          <a:prstGeom prst="line">
            <a:avLst/>
          </a:prstGeom>
          <a:ln w="1905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8554848" y="2926702"/>
            <a:ext cx="0" cy="957779"/>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1938895" y="4788453"/>
            <a:ext cx="0" cy="957779"/>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5514855" y="4788453"/>
            <a:ext cx="0" cy="957779"/>
          </a:xfrm>
          <a:prstGeom prst="line">
            <a:avLst/>
          </a:prstGeom>
          <a:ln w="1905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8991344" y="4788453"/>
            <a:ext cx="0" cy="957779"/>
          </a:xfrm>
          <a:prstGeom prst="line">
            <a:avLst/>
          </a:prstGeom>
          <a:ln w="190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4" name="Slide Number Placeholder 3"/>
          <p:cNvSpPr>
            <a:spLocks noGrp="1"/>
          </p:cNvSpPr>
          <p:nvPr>
            <p:ph type="sldNum" sz="quarter" idx="12"/>
          </p:nvPr>
        </p:nvSpPr>
        <p:spPr/>
        <p:txBody>
          <a:bodyPr/>
          <a:lstStyle/>
          <a:p>
            <a:fld id="{D57F1E4F-1CFF-5643-939E-217C01CDF565}" type="slidenum">
              <a:rPr lang="en-US" dirty="0">
                <a:solidFill>
                  <a:srgbClr val="9ECD33"/>
                </a:solidFill>
                <a:latin typeface="Century Gothic"/>
              </a:rPr>
              <a:pPr/>
              <a:t>‹#›</a:t>
            </a:fld>
            <a:endParaRPr lang="en-US" dirty="0">
              <a:solidFill>
                <a:srgbClr val="9ECD33"/>
              </a:solidFill>
              <a:latin typeface="Century Gothic"/>
            </a:endParaRPr>
          </a:p>
        </p:txBody>
      </p:sp>
      <p:sp>
        <p:nvSpPr>
          <p:cNvPr id="44" name="Text Placeholder 43"/>
          <p:cNvSpPr>
            <a:spLocks noGrp="1"/>
          </p:cNvSpPr>
          <p:nvPr>
            <p:ph type="body" sz="quarter" idx="13" hasCustomPrompt="1"/>
          </p:nvPr>
        </p:nvSpPr>
        <p:spPr>
          <a:xfrm>
            <a:off x="2103653" y="1068856"/>
            <a:ext cx="2103120" cy="957778"/>
          </a:xfrm>
          <a:effectLst/>
        </p:spPr>
        <p:txBody>
          <a:bodyPr>
            <a:noAutofit/>
          </a:bodyPr>
          <a:lstStyle>
            <a:lvl1pPr marL="0" indent="0">
              <a:buNone/>
              <a:defRPr sz="1400">
                <a:effectLst/>
              </a:defRPr>
            </a:lvl1pPr>
            <a:lvl2pPr marL="0" indent="0">
              <a:buNone/>
              <a:defRPr sz="1400"/>
            </a:lvl2pPr>
            <a:lvl3pPr marL="0" indent="0">
              <a:buNone/>
              <a:defRPr sz="1400"/>
            </a:lvl3pPr>
            <a:lvl4pPr marL="0" indent="0">
              <a:buNone/>
              <a:defRPr sz="1400"/>
            </a:lvl4pPr>
            <a:lvl5pPr marL="0" indent="0">
              <a:buNone/>
              <a:defRPr sz="1400"/>
            </a:lvl5pPr>
            <a:lvl6pPr marL="0" indent="0">
              <a:buNone/>
              <a:defRPr sz="1400"/>
            </a:lvl6pPr>
            <a:lvl7pPr marL="0" indent="0">
              <a:buNone/>
              <a:defRPr sz="1400"/>
            </a:lvl7pPr>
            <a:lvl8pPr marL="0" indent="0">
              <a:buNone/>
              <a:defRPr sz="1400"/>
            </a:lvl8pPr>
            <a:lvl9pPr marL="0" indent="0">
              <a:buNone/>
              <a:defRPr sz="1400"/>
            </a:lvl9pPr>
          </a:lstStyle>
          <a:p>
            <a:pPr lvl="0"/>
            <a:r>
              <a:rPr lang="en-US"/>
              <a:t>Add process step here</a:t>
            </a:r>
          </a:p>
        </p:txBody>
      </p:sp>
      <p:sp>
        <p:nvSpPr>
          <p:cNvPr id="46" name="Text Placeholder 43"/>
          <p:cNvSpPr>
            <a:spLocks noGrp="1"/>
          </p:cNvSpPr>
          <p:nvPr>
            <p:ph type="body" sz="quarter" idx="14" hasCustomPrompt="1"/>
          </p:nvPr>
        </p:nvSpPr>
        <p:spPr>
          <a:xfrm>
            <a:off x="5679615" y="1068856"/>
            <a:ext cx="2103120" cy="957778"/>
          </a:xfrm>
          <a:effectLst/>
        </p:spPr>
        <p:txBody>
          <a:bodyPr>
            <a:noAutofit/>
          </a:bodyPr>
          <a:lstStyle>
            <a:lvl1pPr marL="0" indent="0">
              <a:buNone/>
              <a:defRPr sz="1400">
                <a:effectLst/>
              </a:defRPr>
            </a:lvl1pPr>
            <a:lvl2pPr marL="0" indent="0">
              <a:buNone/>
              <a:defRPr sz="1400"/>
            </a:lvl2pPr>
            <a:lvl3pPr marL="0" indent="0">
              <a:buNone/>
              <a:defRPr sz="1400"/>
            </a:lvl3pPr>
            <a:lvl4pPr marL="0" indent="0">
              <a:buNone/>
              <a:defRPr sz="1400"/>
            </a:lvl4pPr>
            <a:lvl5pPr marL="0" indent="0">
              <a:buNone/>
              <a:defRPr sz="1400"/>
            </a:lvl5pPr>
            <a:lvl6pPr marL="0" indent="0">
              <a:buNone/>
              <a:defRPr sz="1400"/>
            </a:lvl6pPr>
            <a:lvl7pPr marL="0" indent="0">
              <a:buNone/>
              <a:defRPr sz="1400"/>
            </a:lvl7pPr>
            <a:lvl8pPr marL="0" indent="0">
              <a:buNone/>
              <a:defRPr sz="1400"/>
            </a:lvl8pPr>
            <a:lvl9pPr marL="0" indent="0">
              <a:buNone/>
              <a:defRPr sz="1400"/>
            </a:lvl9pPr>
          </a:lstStyle>
          <a:p>
            <a:pPr lvl="0"/>
            <a:r>
              <a:rPr lang="en-US"/>
              <a:t>Add process step here</a:t>
            </a:r>
          </a:p>
        </p:txBody>
      </p:sp>
      <p:sp>
        <p:nvSpPr>
          <p:cNvPr id="47" name="Text Placeholder 43"/>
          <p:cNvSpPr>
            <a:spLocks noGrp="1"/>
          </p:cNvSpPr>
          <p:nvPr>
            <p:ph type="body" sz="quarter" idx="15" hasCustomPrompt="1"/>
          </p:nvPr>
        </p:nvSpPr>
        <p:spPr>
          <a:xfrm>
            <a:off x="9156103" y="1068856"/>
            <a:ext cx="2103120" cy="957778"/>
          </a:xfrm>
          <a:effectLst/>
        </p:spPr>
        <p:txBody>
          <a:bodyPr>
            <a:noAutofit/>
          </a:bodyPr>
          <a:lstStyle>
            <a:lvl1pPr marL="0" indent="0">
              <a:buNone/>
              <a:defRPr sz="1400">
                <a:effectLst/>
              </a:defRPr>
            </a:lvl1pPr>
            <a:lvl2pPr marL="0" indent="0">
              <a:buNone/>
              <a:defRPr sz="1400"/>
            </a:lvl2pPr>
            <a:lvl3pPr marL="0" indent="0">
              <a:buNone/>
              <a:defRPr sz="1400"/>
            </a:lvl3pPr>
            <a:lvl4pPr marL="0" indent="0">
              <a:buNone/>
              <a:defRPr sz="1400"/>
            </a:lvl4pPr>
            <a:lvl5pPr marL="0" indent="0">
              <a:buNone/>
              <a:defRPr sz="1400"/>
            </a:lvl5pPr>
            <a:lvl6pPr marL="0" indent="0">
              <a:buNone/>
              <a:defRPr sz="1400"/>
            </a:lvl6pPr>
            <a:lvl7pPr marL="0" indent="0">
              <a:buNone/>
              <a:defRPr sz="1400"/>
            </a:lvl7pPr>
            <a:lvl8pPr marL="0" indent="0">
              <a:buNone/>
              <a:defRPr sz="1400"/>
            </a:lvl8pPr>
            <a:lvl9pPr marL="0" indent="0">
              <a:buNone/>
              <a:defRPr sz="1400"/>
            </a:lvl9pPr>
          </a:lstStyle>
          <a:p>
            <a:pPr lvl="0"/>
            <a:r>
              <a:rPr lang="en-US"/>
              <a:t>Add process step here</a:t>
            </a:r>
          </a:p>
        </p:txBody>
      </p:sp>
      <p:sp>
        <p:nvSpPr>
          <p:cNvPr id="48" name="Text Placeholder 43"/>
          <p:cNvSpPr>
            <a:spLocks noGrp="1"/>
          </p:cNvSpPr>
          <p:nvPr>
            <p:ph type="body" sz="quarter" idx="16" hasCustomPrompt="1"/>
          </p:nvPr>
        </p:nvSpPr>
        <p:spPr>
          <a:xfrm>
            <a:off x="8719608" y="2926693"/>
            <a:ext cx="2103120" cy="957778"/>
          </a:xfrm>
          <a:effectLst/>
        </p:spPr>
        <p:txBody>
          <a:bodyPr>
            <a:noAutofit/>
          </a:bodyPr>
          <a:lstStyle>
            <a:lvl1pPr marL="0" indent="0">
              <a:buNone/>
              <a:defRPr sz="1400">
                <a:effectLst/>
              </a:defRPr>
            </a:lvl1pPr>
            <a:lvl2pPr marL="0" indent="0">
              <a:buNone/>
              <a:defRPr sz="1400"/>
            </a:lvl2pPr>
            <a:lvl3pPr marL="0" indent="0">
              <a:buNone/>
              <a:defRPr sz="1400"/>
            </a:lvl3pPr>
            <a:lvl4pPr marL="0" indent="0">
              <a:buNone/>
              <a:defRPr sz="1400"/>
            </a:lvl4pPr>
            <a:lvl5pPr marL="0" indent="0">
              <a:buNone/>
              <a:defRPr sz="1400"/>
            </a:lvl5pPr>
            <a:lvl6pPr marL="0" indent="0">
              <a:buNone/>
              <a:defRPr sz="1400"/>
            </a:lvl6pPr>
            <a:lvl7pPr marL="0" indent="0">
              <a:buNone/>
              <a:defRPr sz="1400"/>
            </a:lvl7pPr>
            <a:lvl8pPr marL="0" indent="0">
              <a:buNone/>
              <a:defRPr sz="1400"/>
            </a:lvl8pPr>
            <a:lvl9pPr marL="0" indent="0">
              <a:buNone/>
              <a:defRPr sz="1400"/>
            </a:lvl9pPr>
          </a:lstStyle>
          <a:p>
            <a:pPr lvl="0"/>
            <a:r>
              <a:rPr lang="en-US"/>
              <a:t>Add process step here</a:t>
            </a:r>
          </a:p>
        </p:txBody>
      </p:sp>
      <p:sp>
        <p:nvSpPr>
          <p:cNvPr id="49" name="Text Placeholder 43"/>
          <p:cNvSpPr>
            <a:spLocks noGrp="1"/>
          </p:cNvSpPr>
          <p:nvPr>
            <p:ph type="body" sz="quarter" idx="17" hasCustomPrompt="1"/>
          </p:nvPr>
        </p:nvSpPr>
        <p:spPr>
          <a:xfrm>
            <a:off x="5243119" y="2926693"/>
            <a:ext cx="2103120" cy="957778"/>
          </a:xfrm>
          <a:effectLst/>
        </p:spPr>
        <p:txBody>
          <a:bodyPr>
            <a:noAutofit/>
          </a:bodyPr>
          <a:lstStyle>
            <a:lvl1pPr marL="0" indent="0">
              <a:buNone/>
              <a:defRPr sz="1400">
                <a:effectLst/>
              </a:defRPr>
            </a:lvl1pPr>
            <a:lvl2pPr marL="0" indent="0">
              <a:buNone/>
              <a:defRPr sz="1400"/>
            </a:lvl2pPr>
            <a:lvl3pPr marL="0" indent="0">
              <a:buNone/>
              <a:defRPr sz="1400"/>
            </a:lvl3pPr>
            <a:lvl4pPr marL="0" indent="0">
              <a:buNone/>
              <a:defRPr sz="1400"/>
            </a:lvl4pPr>
            <a:lvl5pPr marL="0" indent="0">
              <a:buNone/>
              <a:defRPr sz="1400"/>
            </a:lvl5pPr>
            <a:lvl6pPr marL="0" indent="0">
              <a:buNone/>
              <a:defRPr sz="1400"/>
            </a:lvl6pPr>
            <a:lvl7pPr marL="0" indent="0">
              <a:buNone/>
              <a:defRPr sz="1400"/>
            </a:lvl7pPr>
            <a:lvl8pPr marL="0" indent="0">
              <a:buNone/>
              <a:defRPr sz="1400"/>
            </a:lvl8pPr>
            <a:lvl9pPr marL="0" indent="0">
              <a:buNone/>
              <a:defRPr sz="1400"/>
            </a:lvl9pPr>
          </a:lstStyle>
          <a:p>
            <a:pPr lvl="0"/>
            <a:r>
              <a:rPr lang="en-US"/>
              <a:t>Add process step here</a:t>
            </a:r>
          </a:p>
        </p:txBody>
      </p:sp>
      <p:sp>
        <p:nvSpPr>
          <p:cNvPr id="50" name="Text Placeholder 43"/>
          <p:cNvSpPr>
            <a:spLocks noGrp="1"/>
          </p:cNvSpPr>
          <p:nvPr>
            <p:ph type="body" sz="quarter" idx="18" hasCustomPrompt="1"/>
          </p:nvPr>
        </p:nvSpPr>
        <p:spPr>
          <a:xfrm>
            <a:off x="1773771" y="2926693"/>
            <a:ext cx="2103120" cy="957778"/>
          </a:xfrm>
          <a:effectLst/>
        </p:spPr>
        <p:txBody>
          <a:bodyPr>
            <a:noAutofit/>
          </a:bodyPr>
          <a:lstStyle>
            <a:lvl1pPr marL="0" indent="0">
              <a:buNone/>
              <a:defRPr sz="1400">
                <a:effectLst/>
              </a:defRPr>
            </a:lvl1pPr>
            <a:lvl2pPr marL="0" indent="0">
              <a:buNone/>
              <a:defRPr sz="1400"/>
            </a:lvl2pPr>
            <a:lvl3pPr marL="0" indent="0">
              <a:buNone/>
              <a:defRPr sz="1400"/>
            </a:lvl3pPr>
            <a:lvl4pPr marL="0" indent="0">
              <a:buNone/>
              <a:defRPr sz="1400"/>
            </a:lvl4pPr>
            <a:lvl5pPr marL="0" indent="0">
              <a:buNone/>
              <a:defRPr sz="1400"/>
            </a:lvl5pPr>
            <a:lvl6pPr marL="0" indent="0">
              <a:buNone/>
              <a:defRPr sz="1400"/>
            </a:lvl6pPr>
            <a:lvl7pPr marL="0" indent="0">
              <a:buNone/>
              <a:defRPr sz="1400"/>
            </a:lvl7pPr>
            <a:lvl8pPr marL="0" indent="0">
              <a:buNone/>
              <a:defRPr sz="1400"/>
            </a:lvl8pPr>
            <a:lvl9pPr marL="0" indent="0">
              <a:buNone/>
              <a:defRPr sz="1400"/>
            </a:lvl9pPr>
          </a:lstStyle>
          <a:p>
            <a:pPr lvl="0"/>
            <a:r>
              <a:rPr lang="en-US"/>
              <a:t>Add process step here</a:t>
            </a:r>
          </a:p>
        </p:txBody>
      </p:sp>
      <p:sp>
        <p:nvSpPr>
          <p:cNvPr id="51" name="Text Placeholder 43"/>
          <p:cNvSpPr>
            <a:spLocks noGrp="1"/>
          </p:cNvSpPr>
          <p:nvPr>
            <p:ph type="body" sz="quarter" idx="19" hasCustomPrompt="1"/>
          </p:nvPr>
        </p:nvSpPr>
        <p:spPr>
          <a:xfrm>
            <a:off x="2103653" y="4788445"/>
            <a:ext cx="2103120" cy="957778"/>
          </a:xfrm>
          <a:effectLst/>
        </p:spPr>
        <p:txBody>
          <a:bodyPr>
            <a:noAutofit/>
          </a:bodyPr>
          <a:lstStyle>
            <a:lvl1pPr marL="0" indent="0">
              <a:buNone/>
              <a:defRPr sz="1400">
                <a:effectLst/>
              </a:defRPr>
            </a:lvl1pPr>
            <a:lvl2pPr marL="0" indent="0">
              <a:buNone/>
              <a:defRPr sz="1400"/>
            </a:lvl2pPr>
            <a:lvl3pPr marL="0" indent="0">
              <a:buNone/>
              <a:defRPr sz="1400"/>
            </a:lvl3pPr>
            <a:lvl4pPr marL="0" indent="0">
              <a:buNone/>
              <a:defRPr sz="1400"/>
            </a:lvl4pPr>
            <a:lvl5pPr marL="0" indent="0">
              <a:buNone/>
              <a:defRPr sz="1400"/>
            </a:lvl5pPr>
            <a:lvl6pPr marL="0" indent="0">
              <a:buNone/>
              <a:defRPr sz="1400"/>
            </a:lvl6pPr>
            <a:lvl7pPr marL="0" indent="0">
              <a:buNone/>
              <a:defRPr sz="1400"/>
            </a:lvl7pPr>
            <a:lvl8pPr marL="0" indent="0">
              <a:buNone/>
              <a:defRPr sz="1400"/>
            </a:lvl8pPr>
            <a:lvl9pPr marL="0" indent="0">
              <a:buNone/>
              <a:defRPr sz="1400"/>
            </a:lvl9pPr>
          </a:lstStyle>
          <a:p>
            <a:pPr lvl="0"/>
            <a:r>
              <a:rPr lang="en-US"/>
              <a:t>Add process step here</a:t>
            </a:r>
          </a:p>
        </p:txBody>
      </p:sp>
      <p:sp>
        <p:nvSpPr>
          <p:cNvPr id="52" name="Text Placeholder 43"/>
          <p:cNvSpPr>
            <a:spLocks noGrp="1"/>
          </p:cNvSpPr>
          <p:nvPr>
            <p:ph type="body" sz="quarter" idx="20" hasCustomPrompt="1"/>
          </p:nvPr>
        </p:nvSpPr>
        <p:spPr>
          <a:xfrm>
            <a:off x="5679615" y="4788445"/>
            <a:ext cx="2103120" cy="957778"/>
          </a:xfrm>
          <a:effectLst/>
        </p:spPr>
        <p:txBody>
          <a:bodyPr>
            <a:noAutofit/>
          </a:bodyPr>
          <a:lstStyle>
            <a:lvl1pPr marL="0" indent="0">
              <a:buNone/>
              <a:defRPr sz="1400">
                <a:effectLst/>
              </a:defRPr>
            </a:lvl1pPr>
            <a:lvl2pPr marL="0" indent="0">
              <a:buNone/>
              <a:defRPr sz="1400"/>
            </a:lvl2pPr>
            <a:lvl3pPr marL="0" indent="0">
              <a:buNone/>
              <a:defRPr sz="1400"/>
            </a:lvl3pPr>
            <a:lvl4pPr marL="0" indent="0">
              <a:buNone/>
              <a:defRPr sz="1400"/>
            </a:lvl4pPr>
            <a:lvl5pPr marL="0" indent="0">
              <a:buNone/>
              <a:defRPr sz="1400"/>
            </a:lvl5pPr>
            <a:lvl6pPr marL="0" indent="0">
              <a:buNone/>
              <a:defRPr sz="1400"/>
            </a:lvl6pPr>
            <a:lvl7pPr marL="0" indent="0">
              <a:buNone/>
              <a:defRPr sz="1400"/>
            </a:lvl7pPr>
            <a:lvl8pPr marL="0" indent="0">
              <a:buNone/>
              <a:defRPr sz="1400"/>
            </a:lvl8pPr>
            <a:lvl9pPr marL="0" indent="0">
              <a:buNone/>
              <a:defRPr sz="1400"/>
            </a:lvl9pPr>
          </a:lstStyle>
          <a:p>
            <a:pPr lvl="0"/>
            <a:r>
              <a:rPr lang="en-US"/>
              <a:t>Add process step here</a:t>
            </a:r>
          </a:p>
        </p:txBody>
      </p:sp>
      <p:sp>
        <p:nvSpPr>
          <p:cNvPr id="53" name="Text Placeholder 43"/>
          <p:cNvSpPr>
            <a:spLocks noGrp="1"/>
          </p:cNvSpPr>
          <p:nvPr>
            <p:ph type="body" sz="quarter" idx="21" hasCustomPrompt="1"/>
          </p:nvPr>
        </p:nvSpPr>
        <p:spPr>
          <a:xfrm>
            <a:off x="9156103" y="4788445"/>
            <a:ext cx="2103120" cy="957778"/>
          </a:xfrm>
          <a:effectLst/>
        </p:spPr>
        <p:txBody>
          <a:bodyPr>
            <a:noAutofit/>
          </a:bodyPr>
          <a:lstStyle>
            <a:lvl1pPr marL="0" indent="0">
              <a:buNone/>
              <a:defRPr sz="1400">
                <a:effectLst/>
              </a:defRPr>
            </a:lvl1pPr>
            <a:lvl2pPr marL="0" indent="0">
              <a:buNone/>
              <a:defRPr sz="1400"/>
            </a:lvl2pPr>
            <a:lvl3pPr marL="0" indent="0">
              <a:buNone/>
              <a:defRPr sz="1400"/>
            </a:lvl3pPr>
            <a:lvl4pPr marL="0" indent="0">
              <a:buNone/>
              <a:defRPr sz="1400"/>
            </a:lvl4pPr>
            <a:lvl5pPr marL="0" indent="0">
              <a:buNone/>
              <a:defRPr sz="1400"/>
            </a:lvl5pPr>
            <a:lvl6pPr marL="0" indent="0">
              <a:buNone/>
              <a:defRPr sz="1400"/>
            </a:lvl6pPr>
            <a:lvl7pPr marL="0" indent="0">
              <a:buNone/>
              <a:defRPr sz="1400"/>
            </a:lvl7pPr>
            <a:lvl8pPr marL="0" indent="0">
              <a:buNone/>
              <a:defRPr sz="1400"/>
            </a:lvl8pPr>
            <a:lvl9pPr marL="0" indent="0">
              <a:buNone/>
              <a:defRPr sz="1400"/>
            </a:lvl9pPr>
          </a:lstStyle>
          <a:p>
            <a:pPr lvl="0"/>
            <a:r>
              <a:rPr lang="en-US"/>
              <a:t>Add process step here</a:t>
            </a:r>
          </a:p>
        </p:txBody>
      </p:sp>
    </p:spTree>
    <p:extLst>
      <p:ext uri="{BB962C8B-B14F-4D97-AF65-F5344CB8AC3E}">
        <p14:creationId xmlns:p14="http://schemas.microsoft.com/office/powerpoint/2010/main" val="343220739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Freeform 7"/>
          <p:cNvSpPr/>
          <p:nvPr/>
        </p:nvSpPr>
        <p:spPr bwMode="auto">
          <a:xfrm>
            <a:off x="0" y="9"/>
            <a:ext cx="12192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1" y="2951396"/>
            <a:ext cx="10561419" cy="1468800"/>
          </a:xfrm>
        </p:spPr>
        <p:txBody>
          <a:bodyPr anchor="b"/>
          <a:lstStyle>
            <a:lvl1pPr algn="r">
              <a:defRPr sz="4800" b="1" cap="none"/>
            </a:lvl1pPr>
          </a:lstStyle>
          <a:p>
            <a:r>
              <a:rPr lang="en-US"/>
              <a:t>Click to edit Master title style</a:t>
            </a:r>
            <a:endParaRPr lang="en-US" dirty="0"/>
          </a:p>
        </p:txBody>
      </p:sp>
      <p:sp>
        <p:nvSpPr>
          <p:cNvPr id="3" name="Text Placeholder 2"/>
          <p:cNvSpPr>
            <a:spLocks noGrp="1"/>
          </p:cNvSpPr>
          <p:nvPr>
            <p:ph type="body" idx="1"/>
          </p:nvPr>
        </p:nvSpPr>
        <p:spPr>
          <a:xfrm>
            <a:off x="810001" y="5281209"/>
            <a:ext cx="10561419"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DFA1846-DA80-1C48-A609-854EA85C59AD}" type="datetimeFigureOut">
              <a:rPr lang="en-US" dirty="0">
                <a:solidFill>
                  <a:prstClr val="white"/>
                </a:solidFill>
                <a:latin typeface="Century Gothic"/>
              </a:rPr>
              <a:pPr/>
              <a:t>3/12/20</a:t>
            </a:fld>
            <a:endParaRPr lang="en-US" dirty="0">
              <a:solidFill>
                <a:prstClr val="white"/>
              </a:solidFill>
              <a:latin typeface="Century Gothic"/>
            </a:endParaRPr>
          </a:p>
        </p:txBody>
      </p:sp>
      <p:sp>
        <p:nvSpPr>
          <p:cNvPr id="5" name="Footer Placeholder 4"/>
          <p:cNvSpPr>
            <a:spLocks noGrp="1"/>
          </p:cNvSpPr>
          <p:nvPr>
            <p:ph type="ftr" sz="quarter" idx="11"/>
          </p:nvPr>
        </p:nvSpPr>
        <p:spPr/>
        <p:txBody>
          <a:bodyPr/>
          <a:lstStyle/>
          <a:p>
            <a:endParaRPr lang="en-US" dirty="0">
              <a:solidFill>
                <a:prstClr val="white"/>
              </a:solidFill>
              <a:latin typeface="Century Gothic"/>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srgbClr val="9ECD33"/>
                </a:solidFill>
                <a:latin typeface="Century Gothic"/>
              </a:rPr>
              <a:pPr/>
              <a:t>‹#›</a:t>
            </a:fld>
            <a:endParaRPr lang="en-US" dirty="0">
              <a:solidFill>
                <a:srgbClr val="9ECD33"/>
              </a:solidFill>
              <a:latin typeface="Century Gothic"/>
            </a:endParaRPr>
          </a:p>
        </p:txBody>
      </p:sp>
    </p:spTree>
    <p:extLst>
      <p:ext uri="{BB962C8B-B14F-4D97-AF65-F5344CB8AC3E}">
        <p14:creationId xmlns:p14="http://schemas.microsoft.com/office/powerpoint/2010/main" val="9255155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1845734"/>
            <a:ext cx="4937760" cy="40233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06A1F3F-6695-4D40-A881-EEC8043C1A99}" type="datetimeFigureOut">
              <a:rPr lang="en-US" smtClean="0"/>
              <a:t>3/12/20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2B09A1-647C-4946-A513-54CA1803492D}" type="slidenum">
              <a:rPr lang="en-US" smtClean="0"/>
              <a:t>‹#›</a:t>
            </a:fld>
            <a:endParaRPr lang="en-US"/>
          </a:p>
        </p:txBody>
      </p:sp>
    </p:spTree>
    <p:extLst>
      <p:ext uri="{BB962C8B-B14F-4D97-AF65-F5344CB8AC3E}">
        <p14:creationId xmlns:p14="http://schemas.microsoft.com/office/powerpoint/2010/main" val="2035371267"/>
      </p:ext>
    </p:extLst>
  </p:cSld>
  <p:clrMapOvr>
    <a:masterClrMapping/>
  </p:clrMapOvr>
  <p:extLst>
    <p:ext uri="{DCECCB84-F9BA-43D5-87BE-67443E8EF086}">
      <p15:sldGuideLst xmlns:p15="http://schemas.microsoft.com/office/powerpoint/2012/main"/>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18715" y="2222293"/>
            <a:ext cx="5185873" cy="363876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7421" y="2222287"/>
            <a:ext cx="5194583" cy="363876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7302355-E14B-8545-A8F8-0FE83CC9D524}" type="datetimeFigureOut">
              <a:rPr lang="en-US" dirty="0">
                <a:solidFill>
                  <a:prstClr val="white"/>
                </a:solidFill>
                <a:latin typeface="Century Gothic"/>
              </a:rPr>
              <a:pPr/>
              <a:t>3/12/20</a:t>
            </a:fld>
            <a:endParaRPr lang="en-US" dirty="0">
              <a:solidFill>
                <a:prstClr val="white"/>
              </a:solidFill>
              <a:latin typeface="Century Gothic"/>
            </a:endParaRPr>
          </a:p>
        </p:txBody>
      </p:sp>
      <p:sp>
        <p:nvSpPr>
          <p:cNvPr id="6" name="Footer Placeholder 5"/>
          <p:cNvSpPr>
            <a:spLocks noGrp="1"/>
          </p:cNvSpPr>
          <p:nvPr>
            <p:ph type="ftr" sz="quarter" idx="11"/>
          </p:nvPr>
        </p:nvSpPr>
        <p:spPr/>
        <p:txBody>
          <a:bodyPr/>
          <a:lstStyle/>
          <a:p>
            <a:endParaRPr lang="en-US" dirty="0">
              <a:solidFill>
                <a:prstClr val="white"/>
              </a:solidFill>
              <a:latin typeface="Century Gothic"/>
            </a:endParaRPr>
          </a:p>
        </p:txBody>
      </p:sp>
      <p:sp>
        <p:nvSpPr>
          <p:cNvPr id="7" name="Slide Number Placeholder 6"/>
          <p:cNvSpPr>
            <a:spLocks noGrp="1"/>
          </p:cNvSpPr>
          <p:nvPr>
            <p:ph type="sldNum" sz="quarter" idx="12"/>
          </p:nvPr>
        </p:nvSpPr>
        <p:spPr/>
        <p:txBody>
          <a:bodyPr/>
          <a:lstStyle/>
          <a:p>
            <a:fld id="{D57F1E4F-1CFF-5643-939E-217C01CDF565}" type="slidenum">
              <a:rPr lang="en-US" dirty="0">
                <a:solidFill>
                  <a:srgbClr val="9ECD33"/>
                </a:solidFill>
                <a:latin typeface="Century Gothic"/>
              </a:rPr>
              <a:pPr/>
              <a:t>‹#›</a:t>
            </a:fld>
            <a:endParaRPr lang="en-US" dirty="0">
              <a:solidFill>
                <a:srgbClr val="9ECD33"/>
              </a:solidFill>
              <a:latin typeface="Century Gothic"/>
            </a:endParaRPr>
          </a:p>
        </p:txBody>
      </p:sp>
    </p:spTree>
    <p:extLst>
      <p:ext uri="{BB962C8B-B14F-4D97-AF65-F5344CB8AC3E}">
        <p14:creationId xmlns:p14="http://schemas.microsoft.com/office/powerpoint/2010/main" val="80990461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14733" y="2174875"/>
            <a:ext cx="5189857"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14729" y="2751146"/>
            <a:ext cx="5189856" cy="3109913"/>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7421" y="2174875"/>
            <a:ext cx="519458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7421" y="2751146"/>
            <a:ext cx="5194583" cy="3109913"/>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2640F58-564D-2B4F-AE67-E407BA4FCF45}" type="datetimeFigureOut">
              <a:rPr lang="en-US" dirty="0">
                <a:solidFill>
                  <a:prstClr val="white"/>
                </a:solidFill>
                <a:latin typeface="Century Gothic"/>
              </a:rPr>
              <a:pPr/>
              <a:t>3/12/20</a:t>
            </a:fld>
            <a:endParaRPr lang="en-US" dirty="0">
              <a:solidFill>
                <a:prstClr val="white"/>
              </a:solidFill>
              <a:latin typeface="Century Gothic"/>
            </a:endParaRPr>
          </a:p>
        </p:txBody>
      </p:sp>
      <p:sp>
        <p:nvSpPr>
          <p:cNvPr id="8" name="Footer Placeholder 7"/>
          <p:cNvSpPr>
            <a:spLocks noGrp="1"/>
          </p:cNvSpPr>
          <p:nvPr>
            <p:ph type="ftr" sz="quarter" idx="11"/>
          </p:nvPr>
        </p:nvSpPr>
        <p:spPr/>
        <p:txBody>
          <a:bodyPr/>
          <a:lstStyle/>
          <a:p>
            <a:endParaRPr lang="en-US" dirty="0">
              <a:solidFill>
                <a:prstClr val="white"/>
              </a:solidFill>
              <a:latin typeface="Century Gothic"/>
            </a:endParaRPr>
          </a:p>
        </p:txBody>
      </p:sp>
      <p:sp>
        <p:nvSpPr>
          <p:cNvPr id="9" name="Slide Number Placeholder 8"/>
          <p:cNvSpPr>
            <a:spLocks noGrp="1"/>
          </p:cNvSpPr>
          <p:nvPr>
            <p:ph type="sldNum" sz="quarter" idx="12"/>
          </p:nvPr>
        </p:nvSpPr>
        <p:spPr/>
        <p:txBody>
          <a:bodyPr/>
          <a:lstStyle/>
          <a:p>
            <a:fld id="{D57F1E4F-1CFF-5643-939E-217C01CDF565}" type="slidenum">
              <a:rPr lang="en-US" dirty="0">
                <a:solidFill>
                  <a:srgbClr val="9ECD33"/>
                </a:solidFill>
                <a:latin typeface="Century Gothic"/>
              </a:rPr>
              <a:pPr/>
              <a:t>‹#›</a:t>
            </a:fld>
            <a:endParaRPr lang="en-US" dirty="0">
              <a:solidFill>
                <a:srgbClr val="9ECD33"/>
              </a:solidFill>
              <a:latin typeface="Century Gothic"/>
            </a:endParaRPr>
          </a:p>
        </p:txBody>
      </p:sp>
    </p:spTree>
    <p:extLst>
      <p:ext uri="{BB962C8B-B14F-4D97-AF65-F5344CB8AC3E}">
        <p14:creationId xmlns:p14="http://schemas.microsoft.com/office/powerpoint/2010/main" val="16064201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13A34C8-038E-2045-AF43-DF7DBB8E0E9E}" type="datetimeFigureOut">
              <a:rPr lang="en-US" dirty="0">
                <a:solidFill>
                  <a:prstClr val="white"/>
                </a:solidFill>
                <a:latin typeface="Century Gothic"/>
              </a:rPr>
              <a:pPr/>
              <a:t>3/12/20</a:t>
            </a:fld>
            <a:endParaRPr lang="en-US" dirty="0">
              <a:solidFill>
                <a:prstClr val="white"/>
              </a:solidFill>
              <a:latin typeface="Century Gothic"/>
            </a:endParaRPr>
          </a:p>
        </p:txBody>
      </p:sp>
      <p:sp>
        <p:nvSpPr>
          <p:cNvPr id="4" name="Footer Placeholder 3"/>
          <p:cNvSpPr>
            <a:spLocks noGrp="1"/>
          </p:cNvSpPr>
          <p:nvPr>
            <p:ph type="ftr" sz="quarter" idx="11"/>
          </p:nvPr>
        </p:nvSpPr>
        <p:spPr/>
        <p:txBody>
          <a:bodyPr/>
          <a:lstStyle/>
          <a:p>
            <a:endParaRPr lang="en-US" dirty="0">
              <a:solidFill>
                <a:prstClr val="white"/>
              </a:solidFill>
              <a:latin typeface="Century Gothic"/>
            </a:endParaRPr>
          </a:p>
        </p:txBody>
      </p:sp>
      <p:sp>
        <p:nvSpPr>
          <p:cNvPr id="5" name="Slide Number Placeholder 4"/>
          <p:cNvSpPr>
            <a:spLocks noGrp="1"/>
          </p:cNvSpPr>
          <p:nvPr>
            <p:ph type="sldNum" sz="quarter" idx="12"/>
          </p:nvPr>
        </p:nvSpPr>
        <p:spPr/>
        <p:txBody>
          <a:bodyPr/>
          <a:lstStyle/>
          <a:p>
            <a:fld id="{D57F1E4F-1CFF-5643-939E-217C01CDF565}" type="slidenum">
              <a:rPr lang="en-US" dirty="0">
                <a:solidFill>
                  <a:srgbClr val="9ECD33"/>
                </a:solidFill>
                <a:latin typeface="Century Gothic"/>
              </a:rPr>
              <a:pPr/>
              <a:t>‹#›</a:t>
            </a:fld>
            <a:endParaRPr lang="en-US" dirty="0">
              <a:solidFill>
                <a:srgbClr val="9ECD33"/>
              </a:solidFill>
              <a:latin typeface="Century Gothic"/>
            </a:endParaRPr>
          </a:p>
        </p:txBody>
      </p:sp>
    </p:spTree>
    <p:extLst>
      <p:ext uri="{BB962C8B-B14F-4D97-AF65-F5344CB8AC3E}">
        <p14:creationId xmlns:p14="http://schemas.microsoft.com/office/powerpoint/2010/main" val="16593814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18C68F-D26B-8F47-958C-23B49CF8A634}" type="datetimeFigureOut">
              <a:rPr lang="en-US" dirty="0">
                <a:solidFill>
                  <a:prstClr val="white"/>
                </a:solidFill>
                <a:latin typeface="Century Gothic"/>
              </a:rPr>
              <a:pPr/>
              <a:t>3/12/20</a:t>
            </a:fld>
            <a:endParaRPr lang="en-US" dirty="0">
              <a:solidFill>
                <a:prstClr val="white"/>
              </a:solidFill>
              <a:latin typeface="Century Gothic"/>
            </a:endParaRPr>
          </a:p>
        </p:txBody>
      </p:sp>
      <p:sp>
        <p:nvSpPr>
          <p:cNvPr id="3" name="Footer Placeholder 2"/>
          <p:cNvSpPr>
            <a:spLocks noGrp="1"/>
          </p:cNvSpPr>
          <p:nvPr>
            <p:ph type="ftr" sz="quarter" idx="11"/>
          </p:nvPr>
        </p:nvSpPr>
        <p:spPr/>
        <p:txBody>
          <a:bodyPr/>
          <a:lstStyle/>
          <a:p>
            <a:endParaRPr lang="en-US" dirty="0">
              <a:solidFill>
                <a:prstClr val="white"/>
              </a:solidFill>
              <a:latin typeface="Century Gothic"/>
            </a:endParaRPr>
          </a:p>
        </p:txBody>
      </p:sp>
      <p:sp>
        <p:nvSpPr>
          <p:cNvPr id="4" name="Slide Number Placeholder 3"/>
          <p:cNvSpPr>
            <a:spLocks noGrp="1"/>
          </p:cNvSpPr>
          <p:nvPr>
            <p:ph type="sldNum" sz="quarter" idx="12"/>
          </p:nvPr>
        </p:nvSpPr>
        <p:spPr/>
        <p:txBody>
          <a:bodyPr/>
          <a:lstStyle/>
          <a:p>
            <a:fld id="{D57F1E4F-1CFF-5643-939E-217C01CDF565}" type="slidenum">
              <a:rPr lang="en-US" dirty="0">
                <a:solidFill>
                  <a:srgbClr val="9ECD33"/>
                </a:solidFill>
                <a:latin typeface="Century Gothic"/>
              </a:rPr>
              <a:pPr/>
              <a:t>‹#›</a:t>
            </a:fld>
            <a:endParaRPr lang="en-US" dirty="0">
              <a:solidFill>
                <a:srgbClr val="9ECD33"/>
              </a:solidFill>
              <a:latin typeface="Century Gothic"/>
            </a:endParaRPr>
          </a:p>
        </p:txBody>
      </p:sp>
    </p:spTree>
    <p:extLst>
      <p:ext uri="{BB962C8B-B14F-4D97-AF65-F5344CB8AC3E}">
        <p14:creationId xmlns:p14="http://schemas.microsoft.com/office/powerpoint/2010/main" val="27627708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Freeform 6"/>
          <p:cNvSpPr>
            <a:spLocks noChangeAspect="1"/>
          </p:cNvSpPr>
          <p:nvPr/>
        </p:nvSpPr>
        <p:spPr bwMode="auto">
          <a:xfrm>
            <a:off x="1073152" y="446095"/>
            <a:ext cx="3547533"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073152" y="446088"/>
            <a:ext cx="3547533" cy="1618396"/>
          </a:xfrm>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4855638" y="446096"/>
            <a:ext cx="6252633" cy="541496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73152" y="2260745"/>
            <a:ext cx="3547533" cy="36003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0DF5E60-9974-AC48-9591-99C2BB44B7CF}" type="datetimeFigureOut">
              <a:rPr lang="en-US" dirty="0">
                <a:solidFill>
                  <a:prstClr val="white"/>
                </a:solidFill>
                <a:latin typeface="Century Gothic"/>
              </a:rPr>
              <a:pPr/>
              <a:t>3/12/20</a:t>
            </a:fld>
            <a:endParaRPr lang="en-US" dirty="0">
              <a:solidFill>
                <a:prstClr val="white"/>
              </a:solidFill>
              <a:latin typeface="Century Gothic"/>
            </a:endParaRPr>
          </a:p>
        </p:txBody>
      </p:sp>
      <p:sp>
        <p:nvSpPr>
          <p:cNvPr id="6" name="Footer Placeholder 5"/>
          <p:cNvSpPr>
            <a:spLocks noGrp="1"/>
          </p:cNvSpPr>
          <p:nvPr>
            <p:ph type="ftr" sz="quarter" idx="11"/>
          </p:nvPr>
        </p:nvSpPr>
        <p:spPr/>
        <p:txBody>
          <a:bodyPr/>
          <a:lstStyle/>
          <a:p>
            <a:endParaRPr lang="en-US" dirty="0">
              <a:solidFill>
                <a:prstClr val="white"/>
              </a:solidFill>
              <a:latin typeface="Century Gothic"/>
            </a:endParaRPr>
          </a:p>
        </p:txBody>
      </p:sp>
      <p:sp>
        <p:nvSpPr>
          <p:cNvPr id="7" name="Slide Number Placeholder 6"/>
          <p:cNvSpPr>
            <a:spLocks noGrp="1"/>
          </p:cNvSpPr>
          <p:nvPr>
            <p:ph type="sldNum" sz="quarter" idx="12"/>
          </p:nvPr>
        </p:nvSpPr>
        <p:spPr/>
        <p:txBody>
          <a:bodyPr/>
          <a:lstStyle/>
          <a:p>
            <a:fld id="{D57F1E4F-1CFF-5643-939E-217C01CDF565}" type="slidenum">
              <a:rPr lang="en-US" dirty="0">
                <a:solidFill>
                  <a:srgbClr val="9ECD33"/>
                </a:solidFill>
                <a:latin typeface="Century Gothic"/>
              </a:rPr>
              <a:pPr/>
              <a:t>‹#›</a:t>
            </a:fld>
            <a:endParaRPr lang="en-US" dirty="0">
              <a:solidFill>
                <a:srgbClr val="9ECD33"/>
              </a:solidFill>
              <a:latin typeface="Century Gothic"/>
            </a:endParaRPr>
          </a:p>
        </p:txBody>
      </p:sp>
    </p:spTree>
    <p:extLst>
      <p:ext uri="{BB962C8B-B14F-4D97-AF65-F5344CB8AC3E}">
        <p14:creationId xmlns:p14="http://schemas.microsoft.com/office/powerpoint/2010/main" val="303846078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4731" y="727530"/>
            <a:ext cx="4852988" cy="1617163"/>
          </a:xfrm>
        </p:spPr>
        <p:txBody>
          <a:bodyPr anchor="b">
            <a:normAutofit/>
          </a:bodyPr>
          <a:lstStyle>
            <a:lvl1pPr algn="l">
              <a:defRPr sz="2400" b="0"/>
            </a:lvl1pPr>
          </a:lstStyle>
          <a:p>
            <a:r>
              <a:rPr lang="en-US"/>
              <a:t>Click to edit Master title style</a:t>
            </a:r>
            <a:endParaRPr lang="en-US" dirty="0"/>
          </a:p>
        </p:txBody>
      </p:sp>
      <p:sp>
        <p:nvSpPr>
          <p:cNvPr id="9" name="Picture Placeholder 11"/>
          <p:cNvSpPr>
            <a:spLocks noGrp="1" noChangeAspect="1"/>
          </p:cNvSpPr>
          <p:nvPr>
            <p:ph type="pic" sz="quarter" idx="13"/>
          </p:nvPr>
        </p:nvSpPr>
        <p:spPr bwMode="auto">
          <a:xfrm>
            <a:off x="6098117" y="0"/>
            <a:ext cx="6093883"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en-US"/>
              <a:t>Click icon to add picture</a:t>
            </a:r>
            <a:endParaRPr lang="en-US" dirty="0"/>
          </a:p>
        </p:txBody>
      </p:sp>
      <p:sp>
        <p:nvSpPr>
          <p:cNvPr id="4" name="Text Placeholder 3"/>
          <p:cNvSpPr>
            <a:spLocks noGrp="1"/>
          </p:cNvSpPr>
          <p:nvPr>
            <p:ph type="body" sz="half" idx="2"/>
          </p:nvPr>
        </p:nvSpPr>
        <p:spPr>
          <a:xfrm>
            <a:off x="814731" y="2344684"/>
            <a:ext cx="4852988" cy="351636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885815" y="6041370"/>
            <a:ext cx="976879" cy="365125"/>
          </a:xfrm>
        </p:spPr>
        <p:txBody>
          <a:bodyPr/>
          <a:lstStyle/>
          <a:p>
            <a:fld id="{18C79C5D-2A6F-F04D-97DA-BEF2467B64E4}" type="datetimeFigureOut">
              <a:rPr lang="en-US" dirty="0">
                <a:solidFill>
                  <a:prstClr val="white"/>
                </a:solidFill>
                <a:latin typeface="Century Gothic"/>
              </a:rPr>
              <a:pPr/>
              <a:t>3/12/20</a:t>
            </a:fld>
            <a:endParaRPr lang="en-US" dirty="0">
              <a:solidFill>
                <a:prstClr val="white"/>
              </a:solidFill>
              <a:latin typeface="Century Gothic"/>
            </a:endParaRPr>
          </a:p>
        </p:txBody>
      </p:sp>
      <p:sp>
        <p:nvSpPr>
          <p:cNvPr id="6" name="Footer Placeholder 5"/>
          <p:cNvSpPr>
            <a:spLocks noGrp="1"/>
          </p:cNvSpPr>
          <p:nvPr>
            <p:ph type="ftr" sz="quarter" idx="11"/>
          </p:nvPr>
        </p:nvSpPr>
        <p:spPr>
          <a:xfrm>
            <a:off x="590396" y="6041370"/>
            <a:ext cx="3295413" cy="365125"/>
          </a:xfrm>
        </p:spPr>
        <p:txBody>
          <a:bodyPr/>
          <a:lstStyle/>
          <a:p>
            <a:endParaRPr lang="en-US" dirty="0">
              <a:solidFill>
                <a:prstClr val="white"/>
              </a:solidFill>
              <a:latin typeface="Century Gothic"/>
            </a:endParaRPr>
          </a:p>
        </p:txBody>
      </p:sp>
      <p:sp>
        <p:nvSpPr>
          <p:cNvPr id="7" name="Slide Number Placeholder 6"/>
          <p:cNvSpPr>
            <a:spLocks noGrp="1"/>
          </p:cNvSpPr>
          <p:nvPr>
            <p:ph type="sldNum" sz="quarter" idx="12"/>
          </p:nvPr>
        </p:nvSpPr>
        <p:spPr>
          <a:xfrm>
            <a:off x="4862689" y="5915896"/>
            <a:ext cx="1062155" cy="490599"/>
          </a:xfrm>
        </p:spPr>
        <p:txBody>
          <a:bodyPr/>
          <a:lstStyle/>
          <a:p>
            <a:fld id="{D57F1E4F-1CFF-5643-939E-217C01CDF565}" type="slidenum">
              <a:rPr lang="en-US" dirty="0">
                <a:solidFill>
                  <a:srgbClr val="9ECD33"/>
                </a:solidFill>
                <a:latin typeface="Century Gothic"/>
              </a:rPr>
              <a:pPr/>
              <a:t>‹#›</a:t>
            </a:fld>
            <a:endParaRPr lang="en-US" dirty="0">
              <a:solidFill>
                <a:srgbClr val="9ECD33"/>
              </a:solidFill>
              <a:latin typeface="Century Gothic"/>
            </a:endParaRPr>
          </a:p>
        </p:txBody>
      </p:sp>
    </p:spTree>
    <p:extLst>
      <p:ext uri="{BB962C8B-B14F-4D97-AF65-F5344CB8AC3E}">
        <p14:creationId xmlns:p14="http://schemas.microsoft.com/office/powerpoint/2010/main" val="385530795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0001" y="4800600"/>
            <a:ext cx="10561419" cy="566738"/>
          </a:xfrm>
        </p:spPr>
        <p:txBody>
          <a:bodyPr anchor="b">
            <a:normAutofit/>
          </a:bodyPr>
          <a:lstStyle>
            <a:lvl1pPr algn="l">
              <a:defRPr sz="2400" b="0"/>
            </a:lvl1pPr>
          </a:lstStyle>
          <a:p>
            <a:r>
              <a:rPr lang="en-US"/>
              <a:t>Click to edit Master title style</a:t>
            </a:r>
            <a:endParaRPr lang="en-US" dirty="0"/>
          </a:p>
        </p:txBody>
      </p:sp>
      <p:sp>
        <p:nvSpPr>
          <p:cNvPr id="15" name="Picture Placeholder 14"/>
          <p:cNvSpPr>
            <a:spLocks noGrp="1" noChangeAspect="1"/>
          </p:cNvSpPr>
          <p:nvPr>
            <p:ph type="pic" sz="quarter" idx="13"/>
          </p:nvPr>
        </p:nvSpPr>
        <p:spPr bwMode="auto">
          <a:xfrm>
            <a:off x="0" y="0"/>
            <a:ext cx="12192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en-US"/>
              <a:t>Click icon to add picture</a:t>
            </a:r>
            <a:endParaRPr lang="en-US" dirty="0"/>
          </a:p>
        </p:txBody>
      </p:sp>
      <p:sp>
        <p:nvSpPr>
          <p:cNvPr id="4" name="Text Placeholder 3"/>
          <p:cNvSpPr>
            <a:spLocks noGrp="1"/>
          </p:cNvSpPr>
          <p:nvPr>
            <p:ph type="body" sz="half" idx="2"/>
          </p:nvPr>
        </p:nvSpPr>
        <p:spPr>
          <a:xfrm>
            <a:off x="810001" y="5367338"/>
            <a:ext cx="10561419"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8C79C5D-2A6F-F04D-97DA-BEF2467B64E4}" type="datetimeFigureOut">
              <a:rPr lang="en-US" dirty="0">
                <a:solidFill>
                  <a:prstClr val="white"/>
                </a:solidFill>
                <a:latin typeface="Century Gothic"/>
              </a:rPr>
              <a:pPr/>
              <a:t>3/12/20</a:t>
            </a:fld>
            <a:endParaRPr lang="en-US" dirty="0">
              <a:solidFill>
                <a:prstClr val="white"/>
              </a:solidFill>
              <a:latin typeface="Century Gothic"/>
            </a:endParaRPr>
          </a:p>
        </p:txBody>
      </p:sp>
      <p:sp>
        <p:nvSpPr>
          <p:cNvPr id="6" name="Footer Placeholder 5"/>
          <p:cNvSpPr>
            <a:spLocks noGrp="1"/>
          </p:cNvSpPr>
          <p:nvPr>
            <p:ph type="ftr" sz="quarter" idx="11"/>
          </p:nvPr>
        </p:nvSpPr>
        <p:spPr/>
        <p:txBody>
          <a:bodyPr/>
          <a:lstStyle/>
          <a:p>
            <a:endParaRPr lang="en-US" dirty="0">
              <a:solidFill>
                <a:prstClr val="white"/>
              </a:solidFill>
              <a:latin typeface="Century Gothic"/>
            </a:endParaRPr>
          </a:p>
        </p:txBody>
      </p:sp>
      <p:sp>
        <p:nvSpPr>
          <p:cNvPr id="7" name="Slide Number Placeholder 6"/>
          <p:cNvSpPr>
            <a:spLocks noGrp="1"/>
          </p:cNvSpPr>
          <p:nvPr>
            <p:ph type="sldNum" sz="quarter" idx="12"/>
          </p:nvPr>
        </p:nvSpPr>
        <p:spPr/>
        <p:txBody>
          <a:bodyPr/>
          <a:lstStyle/>
          <a:p>
            <a:fld id="{D57F1E4F-1CFF-5643-939E-217C01CDF565}" type="slidenum">
              <a:rPr lang="en-US" dirty="0">
                <a:solidFill>
                  <a:srgbClr val="9ECD33"/>
                </a:solidFill>
                <a:latin typeface="Century Gothic"/>
              </a:rPr>
              <a:pPr/>
              <a:t>‹#›</a:t>
            </a:fld>
            <a:endParaRPr lang="en-US" dirty="0">
              <a:solidFill>
                <a:srgbClr val="9ECD33"/>
              </a:solidFill>
              <a:latin typeface="Century Gothic"/>
            </a:endParaRPr>
          </a:p>
        </p:txBody>
      </p:sp>
    </p:spTree>
    <p:extLst>
      <p:ext uri="{BB962C8B-B14F-4D97-AF65-F5344CB8AC3E}">
        <p14:creationId xmlns:p14="http://schemas.microsoft.com/office/powerpoint/2010/main" val="366102078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8" name="Freeform 6"/>
          <p:cNvSpPr>
            <a:spLocks noChangeAspect="1"/>
          </p:cNvSpPr>
          <p:nvPr/>
        </p:nvSpPr>
        <p:spPr bwMode="auto">
          <a:xfrm>
            <a:off x="631697" y="1081456"/>
            <a:ext cx="6332416"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50985" y="1238502"/>
            <a:ext cx="5893840" cy="2645912"/>
          </a:xfrm>
        </p:spPr>
        <p:txBody>
          <a:bodyPr anchor="b"/>
          <a:lstStyle>
            <a:lvl1pPr algn="l">
              <a:defRPr sz="4200" b="1" cap="none"/>
            </a:lvl1pPr>
          </a:lstStyle>
          <a:p>
            <a:r>
              <a:rPr lang="en-US"/>
              <a:t>Click to edit Master title style</a:t>
            </a:r>
            <a:endParaRPr lang="en-US" dirty="0"/>
          </a:p>
        </p:txBody>
      </p:sp>
      <p:sp>
        <p:nvSpPr>
          <p:cNvPr id="3" name="Text Placeholder 2"/>
          <p:cNvSpPr>
            <a:spLocks noGrp="1"/>
          </p:cNvSpPr>
          <p:nvPr>
            <p:ph type="body" idx="1"/>
          </p:nvPr>
        </p:nvSpPr>
        <p:spPr>
          <a:xfrm>
            <a:off x="853191" y="4443688"/>
            <a:ext cx="5891636"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9" name="Text Placeholder 5"/>
          <p:cNvSpPr>
            <a:spLocks noGrp="1"/>
          </p:cNvSpPr>
          <p:nvPr>
            <p:ph type="body" sz="quarter" idx="16"/>
          </p:nvPr>
        </p:nvSpPr>
        <p:spPr>
          <a:xfrm>
            <a:off x="7574648" y="1081464"/>
            <a:ext cx="3810001" cy="4075465"/>
          </a:xfrm>
        </p:spPr>
        <p:txBody>
          <a:bodyPr anchor="t"/>
          <a:lstStyle>
            <a:lvl1pPr marL="0" indent="0">
              <a:buFontTx/>
              <a:buNone/>
              <a:defRPr/>
            </a:lvl1pPr>
          </a:lstStyle>
          <a:p>
            <a:pPr lvl="0"/>
            <a:r>
              <a:rPr lang="en-US"/>
              <a:t>Click to edit Master text styles</a:t>
            </a:r>
          </a:p>
        </p:txBody>
      </p:sp>
      <p:sp>
        <p:nvSpPr>
          <p:cNvPr id="4" name="Date Placeholder 3"/>
          <p:cNvSpPr>
            <a:spLocks noGrp="1"/>
          </p:cNvSpPr>
          <p:nvPr>
            <p:ph type="dt" sz="half" idx="10"/>
          </p:nvPr>
        </p:nvSpPr>
        <p:spPr/>
        <p:txBody>
          <a:bodyPr/>
          <a:lstStyle/>
          <a:p>
            <a:fld id="{8DFA1846-DA80-1C48-A609-854EA85C59AD}" type="datetimeFigureOut">
              <a:rPr lang="en-US" dirty="0">
                <a:solidFill>
                  <a:prstClr val="white"/>
                </a:solidFill>
                <a:latin typeface="Century Gothic"/>
              </a:rPr>
              <a:pPr/>
              <a:t>3/12/20</a:t>
            </a:fld>
            <a:endParaRPr lang="en-US" dirty="0">
              <a:solidFill>
                <a:prstClr val="white"/>
              </a:solidFill>
              <a:latin typeface="Century Gothic"/>
            </a:endParaRPr>
          </a:p>
        </p:txBody>
      </p:sp>
      <p:sp>
        <p:nvSpPr>
          <p:cNvPr id="5" name="Footer Placeholder 4"/>
          <p:cNvSpPr>
            <a:spLocks noGrp="1"/>
          </p:cNvSpPr>
          <p:nvPr>
            <p:ph type="ftr" sz="quarter" idx="11"/>
          </p:nvPr>
        </p:nvSpPr>
        <p:spPr/>
        <p:txBody>
          <a:bodyPr/>
          <a:lstStyle/>
          <a:p>
            <a:endParaRPr lang="en-US" dirty="0">
              <a:solidFill>
                <a:prstClr val="white"/>
              </a:solidFill>
              <a:latin typeface="Century Gothic"/>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srgbClr val="9ECD33"/>
                </a:solidFill>
                <a:latin typeface="Century Gothic"/>
              </a:rPr>
              <a:pPr/>
              <a:t>‹#›</a:t>
            </a:fld>
            <a:endParaRPr lang="en-US" dirty="0">
              <a:solidFill>
                <a:srgbClr val="9ECD33"/>
              </a:solidFill>
              <a:latin typeface="Century Gothic"/>
            </a:endParaRPr>
          </a:p>
        </p:txBody>
      </p:sp>
    </p:spTree>
    <p:extLst>
      <p:ext uri="{BB962C8B-B14F-4D97-AF65-F5344CB8AC3E}">
        <p14:creationId xmlns:p14="http://schemas.microsoft.com/office/powerpoint/2010/main" val="345158302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9" name="Freeform 6"/>
          <p:cNvSpPr>
            <a:spLocks noChangeAspect="1"/>
          </p:cNvSpPr>
          <p:nvPr/>
        </p:nvSpPr>
        <p:spPr bwMode="auto">
          <a:xfrm>
            <a:off x="1140885" y="2286585"/>
            <a:ext cx="4895115"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357094" y="2435961"/>
            <a:ext cx="4382521" cy="2007789"/>
          </a:xfrm>
        </p:spPr>
        <p:txBody>
          <a:bodyPr/>
          <a:lstStyle>
            <a:lvl1pPr>
              <a:defRPr sz="3200"/>
            </a:lvl1pPr>
          </a:lstStyle>
          <a:p>
            <a:r>
              <a:rPr lang="en-US"/>
              <a:t>Click to edit Master title style</a:t>
            </a:r>
            <a:endParaRPr lang="en-US" dirty="0"/>
          </a:p>
        </p:txBody>
      </p:sp>
      <p:sp>
        <p:nvSpPr>
          <p:cNvPr id="6" name="Text Placeholder 5"/>
          <p:cNvSpPr>
            <a:spLocks noGrp="1"/>
          </p:cNvSpPr>
          <p:nvPr>
            <p:ph type="body" sz="quarter" idx="16"/>
          </p:nvPr>
        </p:nvSpPr>
        <p:spPr>
          <a:xfrm>
            <a:off x="6156003" y="2286003"/>
            <a:ext cx="4880300" cy="2295525"/>
          </a:xfrm>
        </p:spPr>
        <p:txBody>
          <a:bodyPr anchor="t"/>
          <a:lstStyle>
            <a:lvl1pPr marL="0" indent="0">
              <a:buFontTx/>
              <a:buNone/>
              <a:defRPr/>
            </a:lvl1pPr>
          </a:lstStyle>
          <a:p>
            <a:pPr lvl="0"/>
            <a:r>
              <a:rPr lang="en-US"/>
              <a:t>Click to edit Master text styles</a:t>
            </a:r>
          </a:p>
        </p:txBody>
      </p:sp>
      <p:sp>
        <p:nvSpPr>
          <p:cNvPr id="2" name="Date Placeholder 1"/>
          <p:cNvSpPr>
            <a:spLocks noGrp="1"/>
          </p:cNvSpPr>
          <p:nvPr>
            <p:ph type="dt" sz="half" idx="10"/>
          </p:nvPr>
        </p:nvSpPr>
        <p:spPr/>
        <p:txBody>
          <a:bodyPr/>
          <a:lstStyle/>
          <a:p>
            <a:fld id="{FBF54567-0DE4-3F47-BF90-CB84690072F9}" type="datetimeFigureOut">
              <a:rPr lang="en-US" dirty="0">
                <a:solidFill>
                  <a:prstClr val="white"/>
                </a:solidFill>
                <a:latin typeface="Century Gothic"/>
              </a:rPr>
              <a:pPr/>
              <a:t>3/12/20</a:t>
            </a:fld>
            <a:endParaRPr lang="en-US" dirty="0">
              <a:solidFill>
                <a:prstClr val="white"/>
              </a:solidFill>
              <a:latin typeface="Century Gothic"/>
            </a:endParaRPr>
          </a:p>
        </p:txBody>
      </p:sp>
      <p:sp>
        <p:nvSpPr>
          <p:cNvPr id="3" name="Footer Placeholder 2"/>
          <p:cNvSpPr>
            <a:spLocks noGrp="1"/>
          </p:cNvSpPr>
          <p:nvPr>
            <p:ph type="ftr" sz="quarter" idx="11"/>
          </p:nvPr>
        </p:nvSpPr>
        <p:spPr/>
        <p:txBody>
          <a:bodyPr/>
          <a:lstStyle/>
          <a:p>
            <a:endParaRPr lang="en-US" dirty="0">
              <a:solidFill>
                <a:prstClr val="white"/>
              </a:solidFill>
              <a:latin typeface="Century Gothic"/>
            </a:endParaRPr>
          </a:p>
        </p:txBody>
      </p:sp>
      <p:sp>
        <p:nvSpPr>
          <p:cNvPr id="4" name="Slide Number Placeholder 3"/>
          <p:cNvSpPr>
            <a:spLocks noGrp="1"/>
          </p:cNvSpPr>
          <p:nvPr>
            <p:ph type="sldNum" sz="quarter" idx="12"/>
          </p:nvPr>
        </p:nvSpPr>
        <p:spPr/>
        <p:txBody>
          <a:bodyPr/>
          <a:lstStyle/>
          <a:p>
            <a:fld id="{D57F1E4F-1CFF-5643-939E-217C01CDF565}" type="slidenum">
              <a:rPr lang="en-US" dirty="0">
                <a:solidFill>
                  <a:srgbClr val="9ECD33"/>
                </a:solidFill>
                <a:latin typeface="Century Gothic"/>
              </a:rPr>
              <a:pPr/>
              <a:t>‹#›</a:t>
            </a:fld>
            <a:endParaRPr lang="en-US" dirty="0">
              <a:solidFill>
                <a:srgbClr val="9ECD33"/>
              </a:solidFill>
              <a:latin typeface="Century Gothic"/>
            </a:endParaRPr>
          </a:p>
        </p:txBody>
      </p:sp>
    </p:spTree>
    <p:extLst>
      <p:ext uri="{BB962C8B-B14F-4D97-AF65-F5344CB8AC3E}">
        <p14:creationId xmlns:p14="http://schemas.microsoft.com/office/powerpoint/2010/main" val="364401769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6C52C72-DE31-F449-A4ED-4C594FD91407}" type="datetimeFigureOut">
              <a:rPr lang="en-US" dirty="0">
                <a:solidFill>
                  <a:prstClr val="white"/>
                </a:solidFill>
                <a:latin typeface="Century Gothic"/>
              </a:rPr>
              <a:pPr/>
              <a:t>3/12/20</a:t>
            </a:fld>
            <a:endParaRPr lang="en-US" dirty="0">
              <a:solidFill>
                <a:prstClr val="white"/>
              </a:solidFill>
              <a:latin typeface="Century Gothic"/>
            </a:endParaRPr>
          </a:p>
        </p:txBody>
      </p:sp>
      <p:sp>
        <p:nvSpPr>
          <p:cNvPr id="5" name="Footer Placeholder 4"/>
          <p:cNvSpPr>
            <a:spLocks noGrp="1"/>
          </p:cNvSpPr>
          <p:nvPr>
            <p:ph type="ftr" sz="quarter" idx="11"/>
          </p:nvPr>
        </p:nvSpPr>
        <p:spPr/>
        <p:txBody>
          <a:bodyPr/>
          <a:lstStyle/>
          <a:p>
            <a:endParaRPr lang="en-US" dirty="0">
              <a:solidFill>
                <a:prstClr val="white"/>
              </a:solidFill>
              <a:latin typeface="Century Gothic"/>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srgbClr val="9ECD33"/>
                </a:solidFill>
                <a:latin typeface="Century Gothic"/>
              </a:rPr>
              <a:pPr/>
              <a:t>‹#›</a:t>
            </a:fld>
            <a:endParaRPr lang="en-US" dirty="0">
              <a:solidFill>
                <a:srgbClr val="9ECD33"/>
              </a:solidFill>
              <a:latin typeface="Century Gothic"/>
            </a:endParaRPr>
          </a:p>
        </p:txBody>
      </p:sp>
    </p:spTree>
    <p:extLst>
      <p:ext uri="{BB962C8B-B14F-4D97-AF65-F5344CB8AC3E}">
        <p14:creationId xmlns:p14="http://schemas.microsoft.com/office/powerpoint/2010/main" val="36311466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5"/>
            <a:ext cx="493776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06A1F3F-6695-4D40-A881-EEC8043C1A99}" type="datetimeFigureOut">
              <a:rPr lang="en-US" smtClean="0"/>
              <a:t>3/12/20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A2B09A1-647C-4946-A513-54CA1803492D}" type="slidenum">
              <a:rPr lang="en-US" smtClean="0"/>
              <a:t>‹#›</a:t>
            </a:fld>
            <a:endParaRPr lang="en-US"/>
          </a:p>
        </p:txBody>
      </p:sp>
    </p:spTree>
    <p:extLst>
      <p:ext uri="{BB962C8B-B14F-4D97-AF65-F5344CB8AC3E}">
        <p14:creationId xmlns:p14="http://schemas.microsoft.com/office/powerpoint/2010/main" val="1217871406"/>
      </p:ext>
    </p:extLst>
  </p:cSld>
  <p:clrMapOvr>
    <a:masterClrMapping/>
  </p:clrMapOvr>
  <p:extLst>
    <p:ext uri="{DCECCB84-F9BA-43D5-87BE-67443E8EF086}">
      <p15:sldGuideLst xmlns:p15="http://schemas.microsoft.com/office/powerpoint/2012/main"/>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2" name="Freeform 6"/>
          <p:cNvSpPr>
            <a:spLocks noChangeAspect="1"/>
          </p:cNvSpPr>
          <p:nvPr/>
        </p:nvSpPr>
        <p:spPr bwMode="auto">
          <a:xfrm>
            <a:off x="7669652" y="446089"/>
            <a:ext cx="4522349"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183546" y="586171"/>
            <a:ext cx="2494791" cy="51347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10003" y="446089"/>
            <a:ext cx="6611540" cy="5414962"/>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D62726E-379B-B349-9EED-81ED093FA806}" type="datetimeFigureOut">
              <a:rPr lang="en-US" dirty="0">
                <a:solidFill>
                  <a:prstClr val="white"/>
                </a:solidFill>
                <a:latin typeface="Century Gothic"/>
              </a:rPr>
              <a:pPr/>
              <a:t>3/12/20</a:t>
            </a:fld>
            <a:endParaRPr lang="en-US" dirty="0">
              <a:solidFill>
                <a:prstClr val="white"/>
              </a:solidFill>
              <a:latin typeface="Century Gothic"/>
            </a:endParaRPr>
          </a:p>
        </p:txBody>
      </p:sp>
      <p:sp>
        <p:nvSpPr>
          <p:cNvPr id="5" name="Footer Placeholder 4"/>
          <p:cNvSpPr>
            <a:spLocks noGrp="1"/>
          </p:cNvSpPr>
          <p:nvPr>
            <p:ph type="ftr" sz="quarter" idx="11"/>
          </p:nvPr>
        </p:nvSpPr>
        <p:spPr/>
        <p:txBody>
          <a:bodyPr/>
          <a:lstStyle/>
          <a:p>
            <a:endParaRPr lang="en-US" dirty="0">
              <a:solidFill>
                <a:prstClr val="white"/>
              </a:solidFill>
              <a:latin typeface="Century Gothic"/>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srgbClr val="9ECD33"/>
                </a:solidFill>
                <a:latin typeface="Century Gothic"/>
              </a:rPr>
              <a:pPr/>
              <a:t>‹#›</a:t>
            </a:fld>
            <a:endParaRPr lang="en-US" dirty="0">
              <a:solidFill>
                <a:srgbClr val="9ECD33"/>
              </a:solidFill>
              <a:latin typeface="Century Gothic"/>
            </a:endParaRPr>
          </a:p>
        </p:txBody>
      </p:sp>
    </p:spTree>
    <p:extLst>
      <p:ext uri="{BB962C8B-B14F-4D97-AF65-F5344CB8AC3E}">
        <p14:creationId xmlns:p14="http://schemas.microsoft.com/office/powerpoint/2010/main" val="110041765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2"/>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B004CD2-6FDC-CC44-94CC-3404FD47FF25}" type="datetimeFigureOut">
              <a:rPr lang="en-US" smtClean="0"/>
              <a:pPr/>
              <a:t>3/12/20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6AC2CC-5108-394F-80C8-836EB7DDAAD7}" type="slidenum">
              <a:rPr lang="en-US" smtClean="0"/>
              <a:pPr/>
              <a:t>‹#›</a:t>
            </a:fld>
            <a:endParaRPr lang="en-US"/>
          </a:p>
        </p:txBody>
      </p:sp>
    </p:spTree>
    <p:extLst>
      <p:ext uri="{BB962C8B-B14F-4D97-AF65-F5344CB8AC3E}">
        <p14:creationId xmlns:p14="http://schemas.microsoft.com/office/powerpoint/2010/main" val="160064850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004CD2-6FDC-CC44-94CC-3404FD47FF25}" type="datetimeFigureOut">
              <a:rPr lang="en-US" smtClean="0"/>
              <a:pPr/>
              <a:t>3/12/20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6AC2CC-5108-394F-80C8-836EB7DDAAD7}" type="slidenum">
              <a:rPr lang="en-US" smtClean="0"/>
              <a:pPr/>
              <a:t>‹#›</a:t>
            </a:fld>
            <a:endParaRPr lang="en-US"/>
          </a:p>
        </p:txBody>
      </p:sp>
    </p:spTree>
    <p:extLst>
      <p:ext uri="{BB962C8B-B14F-4D97-AF65-F5344CB8AC3E}">
        <p14:creationId xmlns:p14="http://schemas.microsoft.com/office/powerpoint/2010/main" val="351238921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7"/>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B004CD2-6FDC-CC44-94CC-3404FD47FF25}" type="datetimeFigureOut">
              <a:rPr lang="en-US" smtClean="0"/>
              <a:pPr/>
              <a:t>3/12/20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6AC2CC-5108-394F-80C8-836EB7DDAAD7}" type="slidenum">
              <a:rPr lang="en-US" smtClean="0"/>
              <a:pPr/>
              <a:t>‹#›</a:t>
            </a:fld>
            <a:endParaRPr lang="en-US"/>
          </a:p>
        </p:txBody>
      </p:sp>
    </p:spTree>
    <p:extLst>
      <p:ext uri="{BB962C8B-B14F-4D97-AF65-F5344CB8AC3E}">
        <p14:creationId xmlns:p14="http://schemas.microsoft.com/office/powerpoint/2010/main" val="233739669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B004CD2-6FDC-CC44-94CC-3404FD47FF25}" type="datetimeFigureOut">
              <a:rPr lang="en-US" smtClean="0"/>
              <a:pPr/>
              <a:t>3/12/20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6AC2CC-5108-394F-80C8-836EB7DDAAD7}" type="slidenum">
              <a:rPr lang="en-US" smtClean="0"/>
              <a:pPr/>
              <a:t>‹#›</a:t>
            </a:fld>
            <a:endParaRPr lang="en-US"/>
          </a:p>
        </p:txBody>
      </p:sp>
    </p:spTree>
    <p:extLst>
      <p:ext uri="{BB962C8B-B14F-4D97-AF65-F5344CB8AC3E}">
        <p14:creationId xmlns:p14="http://schemas.microsoft.com/office/powerpoint/2010/main" val="316981442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2"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2"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B004CD2-6FDC-CC44-94CC-3404FD47FF25}" type="datetimeFigureOut">
              <a:rPr lang="en-US" smtClean="0"/>
              <a:pPr/>
              <a:t>3/12/20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36AC2CC-5108-394F-80C8-836EB7DDAAD7}" type="slidenum">
              <a:rPr lang="en-US" smtClean="0"/>
              <a:pPr/>
              <a:t>‹#›</a:t>
            </a:fld>
            <a:endParaRPr lang="en-US"/>
          </a:p>
        </p:txBody>
      </p:sp>
    </p:spTree>
    <p:extLst>
      <p:ext uri="{BB962C8B-B14F-4D97-AF65-F5344CB8AC3E}">
        <p14:creationId xmlns:p14="http://schemas.microsoft.com/office/powerpoint/2010/main" val="69731719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B004CD2-6FDC-CC44-94CC-3404FD47FF25}" type="datetimeFigureOut">
              <a:rPr lang="en-US" smtClean="0"/>
              <a:pPr/>
              <a:t>3/12/20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36AC2CC-5108-394F-80C8-836EB7DDAAD7}" type="slidenum">
              <a:rPr lang="en-US" smtClean="0"/>
              <a:pPr/>
              <a:t>‹#›</a:t>
            </a:fld>
            <a:endParaRPr lang="en-US"/>
          </a:p>
        </p:txBody>
      </p:sp>
    </p:spTree>
    <p:extLst>
      <p:ext uri="{BB962C8B-B14F-4D97-AF65-F5344CB8AC3E}">
        <p14:creationId xmlns:p14="http://schemas.microsoft.com/office/powerpoint/2010/main" val="317916289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004CD2-6FDC-CC44-94CC-3404FD47FF25}" type="datetimeFigureOut">
              <a:rPr lang="en-US" smtClean="0"/>
              <a:pPr/>
              <a:t>3/12/20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36AC2CC-5108-394F-80C8-836EB7DDAAD7}" type="slidenum">
              <a:rPr lang="en-US" smtClean="0"/>
              <a:pPr/>
              <a:t>‹#›</a:t>
            </a:fld>
            <a:endParaRPr lang="en-US"/>
          </a:p>
        </p:txBody>
      </p:sp>
    </p:spTree>
    <p:extLst>
      <p:ext uri="{BB962C8B-B14F-4D97-AF65-F5344CB8AC3E}">
        <p14:creationId xmlns:p14="http://schemas.microsoft.com/office/powerpoint/2010/main" val="37066986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7"/>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004CD2-6FDC-CC44-94CC-3404FD47FF25}" type="datetimeFigureOut">
              <a:rPr lang="en-US" smtClean="0"/>
              <a:pPr/>
              <a:t>3/12/20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6AC2CC-5108-394F-80C8-836EB7DDAAD7}" type="slidenum">
              <a:rPr lang="en-US" smtClean="0"/>
              <a:pPr/>
              <a:t>‹#›</a:t>
            </a:fld>
            <a:endParaRPr lang="en-US"/>
          </a:p>
        </p:txBody>
      </p:sp>
    </p:spTree>
    <p:extLst>
      <p:ext uri="{BB962C8B-B14F-4D97-AF65-F5344CB8AC3E}">
        <p14:creationId xmlns:p14="http://schemas.microsoft.com/office/powerpoint/2010/main" val="233872069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004CD2-6FDC-CC44-94CC-3404FD47FF25}" type="datetimeFigureOut">
              <a:rPr lang="en-US" smtClean="0"/>
              <a:pPr/>
              <a:t>3/12/20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6AC2CC-5108-394F-80C8-836EB7DDAAD7}" type="slidenum">
              <a:rPr lang="en-US" smtClean="0"/>
              <a:pPr/>
              <a:t>‹#›</a:t>
            </a:fld>
            <a:endParaRPr lang="en-US"/>
          </a:p>
        </p:txBody>
      </p:sp>
    </p:spTree>
    <p:extLst>
      <p:ext uri="{BB962C8B-B14F-4D97-AF65-F5344CB8AC3E}">
        <p14:creationId xmlns:p14="http://schemas.microsoft.com/office/powerpoint/2010/main" val="739364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06A1F3F-6695-4D40-A881-EEC8043C1A99}" type="datetimeFigureOut">
              <a:rPr lang="en-US" smtClean="0"/>
              <a:t>3/12/20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A2B09A1-647C-4946-A513-54CA1803492D}" type="slidenum">
              <a:rPr lang="en-US" smtClean="0"/>
              <a:t>‹#›</a:t>
            </a:fld>
            <a:endParaRPr lang="en-US"/>
          </a:p>
        </p:txBody>
      </p:sp>
    </p:spTree>
    <p:extLst>
      <p:ext uri="{BB962C8B-B14F-4D97-AF65-F5344CB8AC3E}">
        <p14:creationId xmlns:p14="http://schemas.microsoft.com/office/powerpoint/2010/main" val="109808108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004CD2-6FDC-CC44-94CC-3404FD47FF25}" type="datetimeFigureOut">
              <a:rPr lang="en-US" smtClean="0"/>
              <a:pPr/>
              <a:t>3/12/20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6AC2CC-5108-394F-80C8-836EB7DDAAD7}" type="slidenum">
              <a:rPr lang="en-US" smtClean="0"/>
              <a:pPr/>
              <a:t>‹#›</a:t>
            </a:fld>
            <a:endParaRPr lang="en-US"/>
          </a:p>
        </p:txBody>
      </p:sp>
    </p:spTree>
    <p:extLst>
      <p:ext uri="{BB962C8B-B14F-4D97-AF65-F5344CB8AC3E}">
        <p14:creationId xmlns:p14="http://schemas.microsoft.com/office/powerpoint/2010/main" val="151622862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5"/>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5"/>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004CD2-6FDC-CC44-94CC-3404FD47FF25}" type="datetimeFigureOut">
              <a:rPr lang="en-US" smtClean="0"/>
              <a:pPr/>
              <a:t>3/12/20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6AC2CC-5108-394F-80C8-836EB7DDAAD7}" type="slidenum">
              <a:rPr lang="en-US" smtClean="0"/>
              <a:pPr/>
              <a:t>‹#›</a:t>
            </a:fld>
            <a:endParaRPr lang="en-US"/>
          </a:p>
        </p:txBody>
      </p:sp>
    </p:spTree>
    <p:extLst>
      <p:ext uri="{BB962C8B-B14F-4D97-AF65-F5344CB8AC3E}">
        <p14:creationId xmlns:p14="http://schemas.microsoft.com/office/powerpoint/2010/main" val="86257631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Center for Healthy Work">
    <p:spTree>
      <p:nvGrpSpPr>
        <p:cNvPr id="1" name=""/>
        <p:cNvGrpSpPr/>
        <p:nvPr/>
      </p:nvGrpSpPr>
      <p:grpSpPr>
        <a:xfrm>
          <a:off x="0" y="0"/>
          <a:ext cx="0" cy="0"/>
          <a:chOff x="0" y="0"/>
          <a:chExt cx="0" cy="0"/>
        </a:xfrm>
      </p:grpSpPr>
      <p:sp>
        <p:nvSpPr>
          <p:cNvPr id="6" name="Title 5"/>
          <p:cNvSpPr>
            <a:spLocks noGrp="1"/>
          </p:cNvSpPr>
          <p:nvPr>
            <p:ph type="title"/>
          </p:nvPr>
        </p:nvSpPr>
        <p:spPr>
          <a:xfrm>
            <a:off x="228605" y="574685"/>
            <a:ext cx="11630025" cy="1325563"/>
          </a:xfrm>
        </p:spPr>
        <p:txBody>
          <a:bodyPr/>
          <a:lstStyle/>
          <a:p>
            <a:r>
              <a:rPr lang="en-US"/>
              <a:t>Click to edit Master title style</a:t>
            </a:r>
          </a:p>
        </p:txBody>
      </p:sp>
      <p:sp>
        <p:nvSpPr>
          <p:cNvPr id="8" name="Content Placeholder 7"/>
          <p:cNvSpPr>
            <a:spLocks noGrp="1"/>
          </p:cNvSpPr>
          <p:nvPr>
            <p:ph sz="quarter" idx="10"/>
          </p:nvPr>
        </p:nvSpPr>
        <p:spPr>
          <a:xfrm>
            <a:off x="349249" y="2122133"/>
            <a:ext cx="11582400" cy="44767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481944" y="6160015"/>
            <a:ext cx="2548133" cy="697993"/>
          </a:xfrm>
          <a:prstGeom prst="rect">
            <a:avLst/>
          </a:prstGeom>
        </p:spPr>
      </p:pic>
      <p:pic>
        <p:nvPicPr>
          <p:cNvPr id="1026" name="Picture 2" descr="Image result for uic school of public health logo transparent"/>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09934" y="5800915"/>
            <a:ext cx="2337319" cy="116551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11005578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F06A1F3F-6695-4D40-A881-EEC8043C1A99}" type="datetimeFigureOut">
              <a:rPr lang="en-US" smtClean="0"/>
              <a:t>3/12/20</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FA2B09A1-647C-4946-A513-54CA1803492D}" type="slidenum">
              <a:rPr lang="en-US" smtClean="0"/>
              <a:t>‹#›</a:t>
            </a:fld>
            <a:endParaRPr lang="en-US"/>
          </a:p>
        </p:txBody>
      </p:sp>
    </p:spTree>
    <p:extLst>
      <p:ext uri="{BB962C8B-B14F-4D97-AF65-F5344CB8AC3E}">
        <p14:creationId xmlns:p14="http://schemas.microsoft.com/office/powerpoint/2010/main" val="2121816924"/>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F06A1F3F-6695-4D40-A881-EEC8043C1A99}" type="datetimeFigureOut">
              <a:rPr lang="en-US" smtClean="0"/>
              <a:t>3/12/20</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FA2B09A1-647C-4946-A513-54CA1803492D}" type="slidenum">
              <a:rPr lang="en-US" smtClean="0"/>
              <a:t>‹#›</a:t>
            </a:fld>
            <a:endParaRPr lang="en-US"/>
          </a:p>
        </p:txBody>
      </p:sp>
    </p:spTree>
    <p:extLst>
      <p:ext uri="{BB962C8B-B14F-4D97-AF65-F5344CB8AC3E}">
        <p14:creationId xmlns:p14="http://schemas.microsoft.com/office/powerpoint/2010/main" val="263599586"/>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06A1F3F-6695-4D40-A881-EEC8043C1A99}" type="datetimeFigureOut">
              <a:rPr lang="en-US" smtClean="0"/>
              <a:t>3/12/20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2B09A1-647C-4946-A513-54CA1803492D}" type="slidenum">
              <a:rPr lang="en-US" smtClean="0"/>
              <a:t>‹#›</a:t>
            </a:fld>
            <a:endParaRPr lang="en-US"/>
          </a:p>
        </p:txBody>
      </p:sp>
    </p:spTree>
    <p:extLst>
      <p:ext uri="{BB962C8B-B14F-4D97-AF65-F5344CB8AC3E}">
        <p14:creationId xmlns:p14="http://schemas.microsoft.com/office/powerpoint/2010/main" val="594781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slideLayout" Target="../slideLayouts/slideLayout48.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6" Type="http://schemas.openxmlformats.org/officeDocument/2006/relationships/theme" Target="../theme/theme4.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5" Type="http://schemas.openxmlformats.org/officeDocument/2006/relationships/slideLayout" Target="../slideLayouts/slideLayout5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slideLayout" Target="../slideLayouts/slideLayout49.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8.xml"/><Relationship Id="rId13" Type="http://schemas.openxmlformats.org/officeDocument/2006/relationships/theme" Target="../theme/theme5.xml"/><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slideLayout" Target="../slideLayouts/slideLayout62.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0" Type="http://schemas.openxmlformats.org/officeDocument/2006/relationships/slideLayout" Target="../slideLayouts/slideLayout60.xml"/><Relationship Id="rId4" Type="http://schemas.openxmlformats.org/officeDocument/2006/relationships/slideLayout" Target="../slideLayouts/slideLayout54.xml"/><Relationship Id="rId9" Type="http://schemas.openxmlformats.org/officeDocument/2006/relationships/slideLayout" Target="../slideLayouts/slideLayout5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F06A1F3F-6695-4D40-A881-EEC8043C1A99}" type="datetimeFigureOut">
              <a:rPr lang="en-US" smtClean="0"/>
              <a:t>3/12/20</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FA2B09A1-647C-4946-A513-54CA1803492D}"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59941158"/>
      </p:ext>
    </p:extLst>
  </p:cSld>
  <p:clrMap bg1="lt1" tx1="dk1" bg2="lt2" tx2="dk2" accent1="accent1" accent2="accent2" accent3="accent3" accent4="accent4" accent5="accent5" accent6="accent6" hlink="hlink" folHlink="folHlink"/>
  <p:sldLayoutIdLst>
    <p:sldLayoutId id="2147484001" r:id="rId1"/>
    <p:sldLayoutId id="2147484002" r:id="rId2"/>
    <p:sldLayoutId id="2147484003" r:id="rId3"/>
    <p:sldLayoutId id="2147484004" r:id="rId4"/>
    <p:sldLayoutId id="2147484005" r:id="rId5"/>
    <p:sldLayoutId id="2147484006" r:id="rId6"/>
    <p:sldLayoutId id="2147484007" r:id="rId7"/>
    <p:sldLayoutId id="2147484008" r:id="rId8"/>
    <p:sldLayoutId id="2147484009" r:id="rId9"/>
    <p:sldLayoutId id="2147484010" r:id="rId10"/>
    <p:sldLayoutId id="2147484011"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F06A1F3F-6695-4D40-A881-EEC8043C1A99}" type="datetimeFigureOut">
              <a:rPr lang="en-US" smtClean="0"/>
              <a:pPr/>
              <a:t>3/12/20</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FA2B09A1-647C-4946-A513-54CA1803492D}" type="slidenum">
              <a:rPr lang="en-US" smtClean="0"/>
              <a:pPr/>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04351150"/>
      </p:ext>
    </p:extLst>
  </p:cSld>
  <p:clrMap bg1="lt1" tx1="dk1" bg2="lt2" tx2="dk2" accent1="accent1" accent2="accent2" accent3="accent3" accent4="accent4" accent5="accent5" accent6="accent6" hlink="hlink" folHlink="folHlink"/>
  <p:sldLayoutIdLst>
    <p:sldLayoutId id="2147484031" r:id="rId1"/>
    <p:sldLayoutId id="2147484032" r:id="rId2"/>
    <p:sldLayoutId id="2147484033" r:id="rId3"/>
    <p:sldLayoutId id="2147484034" r:id="rId4"/>
    <p:sldLayoutId id="2147484035" r:id="rId5"/>
    <p:sldLayoutId id="2147484036" r:id="rId6"/>
    <p:sldLayoutId id="2147484037" r:id="rId7"/>
    <p:sldLayoutId id="2147484038" r:id="rId8"/>
    <p:sldLayoutId id="2147484039" r:id="rId9"/>
    <p:sldLayoutId id="2147484040" r:id="rId10"/>
    <p:sldLayoutId id="2147484041" r:id="rId11"/>
    <p:sldLayoutId id="2147484042" r:id="rId12"/>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506167-1BA3-4F3D-820A-299BB96A83DC}" type="slidenum">
              <a:rPr lang="en-US" smtClean="0"/>
              <a:t>‹#›</a:t>
            </a:fld>
            <a:endParaRPr lang="en-US"/>
          </a:p>
        </p:txBody>
      </p:sp>
    </p:spTree>
    <p:extLst>
      <p:ext uri="{BB962C8B-B14F-4D97-AF65-F5344CB8AC3E}">
        <p14:creationId xmlns:p14="http://schemas.microsoft.com/office/powerpoint/2010/main" val="451827981"/>
      </p:ext>
    </p:extLst>
  </p:cSld>
  <p:clrMap bg1="lt1" tx1="dk1" bg2="lt2" tx2="dk2" accent1="accent1" accent2="accent2" accent3="accent3" accent4="accent4" accent5="accent5" accent6="accent6" hlink="hlink" folHlink="folHlink"/>
  <p:sldLayoutIdLst>
    <p:sldLayoutId id="2147484044" r:id="rId1"/>
    <p:sldLayoutId id="2147484045" r:id="rId2"/>
    <p:sldLayoutId id="2147484046" r:id="rId3"/>
    <p:sldLayoutId id="2147484047" r:id="rId4"/>
    <p:sldLayoutId id="2147484048" r:id="rId5"/>
    <p:sldLayoutId id="2147484049" r:id="rId6"/>
    <p:sldLayoutId id="2147484050" r:id="rId7"/>
    <p:sldLayoutId id="2147484051" r:id="rId8"/>
    <p:sldLayoutId id="2147484052" r:id="rId9"/>
    <p:sldLayoutId id="2147484053" r:id="rId10"/>
    <p:sldLayoutId id="2147484054" r:id="rId11"/>
    <p:sldLayoutId id="2147484055"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0005" y="447188"/>
            <a:ext cx="10571999"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en-US"/>
              <a:t>Click to edit Master title style</a:t>
            </a:r>
            <a:endParaRPr lang="en-US" dirty="0"/>
          </a:p>
        </p:txBody>
      </p:sp>
      <p:sp>
        <p:nvSpPr>
          <p:cNvPr id="3" name="Text Placeholder 2"/>
          <p:cNvSpPr>
            <a:spLocks noGrp="1"/>
          </p:cNvSpPr>
          <p:nvPr>
            <p:ph type="body" idx="1"/>
          </p:nvPr>
        </p:nvSpPr>
        <p:spPr>
          <a:xfrm>
            <a:off x="810000" y="2184404"/>
            <a:ext cx="10563285"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451515" y="6041370"/>
            <a:ext cx="8644320" cy="365125"/>
          </a:xfrm>
          <a:prstGeom prst="rect">
            <a:avLst/>
          </a:prstGeom>
        </p:spPr>
        <p:txBody>
          <a:bodyPr vert="horz" lIns="91440" tIns="45720" rIns="91440" bIns="45720" rtlCol="0" anchor="b"/>
          <a:lstStyle>
            <a:lvl1pPr algn="l">
              <a:defRPr sz="900">
                <a:solidFill>
                  <a:schemeClr val="tx1"/>
                </a:solidFill>
              </a:defRPr>
            </a:lvl1pPr>
          </a:lstStyle>
          <a:p>
            <a:endParaRPr lang="en-US" dirty="0">
              <a:solidFill>
                <a:prstClr val="white"/>
              </a:solidFill>
              <a:latin typeface="Century Gothic"/>
            </a:endParaRPr>
          </a:p>
        </p:txBody>
      </p:sp>
      <p:sp>
        <p:nvSpPr>
          <p:cNvPr id="4" name="Date Placeholder 3"/>
          <p:cNvSpPr>
            <a:spLocks noGrp="1"/>
          </p:cNvSpPr>
          <p:nvPr>
            <p:ph type="dt" sz="half" idx="2"/>
          </p:nvPr>
        </p:nvSpPr>
        <p:spPr>
          <a:xfrm>
            <a:off x="9334625" y="6041370"/>
            <a:ext cx="1343707" cy="365125"/>
          </a:xfrm>
          <a:prstGeom prst="rect">
            <a:avLst/>
          </a:prstGeom>
        </p:spPr>
        <p:txBody>
          <a:bodyPr vert="horz" lIns="91440" tIns="45720" rIns="91440" bIns="45720" rtlCol="0" anchor="b"/>
          <a:lstStyle>
            <a:lvl1pPr algn="r">
              <a:defRPr sz="900">
                <a:solidFill>
                  <a:schemeClr val="tx1"/>
                </a:solidFill>
              </a:defRPr>
            </a:lvl1pPr>
          </a:lstStyle>
          <a:p>
            <a:fld id="{09B482E8-6E0E-1B4F-B1FD-C69DB9E858D9}" type="datetimeFigureOut">
              <a:rPr lang="en-US" dirty="0">
                <a:solidFill>
                  <a:prstClr val="white"/>
                </a:solidFill>
                <a:latin typeface="Century Gothic"/>
              </a:rPr>
              <a:pPr/>
              <a:t>3/12/20</a:t>
            </a:fld>
            <a:endParaRPr lang="en-US" dirty="0">
              <a:solidFill>
                <a:prstClr val="white"/>
              </a:solidFill>
              <a:latin typeface="Century Gothic"/>
            </a:endParaRPr>
          </a:p>
        </p:txBody>
      </p:sp>
      <p:sp>
        <p:nvSpPr>
          <p:cNvPr id="6" name="Slide Number Placeholder 5"/>
          <p:cNvSpPr>
            <a:spLocks noGrp="1"/>
          </p:cNvSpPr>
          <p:nvPr>
            <p:ph type="sldNum" sz="quarter" idx="4"/>
          </p:nvPr>
        </p:nvSpPr>
        <p:spPr>
          <a:xfrm>
            <a:off x="10678333" y="5915896"/>
            <a:ext cx="1062155" cy="490599"/>
          </a:xfrm>
          <a:prstGeom prst="rect">
            <a:avLst/>
          </a:prstGeom>
        </p:spPr>
        <p:txBody>
          <a:bodyPr vert="horz" lIns="91440" tIns="45720" rIns="91440" bIns="10800" rtlCol="0" anchor="b"/>
          <a:lstStyle>
            <a:lvl1pPr algn="r">
              <a:defRPr sz="2000">
                <a:solidFill>
                  <a:schemeClr val="accent1"/>
                </a:solidFill>
              </a:defRPr>
            </a:lvl1pPr>
          </a:lstStyle>
          <a:p>
            <a:fld id="{D57F1E4F-1CFF-5643-939E-217C01CDF565}" type="slidenum">
              <a:rPr lang="en-US" dirty="0">
                <a:solidFill>
                  <a:srgbClr val="9ECD33"/>
                </a:solidFill>
                <a:latin typeface="Century Gothic"/>
              </a:rPr>
              <a:pPr/>
              <a:t>‹#›</a:t>
            </a:fld>
            <a:endParaRPr lang="en-US" dirty="0">
              <a:solidFill>
                <a:srgbClr val="9ECD33"/>
              </a:solidFill>
              <a:latin typeface="Century Gothic"/>
            </a:endParaRPr>
          </a:p>
        </p:txBody>
      </p:sp>
    </p:spTree>
    <p:extLst>
      <p:ext uri="{BB962C8B-B14F-4D97-AF65-F5344CB8AC3E}">
        <p14:creationId xmlns:p14="http://schemas.microsoft.com/office/powerpoint/2010/main" val="3483540819"/>
      </p:ext>
    </p:extLst>
  </p:cSld>
  <p:clrMap bg1="dk1" tx1="lt1" bg2="dk2" tx2="lt2" accent1="accent1" accent2="accent2" accent3="accent3" accent4="accent4" accent5="accent5" accent6="accent6" hlink="hlink" folHlink="folHlink"/>
  <p:sldLayoutIdLst>
    <p:sldLayoutId id="2147484057" r:id="rId1"/>
    <p:sldLayoutId id="2147484058" r:id="rId2"/>
    <p:sldLayoutId id="2147484059" r:id="rId3"/>
    <p:sldLayoutId id="2147484060" r:id="rId4"/>
    <p:sldLayoutId id="2147484061" r:id="rId5"/>
    <p:sldLayoutId id="2147484062" r:id="rId6"/>
    <p:sldLayoutId id="2147484063" r:id="rId7"/>
    <p:sldLayoutId id="2147484064" r:id="rId8"/>
    <p:sldLayoutId id="2147484065" r:id="rId9"/>
    <p:sldLayoutId id="2147484066" r:id="rId10"/>
    <p:sldLayoutId id="2147484067" r:id="rId11"/>
    <p:sldLayoutId id="2147484068" r:id="rId12"/>
    <p:sldLayoutId id="2147484069" r:id="rId13"/>
    <p:sldLayoutId id="2147484070" r:id="rId14"/>
    <p:sldLayoutId id="2147484071" r:id="rId15"/>
  </p:sldLayoutIdLst>
  <p:hf sldNum="0" hdr="0" ftr="0" dt="0"/>
  <p:txStyles>
    <p:title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6"/>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7"/>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B004CD2-6FDC-CC44-94CC-3404FD47FF25}" type="datetimeFigureOut">
              <a:rPr lang="en-US" smtClean="0"/>
              <a:pPr/>
              <a:t>3/12/20</a:t>
            </a:fld>
            <a:endParaRPr lang="en-US"/>
          </a:p>
        </p:txBody>
      </p:sp>
      <p:sp>
        <p:nvSpPr>
          <p:cNvPr id="5" name="Footer Placeholder 4"/>
          <p:cNvSpPr>
            <a:spLocks noGrp="1"/>
          </p:cNvSpPr>
          <p:nvPr>
            <p:ph type="ftr" sz="quarter" idx="3"/>
          </p:nvPr>
        </p:nvSpPr>
        <p:spPr>
          <a:xfrm>
            <a:off x="4165600" y="6356357"/>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7"/>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6AC2CC-5108-394F-80C8-836EB7DDAAD7}" type="slidenum">
              <a:rPr lang="en-US" smtClean="0"/>
              <a:pPr/>
              <a:t>‹#›</a:t>
            </a:fld>
            <a:endParaRPr lang="en-US"/>
          </a:p>
        </p:txBody>
      </p:sp>
    </p:spTree>
    <p:extLst>
      <p:ext uri="{BB962C8B-B14F-4D97-AF65-F5344CB8AC3E}">
        <p14:creationId xmlns:p14="http://schemas.microsoft.com/office/powerpoint/2010/main" val="3053121877"/>
      </p:ext>
    </p:extLst>
  </p:cSld>
  <p:clrMap bg1="lt1" tx1="dk1" bg2="lt2" tx2="dk2" accent1="accent1" accent2="accent2" accent3="accent3" accent4="accent4" accent5="accent5" accent6="accent6" hlink="hlink" folHlink="folHlink"/>
  <p:sldLayoutIdLst>
    <p:sldLayoutId id="2147484073" r:id="rId1"/>
    <p:sldLayoutId id="2147484074" r:id="rId2"/>
    <p:sldLayoutId id="2147484075" r:id="rId3"/>
    <p:sldLayoutId id="2147484076" r:id="rId4"/>
    <p:sldLayoutId id="2147484077" r:id="rId5"/>
    <p:sldLayoutId id="2147484078" r:id="rId6"/>
    <p:sldLayoutId id="2147484079" r:id="rId7"/>
    <p:sldLayoutId id="2147484080" r:id="rId8"/>
    <p:sldLayoutId id="2147484081" r:id="rId9"/>
    <p:sldLayoutId id="2147484082" r:id="rId10"/>
    <p:sldLayoutId id="2147484083" r:id="rId11"/>
    <p:sldLayoutId id="2147484084"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62.xml"/><Relationship Id="rId5" Type="http://schemas.openxmlformats.org/officeDocument/2006/relationships/image" Target="../media/image6.JPG"/><Relationship Id="rId4" Type="http://schemas.openxmlformats.org/officeDocument/2006/relationships/image" Target="../media/image5.JPG"/></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38.xml"/><Relationship Id="rId6" Type="http://schemas.openxmlformats.org/officeDocument/2006/relationships/image" Target="../media/image24.jpg"/><Relationship Id="rId5" Type="http://schemas.openxmlformats.org/officeDocument/2006/relationships/image" Target="../media/image23.png"/><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jpeg"/><Relationship Id="rId7" Type="http://schemas.openxmlformats.org/officeDocument/2006/relationships/image" Target="../media/image13.JP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eg"/><Relationship Id="rId1" Type="http://schemas.openxmlformats.org/officeDocument/2006/relationships/slideLayout" Target="../slideLayouts/slideLayout25.xml"/><Relationship Id="rId4" Type="http://schemas.openxmlformats.org/officeDocument/2006/relationships/image" Target="../media/image17.jp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3.xml"/><Relationship Id="rId1" Type="http://schemas.openxmlformats.org/officeDocument/2006/relationships/tags" Target="../tags/tag1.xml"/><Relationship Id="rId5" Type="http://schemas.openxmlformats.org/officeDocument/2006/relationships/image" Target="../media/image19.jpeg"/><Relationship Id="rId4" Type="http://schemas.openxmlformats.org/officeDocument/2006/relationships/image" Target="../media/image18.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4"/>
          <p:cNvSpPr txBox="1">
            <a:spLocks/>
          </p:cNvSpPr>
          <p:nvPr/>
        </p:nvSpPr>
        <p:spPr>
          <a:xfrm>
            <a:off x="1132233" y="3286919"/>
            <a:ext cx="9660834" cy="165576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400" b="1" dirty="0">
                <a:solidFill>
                  <a:schemeClr val="tx2"/>
                </a:solidFill>
                <a:latin typeface="Calibri"/>
              </a:rPr>
              <a:t>Greater Lawndale Healthy Work Project</a:t>
            </a:r>
          </a:p>
          <a:p>
            <a:endParaRPr lang="en-US" dirty="0">
              <a:solidFill>
                <a:prstClr val="black"/>
              </a:solidFill>
              <a:latin typeface="Calibri"/>
            </a:endParaRPr>
          </a:p>
        </p:txBody>
      </p:sp>
      <p:sp>
        <p:nvSpPr>
          <p:cNvPr id="7" name="Title 3"/>
          <p:cNvSpPr txBox="1">
            <a:spLocks/>
          </p:cNvSpPr>
          <p:nvPr/>
        </p:nvSpPr>
        <p:spPr>
          <a:xfrm>
            <a:off x="1885950" y="3886199"/>
            <a:ext cx="8420100" cy="17272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pPr>
            <a:r>
              <a:rPr lang="en-US" dirty="0">
                <a:solidFill>
                  <a:prstClr val="black"/>
                </a:solidFill>
                <a:latin typeface="Calibri"/>
              </a:rPr>
              <a:t>CHW Retreat Day 1 Sept 9, 2019</a:t>
            </a:r>
            <a:endParaRPr lang="en-US" b="1" dirty="0">
              <a:solidFill>
                <a:prstClr val="black"/>
              </a:solidFill>
              <a:latin typeface="Calibri"/>
            </a:endParaRPr>
          </a:p>
        </p:txBody>
      </p:sp>
      <p:cxnSp>
        <p:nvCxnSpPr>
          <p:cNvPr id="11" name="Straight Connector 10"/>
          <p:cNvCxnSpPr/>
          <p:nvPr/>
        </p:nvCxnSpPr>
        <p:spPr>
          <a:xfrm>
            <a:off x="1524003" y="2616200"/>
            <a:ext cx="9153525" cy="0"/>
          </a:xfrm>
          <a:prstGeom prst="line">
            <a:avLst/>
          </a:prstGeom>
          <a:ln w="76200"/>
        </p:spPr>
        <p:style>
          <a:lnRef idx="1">
            <a:schemeClr val="accent1"/>
          </a:lnRef>
          <a:fillRef idx="0">
            <a:schemeClr val="accent1"/>
          </a:fillRef>
          <a:effectRef idx="0">
            <a:schemeClr val="accent1"/>
          </a:effectRef>
          <a:fontRef idx="minor">
            <a:schemeClr val="tx1"/>
          </a:fontRef>
        </p:style>
      </p:cxnSp>
      <p:pic>
        <p:nvPicPr>
          <p:cNvPr id="2" name="Picture 1" descr="IMG_2743.JPG"/>
          <p:cNvPicPr>
            <a:picLocks noChangeAspect="1"/>
          </p:cNvPicPr>
          <p:nvPr/>
        </p:nvPicPr>
        <p:blipFill rotWithShape="1">
          <a:blip r:embed="rId3">
            <a:extLst>
              <a:ext uri="{28A0092B-C50C-407E-A947-70E740481C1C}">
                <a14:useLocalDpi xmlns:a14="http://schemas.microsoft.com/office/drawing/2010/main" val="0"/>
              </a:ext>
            </a:extLst>
          </a:blip>
          <a:srcRect l="-1" t="14306" r="23021"/>
          <a:stretch/>
        </p:blipFill>
        <p:spPr>
          <a:xfrm>
            <a:off x="4872569" y="-97366"/>
            <a:ext cx="3128433" cy="2611967"/>
          </a:xfrm>
          <a:prstGeom prst="rect">
            <a:avLst/>
          </a:prstGeom>
        </p:spPr>
      </p:pic>
      <p:pic>
        <p:nvPicPr>
          <p:cNvPr id="3" name="Picture 2" descr="IMG_2741.JPG"/>
          <p:cNvPicPr>
            <a:picLocks noChangeAspect="1"/>
          </p:cNvPicPr>
          <p:nvPr/>
        </p:nvPicPr>
        <p:blipFill rotWithShape="1">
          <a:blip r:embed="rId4">
            <a:extLst>
              <a:ext uri="{28A0092B-C50C-407E-A947-70E740481C1C}">
                <a14:useLocalDpi xmlns:a14="http://schemas.microsoft.com/office/drawing/2010/main" val="0"/>
              </a:ext>
            </a:extLst>
          </a:blip>
          <a:srcRect l="10729" t="4862" r="27709"/>
          <a:stretch/>
        </p:blipFill>
        <p:spPr>
          <a:xfrm rot="5400000">
            <a:off x="7967136" y="-186266"/>
            <a:ext cx="2501901" cy="2899833"/>
          </a:xfrm>
          <a:prstGeom prst="rect">
            <a:avLst/>
          </a:prstGeom>
        </p:spPr>
      </p:pic>
      <p:pic>
        <p:nvPicPr>
          <p:cNvPr id="4" name="Picture 3" descr="IMG_2938.JPG"/>
          <p:cNvPicPr>
            <a:picLocks noChangeAspect="1"/>
          </p:cNvPicPr>
          <p:nvPr/>
        </p:nvPicPr>
        <p:blipFill rotWithShape="1">
          <a:blip r:embed="rId5">
            <a:extLst>
              <a:ext uri="{28A0092B-C50C-407E-A947-70E740481C1C}">
                <a14:useLocalDpi xmlns:a14="http://schemas.microsoft.com/office/drawing/2010/main" val="0"/>
              </a:ext>
            </a:extLst>
          </a:blip>
          <a:srcRect t="4862" r="10937" b="12083"/>
          <a:stretch/>
        </p:blipFill>
        <p:spPr>
          <a:xfrm>
            <a:off x="1524000" y="-97367"/>
            <a:ext cx="3352800" cy="2611967"/>
          </a:xfrm>
          <a:prstGeom prst="rect">
            <a:avLst/>
          </a:prstGeom>
        </p:spPr>
      </p:pic>
    </p:spTree>
    <p:extLst>
      <p:ext uri="{BB962C8B-B14F-4D97-AF65-F5344CB8AC3E}">
        <p14:creationId xmlns:p14="http://schemas.microsoft.com/office/powerpoint/2010/main" val="28364836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a:t>Organized </a:t>
            </a:r>
            <a:r>
              <a:rPr lang="en-US" b="1" dirty="0">
                <a:solidFill>
                  <a:srgbClr val="000000"/>
                </a:solidFill>
              </a:rPr>
              <a:t>Greater Lawndale Healthy Work Community Research Team</a:t>
            </a:r>
            <a:r>
              <a:rPr lang="en-US" dirty="0"/>
              <a:t>	</a:t>
            </a:r>
          </a:p>
        </p:txBody>
      </p:sp>
      <p:sp>
        <p:nvSpPr>
          <p:cNvPr id="3" name="Text Placeholder 2"/>
          <p:cNvSpPr>
            <a:spLocks noGrp="1"/>
          </p:cNvSpPr>
          <p:nvPr>
            <p:ph type="body" sz="quarter" idx="14"/>
          </p:nvPr>
        </p:nvSpPr>
        <p:spPr/>
        <p:txBody>
          <a:bodyPr/>
          <a:lstStyle/>
          <a:p>
            <a:r>
              <a:rPr lang="en-US" b="1" dirty="0">
                <a:solidFill>
                  <a:schemeClr val="bg1"/>
                </a:solidFill>
              </a:rPr>
              <a:t>Concept Mapping</a:t>
            </a:r>
          </a:p>
          <a:p>
            <a:r>
              <a:rPr lang="en-US" b="1" dirty="0">
                <a:solidFill>
                  <a:schemeClr val="bg1"/>
                </a:solidFill>
              </a:rPr>
              <a:t> </a:t>
            </a:r>
            <a:r>
              <a:rPr lang="en-US" dirty="0"/>
              <a:t>identified how residents see work impacting health</a:t>
            </a:r>
          </a:p>
        </p:txBody>
      </p:sp>
      <p:sp>
        <p:nvSpPr>
          <p:cNvPr id="4" name="Text Placeholder 3"/>
          <p:cNvSpPr>
            <a:spLocks noGrp="1"/>
          </p:cNvSpPr>
          <p:nvPr>
            <p:ph type="body" sz="quarter" idx="15"/>
          </p:nvPr>
        </p:nvSpPr>
        <p:spPr/>
        <p:txBody>
          <a:bodyPr/>
          <a:lstStyle/>
          <a:p>
            <a:r>
              <a:rPr lang="en-US" dirty="0">
                <a:solidFill>
                  <a:srgbClr val="000000"/>
                </a:solidFill>
              </a:rPr>
              <a:t>I</a:t>
            </a:r>
            <a:r>
              <a:rPr lang="en-US" b="1" dirty="0">
                <a:solidFill>
                  <a:srgbClr val="000000"/>
                </a:solidFill>
              </a:rPr>
              <a:t>nterviews</a:t>
            </a:r>
          </a:p>
          <a:p>
            <a:r>
              <a:rPr lang="en-US" dirty="0"/>
              <a:t>Asked key community stakeholders what are key issues</a:t>
            </a:r>
          </a:p>
        </p:txBody>
      </p:sp>
      <p:sp>
        <p:nvSpPr>
          <p:cNvPr id="5" name="Text Placeholder 4"/>
          <p:cNvSpPr>
            <a:spLocks noGrp="1"/>
          </p:cNvSpPr>
          <p:nvPr>
            <p:ph type="body" sz="quarter" idx="16"/>
          </p:nvPr>
        </p:nvSpPr>
        <p:spPr>
          <a:xfrm>
            <a:off x="2958306" y="3064872"/>
            <a:ext cx="1577340" cy="957778"/>
          </a:xfrm>
        </p:spPr>
        <p:txBody>
          <a:bodyPr/>
          <a:lstStyle/>
          <a:p>
            <a:r>
              <a:rPr lang="en-US" b="1" dirty="0">
                <a:solidFill>
                  <a:srgbClr val="000000"/>
                </a:solidFill>
              </a:rPr>
              <a:t>Survey </a:t>
            </a:r>
          </a:p>
          <a:p>
            <a:r>
              <a:rPr lang="en-US" dirty="0"/>
              <a:t>Ask residents about work characteristics</a:t>
            </a:r>
          </a:p>
        </p:txBody>
      </p:sp>
      <p:sp>
        <p:nvSpPr>
          <p:cNvPr id="6" name="Text Placeholder 5"/>
          <p:cNvSpPr>
            <a:spLocks noGrp="1"/>
          </p:cNvSpPr>
          <p:nvPr>
            <p:ph type="body" sz="quarter" idx="17"/>
          </p:nvPr>
        </p:nvSpPr>
        <p:spPr>
          <a:xfrm>
            <a:off x="5362387" y="2926693"/>
            <a:ext cx="2103120" cy="957778"/>
          </a:xfrm>
        </p:spPr>
        <p:txBody>
          <a:bodyPr/>
          <a:lstStyle/>
          <a:p>
            <a:r>
              <a:rPr lang="en-US" b="1" dirty="0">
                <a:solidFill>
                  <a:srgbClr val="000000"/>
                </a:solidFill>
              </a:rPr>
              <a:t>Checked with </a:t>
            </a:r>
            <a:r>
              <a:rPr lang="en-US" dirty="0"/>
              <a:t>with community residents on emerging findings </a:t>
            </a:r>
          </a:p>
        </p:txBody>
      </p:sp>
      <p:sp>
        <p:nvSpPr>
          <p:cNvPr id="7" name="Text Placeholder 6"/>
          <p:cNvSpPr>
            <a:spLocks noGrp="1"/>
          </p:cNvSpPr>
          <p:nvPr>
            <p:ph type="body" sz="quarter" idx="18"/>
          </p:nvPr>
        </p:nvSpPr>
        <p:spPr>
          <a:xfrm>
            <a:off x="8223162" y="2926693"/>
            <a:ext cx="1577340" cy="957778"/>
          </a:xfrm>
        </p:spPr>
        <p:txBody>
          <a:bodyPr/>
          <a:lstStyle/>
          <a:p>
            <a:r>
              <a:rPr lang="en-US" b="1" dirty="0">
                <a:solidFill>
                  <a:srgbClr val="000000"/>
                </a:solidFill>
              </a:rPr>
              <a:t>Focus Groups</a:t>
            </a:r>
          </a:p>
          <a:p>
            <a:r>
              <a:rPr lang="en-US" dirty="0"/>
              <a:t>Asked residents about work experiences</a:t>
            </a:r>
          </a:p>
        </p:txBody>
      </p:sp>
      <p:sp>
        <p:nvSpPr>
          <p:cNvPr id="8" name="Text Placeholder 7"/>
          <p:cNvSpPr>
            <a:spLocks noGrp="1"/>
          </p:cNvSpPr>
          <p:nvPr>
            <p:ph type="body" sz="quarter" idx="19"/>
          </p:nvPr>
        </p:nvSpPr>
        <p:spPr/>
        <p:txBody>
          <a:bodyPr/>
          <a:lstStyle/>
          <a:p>
            <a:r>
              <a:rPr lang="en-US" b="1" dirty="0">
                <a:solidFill>
                  <a:srgbClr val="000000"/>
                </a:solidFill>
              </a:rPr>
              <a:t>Action Mapping</a:t>
            </a:r>
          </a:p>
          <a:p>
            <a:r>
              <a:rPr lang="en-US" dirty="0"/>
              <a:t>Identify actions to take based on research findings</a:t>
            </a:r>
          </a:p>
        </p:txBody>
      </p:sp>
      <p:sp>
        <p:nvSpPr>
          <p:cNvPr id="9" name="Text Placeholder 8"/>
          <p:cNvSpPr>
            <a:spLocks noGrp="1"/>
          </p:cNvSpPr>
          <p:nvPr>
            <p:ph type="body" sz="quarter" idx="20"/>
          </p:nvPr>
        </p:nvSpPr>
        <p:spPr>
          <a:xfrm>
            <a:off x="5679615" y="4788445"/>
            <a:ext cx="2103120" cy="957778"/>
          </a:xfrm>
        </p:spPr>
        <p:txBody>
          <a:bodyPr/>
          <a:lstStyle/>
          <a:p>
            <a:r>
              <a:rPr lang="en-US" b="1" dirty="0">
                <a:solidFill>
                  <a:srgbClr val="000000"/>
                </a:solidFill>
              </a:rPr>
              <a:t>Test Actions</a:t>
            </a:r>
          </a:p>
          <a:p>
            <a:r>
              <a:rPr lang="en-US" dirty="0"/>
              <a:t>See which actions work best</a:t>
            </a:r>
          </a:p>
        </p:txBody>
      </p:sp>
      <p:sp>
        <p:nvSpPr>
          <p:cNvPr id="10" name="Text Placeholder 9"/>
          <p:cNvSpPr>
            <a:spLocks noGrp="1"/>
          </p:cNvSpPr>
          <p:nvPr>
            <p:ph type="body" sz="quarter" idx="21"/>
          </p:nvPr>
        </p:nvSpPr>
        <p:spPr/>
        <p:txBody>
          <a:bodyPr/>
          <a:lstStyle/>
          <a:p>
            <a:r>
              <a:rPr lang="en-US" dirty="0"/>
              <a:t>Build a Culture of Occupational Health </a:t>
            </a:r>
          </a:p>
        </p:txBody>
      </p:sp>
      <p:sp>
        <p:nvSpPr>
          <p:cNvPr id="11" name="TextBox 10"/>
          <p:cNvSpPr txBox="1"/>
          <p:nvPr/>
        </p:nvSpPr>
        <p:spPr>
          <a:xfrm>
            <a:off x="3401352" y="135622"/>
            <a:ext cx="4910710" cy="646331"/>
          </a:xfrm>
          <a:prstGeom prst="rect">
            <a:avLst/>
          </a:prstGeom>
          <a:solidFill>
            <a:schemeClr val="accent1"/>
          </a:solidFill>
        </p:spPr>
        <p:txBody>
          <a:bodyPr wrap="square" rtlCol="0">
            <a:spAutoFit/>
          </a:bodyPr>
          <a:lstStyle/>
          <a:p>
            <a:pPr algn="ctr" defTabSz="457200"/>
            <a:r>
              <a:rPr lang="en-US" b="1" dirty="0">
                <a:solidFill>
                  <a:prstClr val="white"/>
                </a:solidFill>
                <a:latin typeface="Century Gothic"/>
              </a:rPr>
              <a:t>Greater Lawndale Healthy Work Project</a:t>
            </a:r>
          </a:p>
          <a:p>
            <a:pPr algn="ctr" defTabSz="457200"/>
            <a:r>
              <a:rPr lang="en-US" b="1" dirty="0">
                <a:solidFill>
                  <a:prstClr val="white"/>
                </a:solidFill>
                <a:latin typeface="Century Gothic"/>
              </a:rPr>
              <a:t>Road Map  9/1/16-8/31/21</a:t>
            </a:r>
          </a:p>
        </p:txBody>
      </p:sp>
      <p:pic>
        <p:nvPicPr>
          <p:cNvPr id="12" name="Picture 11" descr="COL.SPH.CHW.CTT.SM.R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70967" y="6032358"/>
            <a:ext cx="1911096" cy="697992"/>
          </a:xfrm>
          <a:prstGeom prst="rect">
            <a:avLst/>
          </a:prstGeom>
        </p:spPr>
      </p:pic>
      <p:sp>
        <p:nvSpPr>
          <p:cNvPr id="15" name="Teardrop 14"/>
          <p:cNvSpPr/>
          <p:nvPr/>
        </p:nvSpPr>
        <p:spPr>
          <a:xfrm rot="18782641">
            <a:off x="7308536" y="5945319"/>
            <a:ext cx="854798" cy="713585"/>
          </a:xfrm>
          <a:prstGeom prst="teardrop">
            <a:avLst>
              <a:gd name="adj" fmla="val 20000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latin typeface="Century Gothic"/>
            </a:endParaRPr>
          </a:p>
        </p:txBody>
      </p:sp>
      <p:sp>
        <p:nvSpPr>
          <p:cNvPr id="16" name="TextBox 15"/>
          <p:cNvSpPr txBox="1"/>
          <p:nvPr/>
        </p:nvSpPr>
        <p:spPr>
          <a:xfrm>
            <a:off x="7359707" y="6040501"/>
            <a:ext cx="987266" cy="523220"/>
          </a:xfrm>
          <a:prstGeom prst="rect">
            <a:avLst/>
          </a:prstGeom>
          <a:noFill/>
        </p:spPr>
        <p:txBody>
          <a:bodyPr wrap="square" rtlCol="0">
            <a:spAutoFit/>
          </a:bodyPr>
          <a:lstStyle/>
          <a:p>
            <a:pPr defTabSz="457200"/>
            <a:r>
              <a:rPr lang="en-US" sz="1400" b="1" dirty="0">
                <a:solidFill>
                  <a:prstClr val="white"/>
                </a:solidFill>
                <a:latin typeface="Century Gothic"/>
              </a:rPr>
              <a:t>We are here</a:t>
            </a:r>
          </a:p>
        </p:txBody>
      </p:sp>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62186" y="914400"/>
            <a:ext cx="1102685" cy="1281546"/>
          </a:xfrm>
          <a:prstGeom prst="rect">
            <a:avLst/>
          </a:prstGeom>
        </p:spPr>
      </p:pic>
      <p:pic>
        <p:nvPicPr>
          <p:cNvPr id="20" name="Picture 19"/>
          <p:cNvPicPr>
            <a:picLocks noChangeAspect="1"/>
          </p:cNvPicPr>
          <p:nvPr/>
        </p:nvPicPr>
        <p:blipFill rotWithShape="1">
          <a:blip r:embed="rId4">
            <a:extLst>
              <a:ext uri="{28A0092B-C50C-407E-A947-70E740481C1C}">
                <a14:useLocalDpi xmlns:a14="http://schemas.microsoft.com/office/drawing/2010/main" val="0"/>
              </a:ext>
            </a:extLst>
          </a:blip>
          <a:srcRect r="56560"/>
          <a:stretch/>
        </p:blipFill>
        <p:spPr>
          <a:xfrm>
            <a:off x="7082064" y="921424"/>
            <a:ext cx="622899" cy="1274522"/>
          </a:xfrm>
          <a:prstGeom prst="rect">
            <a:avLst/>
          </a:prstGeom>
        </p:spPr>
      </p:pic>
      <p:pic>
        <p:nvPicPr>
          <p:cNvPr id="22" name="Picture 21"/>
          <p:cNvPicPr>
            <a:picLocks noChangeAspect="1"/>
          </p:cNvPicPr>
          <p:nvPr/>
        </p:nvPicPr>
        <p:blipFill rotWithShape="1">
          <a:blip r:embed="rId4">
            <a:extLst>
              <a:ext uri="{28A0092B-C50C-407E-A947-70E740481C1C}">
                <a14:useLocalDpi xmlns:a14="http://schemas.microsoft.com/office/drawing/2010/main" val="0"/>
              </a:ext>
            </a:extLst>
          </a:blip>
          <a:srcRect l="52518"/>
          <a:stretch/>
        </p:blipFill>
        <p:spPr>
          <a:xfrm>
            <a:off x="7631212" y="914400"/>
            <a:ext cx="680855" cy="1281546"/>
          </a:xfrm>
          <a:prstGeom prst="rect">
            <a:avLst/>
          </a:prstGeom>
        </p:spPr>
      </p:pic>
      <p:pic>
        <p:nvPicPr>
          <p:cNvPr id="23" name="Picture 2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146235" y="2693866"/>
            <a:ext cx="1069406" cy="1190605"/>
          </a:xfrm>
          <a:prstGeom prst="rect">
            <a:avLst/>
          </a:prstGeom>
        </p:spPr>
      </p:pic>
      <p:pic>
        <p:nvPicPr>
          <p:cNvPr id="24" name="Picture 23"/>
          <p:cNvPicPr>
            <a:picLocks noChangeAspect="1"/>
          </p:cNvPicPr>
          <p:nvPr/>
        </p:nvPicPr>
        <p:blipFill rotWithShape="1">
          <a:blip r:embed="rId6">
            <a:extLst>
              <a:ext uri="{28A0092B-C50C-407E-A947-70E740481C1C}">
                <a14:useLocalDpi xmlns:a14="http://schemas.microsoft.com/office/drawing/2010/main" val="0"/>
              </a:ext>
            </a:extLst>
          </a:blip>
          <a:srcRect t="-5712" r="1309" b="4338"/>
          <a:stretch/>
        </p:blipFill>
        <p:spPr>
          <a:xfrm>
            <a:off x="4342407" y="2689608"/>
            <a:ext cx="1015146" cy="1380742"/>
          </a:xfrm>
          <a:prstGeom prst="rect">
            <a:avLst/>
          </a:prstGeom>
        </p:spPr>
      </p:pic>
    </p:spTree>
    <p:extLst>
      <p:ext uri="{BB962C8B-B14F-4D97-AF65-F5344CB8AC3E}">
        <p14:creationId xmlns:p14="http://schemas.microsoft.com/office/powerpoint/2010/main" val="8519430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9BCA11-3526-48CC-85ED-A1792F433B26}"/>
              </a:ext>
            </a:extLst>
          </p:cNvPr>
          <p:cNvSpPr>
            <a:spLocks noGrp="1"/>
          </p:cNvSpPr>
          <p:nvPr>
            <p:ph type="ctrTitle"/>
          </p:nvPr>
        </p:nvSpPr>
        <p:spPr/>
        <p:txBody>
          <a:bodyPr/>
          <a:lstStyle/>
          <a:p>
            <a:r>
              <a:rPr lang="en-US" dirty="0"/>
              <a:t>Individual Interview</a:t>
            </a:r>
          </a:p>
        </p:txBody>
      </p:sp>
      <p:sp>
        <p:nvSpPr>
          <p:cNvPr id="3" name="Subtitle 2">
            <a:extLst>
              <a:ext uri="{FF2B5EF4-FFF2-40B4-BE49-F238E27FC236}">
                <a16:creationId xmlns:a16="http://schemas.microsoft.com/office/drawing/2014/main" id="{92368D33-B6CB-483B-B1A9-050F102492ED}"/>
              </a:ext>
            </a:extLst>
          </p:cNvPr>
          <p:cNvSpPr>
            <a:spLocks noGrp="1"/>
          </p:cNvSpPr>
          <p:nvPr>
            <p:ph type="subTitle" idx="1"/>
          </p:nvPr>
        </p:nvSpPr>
        <p:spPr/>
        <p:txBody>
          <a:bodyPr/>
          <a:lstStyle/>
          <a:p>
            <a:r>
              <a:rPr lang="en-US" dirty="0"/>
              <a:t>Alexis</a:t>
            </a:r>
          </a:p>
        </p:txBody>
      </p:sp>
    </p:spTree>
    <p:extLst>
      <p:ext uri="{BB962C8B-B14F-4D97-AF65-F5344CB8AC3E}">
        <p14:creationId xmlns:p14="http://schemas.microsoft.com/office/powerpoint/2010/main" val="26896300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FCFD4C-60D8-4B71-90B1-9A48903F5E80}"/>
              </a:ext>
            </a:extLst>
          </p:cNvPr>
          <p:cNvSpPr>
            <a:spLocks noGrp="1"/>
          </p:cNvSpPr>
          <p:nvPr>
            <p:ph type="title"/>
          </p:nvPr>
        </p:nvSpPr>
        <p:spPr/>
        <p:txBody>
          <a:bodyPr/>
          <a:lstStyle/>
          <a:p>
            <a:r>
              <a:rPr lang="en-US" dirty="0"/>
              <a:t>Introduction</a:t>
            </a:r>
          </a:p>
        </p:txBody>
      </p:sp>
      <p:sp>
        <p:nvSpPr>
          <p:cNvPr id="3" name="Content Placeholder 2">
            <a:extLst>
              <a:ext uri="{FF2B5EF4-FFF2-40B4-BE49-F238E27FC236}">
                <a16:creationId xmlns:a16="http://schemas.microsoft.com/office/drawing/2014/main" id="{1B293C54-1428-4ADD-9101-BD3286BF4266}"/>
              </a:ext>
            </a:extLst>
          </p:cNvPr>
          <p:cNvSpPr>
            <a:spLocks noGrp="1"/>
          </p:cNvSpPr>
          <p:nvPr>
            <p:ph idx="1"/>
          </p:nvPr>
        </p:nvSpPr>
        <p:spPr>
          <a:xfrm>
            <a:off x="961240" y="2011985"/>
            <a:ext cx="11046097" cy="5296329"/>
          </a:xfrm>
        </p:spPr>
        <p:txBody>
          <a:bodyPr numCol="1">
            <a:normAutofit/>
          </a:bodyPr>
          <a:lstStyle/>
          <a:p>
            <a:r>
              <a:rPr lang="en-US" sz="2400" dirty="0"/>
              <a:t>Interviews centered around work and health in the community</a:t>
            </a:r>
          </a:p>
          <a:p>
            <a:pPr lvl="1"/>
            <a:r>
              <a:rPr lang="en-US" sz="2000" dirty="0"/>
              <a:t>Work:  labor that is done to support oneself and one’s family financially</a:t>
            </a:r>
          </a:p>
          <a:p>
            <a:pPr lvl="1"/>
            <a:r>
              <a:rPr lang="en-US" sz="2000" dirty="0"/>
              <a:t>Health: including not just the absence of disease, but health as encompassing wellness, safety, mental/social health, and factors that influence health. These include factors in the community itself, its surroundings, and the people who live in the community and social – are cultural influences of residents of the community</a:t>
            </a:r>
          </a:p>
          <a:p>
            <a:pPr lvl="1"/>
            <a:r>
              <a:rPr lang="en-US" sz="2000" dirty="0"/>
              <a:t>Community: defined as the geographic neighborhood of “Little Village” or “North Lawndale” specific to the informant’s experience</a:t>
            </a:r>
          </a:p>
          <a:p>
            <a:r>
              <a:rPr lang="en-US" sz="2400" dirty="0"/>
              <a:t>20 key Informant Interviews </a:t>
            </a:r>
          </a:p>
          <a:p>
            <a:pPr lvl="1"/>
            <a:r>
              <a:rPr lang="en-US" sz="2000" dirty="0"/>
              <a:t>4 in Spanish, 16 in English</a:t>
            </a:r>
          </a:p>
          <a:p>
            <a:pPr lvl="1"/>
            <a:r>
              <a:rPr lang="en-US" sz="2000" dirty="0"/>
              <a:t>10 conducted in Little Village, 10 conducted in North Lawndale</a:t>
            </a:r>
          </a:p>
        </p:txBody>
      </p:sp>
    </p:spTree>
    <p:extLst>
      <p:ext uri="{BB962C8B-B14F-4D97-AF65-F5344CB8AC3E}">
        <p14:creationId xmlns:p14="http://schemas.microsoft.com/office/powerpoint/2010/main" val="9973912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DA3437-6020-467E-9061-9FA70BC680BC}"/>
              </a:ext>
            </a:extLst>
          </p:cNvPr>
          <p:cNvSpPr>
            <a:spLocks noGrp="1"/>
          </p:cNvSpPr>
          <p:nvPr>
            <p:ph type="title"/>
          </p:nvPr>
        </p:nvSpPr>
        <p:spPr/>
        <p:txBody>
          <a:bodyPr/>
          <a:lstStyle/>
          <a:p>
            <a:r>
              <a:rPr lang="en-US" dirty="0"/>
              <a:t>Coding Overview</a:t>
            </a:r>
          </a:p>
        </p:txBody>
      </p:sp>
      <p:sp>
        <p:nvSpPr>
          <p:cNvPr id="3" name="Content Placeholder 2">
            <a:extLst>
              <a:ext uri="{FF2B5EF4-FFF2-40B4-BE49-F238E27FC236}">
                <a16:creationId xmlns:a16="http://schemas.microsoft.com/office/drawing/2014/main" id="{511E8991-C0DA-4AC0-99C2-84A4B60D0717}"/>
              </a:ext>
            </a:extLst>
          </p:cNvPr>
          <p:cNvSpPr>
            <a:spLocks noGrp="1"/>
          </p:cNvSpPr>
          <p:nvPr>
            <p:ph idx="1"/>
          </p:nvPr>
        </p:nvSpPr>
        <p:spPr>
          <a:xfrm>
            <a:off x="1222581" y="2052085"/>
            <a:ext cx="8946541" cy="4882115"/>
          </a:xfrm>
        </p:spPr>
        <p:txBody>
          <a:bodyPr>
            <a:normAutofit/>
          </a:bodyPr>
          <a:lstStyle/>
          <a:p>
            <a:r>
              <a:rPr lang="en-US" dirty="0"/>
              <a:t>Excerpts Overview</a:t>
            </a:r>
          </a:p>
          <a:p>
            <a:pPr lvl="1"/>
            <a:r>
              <a:rPr lang="en-US" dirty="0"/>
              <a:t>1-15 excerpts per interview</a:t>
            </a:r>
          </a:p>
          <a:p>
            <a:pPr lvl="1"/>
            <a:r>
              <a:rPr lang="en-US" dirty="0"/>
              <a:t>175 excerpts total</a:t>
            </a:r>
          </a:p>
          <a:p>
            <a:r>
              <a:rPr lang="en-US" dirty="0"/>
              <a:t>14 Codes</a:t>
            </a:r>
          </a:p>
          <a:p>
            <a:pPr lvl="1"/>
            <a:r>
              <a:rPr lang="en-US" dirty="0"/>
              <a:t>Parent codes: </a:t>
            </a:r>
          </a:p>
          <a:p>
            <a:pPr lvl="2"/>
            <a:r>
              <a:rPr lang="en-US" dirty="0"/>
              <a:t>Community Assets and Capacity</a:t>
            </a:r>
          </a:p>
          <a:p>
            <a:pPr lvl="2"/>
            <a:r>
              <a:rPr lang="en-US" dirty="0"/>
              <a:t>Action</a:t>
            </a:r>
          </a:p>
          <a:p>
            <a:pPr lvl="2"/>
            <a:r>
              <a:rPr lang="en-US" dirty="0"/>
              <a:t>Intervention Type</a:t>
            </a:r>
          </a:p>
        </p:txBody>
      </p:sp>
    </p:spTree>
    <p:extLst>
      <p:ext uri="{BB962C8B-B14F-4D97-AF65-F5344CB8AC3E}">
        <p14:creationId xmlns:p14="http://schemas.microsoft.com/office/powerpoint/2010/main" val="24114275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DCD89A-E85F-4E84-A8C8-2C30F5BF09C6}"/>
              </a:ext>
            </a:extLst>
          </p:cNvPr>
          <p:cNvSpPr>
            <a:spLocks noGrp="1"/>
          </p:cNvSpPr>
          <p:nvPr>
            <p:ph type="title"/>
          </p:nvPr>
        </p:nvSpPr>
        <p:spPr/>
        <p:txBody>
          <a:bodyPr/>
          <a:lstStyle/>
          <a:p>
            <a:r>
              <a:rPr lang="en-US" dirty="0"/>
              <a:t>Code Frequency</a:t>
            </a:r>
          </a:p>
        </p:txBody>
      </p:sp>
      <p:graphicFrame>
        <p:nvGraphicFramePr>
          <p:cNvPr id="4" name="Content Placeholder 3">
            <a:extLst>
              <a:ext uri="{FF2B5EF4-FFF2-40B4-BE49-F238E27FC236}">
                <a16:creationId xmlns:a16="http://schemas.microsoft.com/office/drawing/2014/main" id="{9EC90CB7-A77D-41ED-8A64-4A59ED889885}"/>
              </a:ext>
            </a:extLst>
          </p:cNvPr>
          <p:cNvGraphicFramePr>
            <a:graphicFrameLocks noGrp="1"/>
          </p:cNvGraphicFramePr>
          <p:nvPr>
            <p:ph idx="1"/>
            <p:extLst>
              <p:ext uri="{D42A27DB-BD31-4B8C-83A1-F6EECF244321}">
                <p14:modId xmlns:p14="http://schemas.microsoft.com/office/powerpoint/2010/main" val="1459616848"/>
              </p:ext>
            </p:extLst>
          </p:nvPr>
        </p:nvGraphicFramePr>
        <p:xfrm>
          <a:off x="569040" y="286603"/>
          <a:ext cx="9111554" cy="5674360"/>
        </p:xfrm>
        <a:graphic>
          <a:graphicData uri="http://schemas.openxmlformats.org/drawingml/2006/table">
            <a:tbl>
              <a:tblPr firstRow="1" bandRow="1">
                <a:tableStyleId>{5C22544A-7EE6-4342-B048-85BDC9FD1C3A}</a:tableStyleId>
              </a:tblPr>
              <a:tblGrid>
                <a:gridCol w="3970107">
                  <a:extLst>
                    <a:ext uri="{9D8B030D-6E8A-4147-A177-3AD203B41FA5}">
                      <a16:colId xmlns:a16="http://schemas.microsoft.com/office/drawing/2014/main" val="1834104563"/>
                    </a:ext>
                  </a:extLst>
                </a:gridCol>
                <a:gridCol w="1644992">
                  <a:extLst>
                    <a:ext uri="{9D8B030D-6E8A-4147-A177-3AD203B41FA5}">
                      <a16:colId xmlns:a16="http://schemas.microsoft.com/office/drawing/2014/main" val="3574191288"/>
                    </a:ext>
                  </a:extLst>
                </a:gridCol>
                <a:gridCol w="1684081">
                  <a:extLst>
                    <a:ext uri="{9D8B030D-6E8A-4147-A177-3AD203B41FA5}">
                      <a16:colId xmlns:a16="http://schemas.microsoft.com/office/drawing/2014/main" val="1625483882"/>
                    </a:ext>
                  </a:extLst>
                </a:gridCol>
                <a:gridCol w="1812374">
                  <a:extLst>
                    <a:ext uri="{9D8B030D-6E8A-4147-A177-3AD203B41FA5}">
                      <a16:colId xmlns:a16="http://schemas.microsoft.com/office/drawing/2014/main" val="374114533"/>
                    </a:ext>
                  </a:extLst>
                </a:gridCol>
              </a:tblGrid>
              <a:tr h="0">
                <a:tc>
                  <a:txBody>
                    <a:bodyPr/>
                    <a:lstStyle/>
                    <a:p>
                      <a:r>
                        <a:rPr lang="en-US" sz="1600" dirty="0"/>
                        <a:t>Code </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a:t>Total # Excerpts</a:t>
                      </a:r>
                      <a:endParaRPr lang="en-US" sz="1600" dirty="0"/>
                    </a:p>
                  </a:txBody>
                  <a:tcPr/>
                </a:tc>
                <a:tc>
                  <a:txBody>
                    <a:bodyPr/>
                    <a:lstStyle/>
                    <a:p>
                      <a:r>
                        <a:rPr lang="en-US" sz="1600" dirty="0"/>
                        <a:t>Excerpts from LV</a:t>
                      </a:r>
                    </a:p>
                  </a:txBody>
                  <a:tcPr/>
                </a:tc>
                <a:tc>
                  <a:txBody>
                    <a:bodyPr/>
                    <a:lstStyle/>
                    <a:p>
                      <a:r>
                        <a:rPr lang="en-US" sz="1600"/>
                        <a:t>Excerpts from NL</a:t>
                      </a:r>
                      <a:endParaRPr lang="en-US" sz="1600" dirty="0"/>
                    </a:p>
                  </a:txBody>
                  <a:tcPr/>
                </a:tc>
                <a:extLst>
                  <a:ext uri="{0D108BD9-81ED-4DB2-BD59-A6C34878D82A}">
                    <a16:rowId xmlns:a16="http://schemas.microsoft.com/office/drawing/2014/main" val="1709269510"/>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b="1" dirty="0"/>
                        <a:t>Community Assets and Capacity</a:t>
                      </a:r>
                      <a:r>
                        <a:rPr lang="en-US" sz="1400" dirty="0"/>
                        <a:t>: whenever an asset is mentioned that we can build on</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b="1" dirty="0"/>
                        <a:t>49</a:t>
                      </a:r>
                    </a:p>
                  </a:txBody>
                  <a:tcPr/>
                </a:tc>
                <a:tc>
                  <a:txBody>
                    <a:bodyPr/>
                    <a:lstStyle/>
                    <a:p>
                      <a:r>
                        <a:rPr lang="en-US" sz="1400" b="1" dirty="0"/>
                        <a:t>19 </a:t>
                      </a:r>
                      <a:r>
                        <a:rPr lang="en-US" sz="1400" b="0" dirty="0"/>
                        <a:t>(38.3%)</a:t>
                      </a:r>
                    </a:p>
                  </a:txBody>
                  <a:tcPr/>
                </a:tc>
                <a:tc>
                  <a:txBody>
                    <a:bodyPr/>
                    <a:lstStyle/>
                    <a:p>
                      <a:r>
                        <a:rPr lang="en-US" sz="1400" b="1" dirty="0"/>
                        <a:t>30 </a:t>
                      </a:r>
                      <a:r>
                        <a:rPr lang="en-US" sz="1400" b="0" dirty="0"/>
                        <a:t>(61.2%)</a:t>
                      </a:r>
                      <a:endParaRPr lang="en-US" sz="1400" b="1" dirty="0"/>
                    </a:p>
                  </a:txBody>
                  <a:tcPr/>
                </a:tc>
                <a:extLst>
                  <a:ext uri="{0D108BD9-81ED-4DB2-BD59-A6C34878D82A}">
                    <a16:rowId xmlns:a16="http://schemas.microsoft.com/office/drawing/2014/main" val="1347077350"/>
                  </a:ext>
                </a:extLst>
              </a:tr>
              <a:tr h="370840">
                <a:tc gridSpan="4">
                  <a:txBody>
                    <a:bodyPr/>
                    <a:lstStyle/>
                    <a:p>
                      <a:r>
                        <a:rPr lang="en-US" sz="1400" b="1" dirty="0"/>
                        <a:t>Action</a:t>
                      </a:r>
                      <a:r>
                        <a:rPr lang="en-US" sz="1400" b="0" dirty="0"/>
                        <a:t>: </a:t>
                      </a:r>
                      <a:r>
                        <a:rPr lang="en-US" sz="1400" dirty="0"/>
                        <a:t>Identifies content that provides ideas for action and/or intervention on work</a:t>
                      </a:r>
                    </a:p>
                  </a:txBody>
                  <a:tcPr/>
                </a:tc>
                <a:tc hMerge="1">
                  <a:txBody>
                    <a:bodyPr/>
                    <a:lstStyle/>
                    <a:p>
                      <a:endParaRPr lang="en-US"/>
                    </a:p>
                  </a:txBody>
                  <a:tcPr/>
                </a:tc>
                <a:tc hMerge="1">
                  <a:txBody>
                    <a:bodyPr/>
                    <a:lstStyle/>
                    <a:p>
                      <a:endParaRPr lang="en-US" dirty="0"/>
                    </a:p>
                  </a:txBody>
                  <a:tcPr/>
                </a:tc>
                <a:tc hMerge="1">
                  <a:txBody>
                    <a:bodyPr/>
                    <a:lstStyle/>
                    <a:p>
                      <a:endParaRPr lang="en-US"/>
                    </a:p>
                  </a:txBody>
                  <a:tcPr/>
                </a:tc>
                <a:extLst>
                  <a:ext uri="{0D108BD9-81ED-4DB2-BD59-A6C34878D82A}">
                    <a16:rowId xmlns:a16="http://schemas.microsoft.com/office/drawing/2014/main" val="4049268624"/>
                  </a:ext>
                </a:extLst>
              </a:tr>
              <a:tr h="370840">
                <a:tc>
                  <a:txBody>
                    <a:bodyPr/>
                    <a:lstStyle/>
                    <a:p>
                      <a:r>
                        <a:rPr lang="en-US" sz="1400" b="0" dirty="0"/>
                        <a:t>Society and Policy</a:t>
                      </a:r>
                    </a:p>
                  </a:txBody>
                  <a:tcPr/>
                </a:tc>
                <a:tc>
                  <a:txBody>
                    <a:bodyPr/>
                    <a:lstStyle/>
                    <a:p>
                      <a:r>
                        <a:rPr lang="en-US" sz="1400" b="1" dirty="0"/>
                        <a:t>16</a:t>
                      </a:r>
                    </a:p>
                  </a:txBody>
                  <a:tcPr/>
                </a:tc>
                <a:tc>
                  <a:txBody>
                    <a:bodyPr/>
                    <a:lstStyle/>
                    <a:p>
                      <a:r>
                        <a:rPr lang="en-US" sz="1400" b="0" dirty="0"/>
                        <a:t>3 (18.8%) </a:t>
                      </a:r>
                    </a:p>
                  </a:txBody>
                  <a:tcPr/>
                </a:tc>
                <a:tc>
                  <a:txBody>
                    <a:bodyPr/>
                    <a:lstStyle/>
                    <a:p>
                      <a:r>
                        <a:rPr lang="en-US" sz="1400" b="0" dirty="0"/>
                        <a:t>13 (81.3%)</a:t>
                      </a:r>
                    </a:p>
                  </a:txBody>
                  <a:tcPr/>
                </a:tc>
                <a:extLst>
                  <a:ext uri="{0D108BD9-81ED-4DB2-BD59-A6C34878D82A}">
                    <a16:rowId xmlns:a16="http://schemas.microsoft.com/office/drawing/2014/main" val="3488135509"/>
                  </a:ext>
                </a:extLst>
              </a:tr>
              <a:tr h="370840">
                <a:tc>
                  <a:txBody>
                    <a:bodyPr/>
                    <a:lstStyle/>
                    <a:p>
                      <a:r>
                        <a:rPr lang="en-US" sz="1400" b="0" dirty="0"/>
                        <a:t>Community</a:t>
                      </a:r>
                    </a:p>
                  </a:txBody>
                  <a:tcPr/>
                </a:tc>
                <a:tc>
                  <a:txBody>
                    <a:bodyPr/>
                    <a:lstStyle/>
                    <a:p>
                      <a:r>
                        <a:rPr lang="en-US" sz="1400" b="1" dirty="0"/>
                        <a:t>45</a:t>
                      </a:r>
                    </a:p>
                  </a:txBody>
                  <a:tcPr/>
                </a:tc>
                <a:tc>
                  <a:txBody>
                    <a:bodyPr/>
                    <a:lstStyle/>
                    <a:p>
                      <a:r>
                        <a:rPr lang="en-US" sz="1400" b="0" dirty="0"/>
                        <a:t>15 (33.3%)</a:t>
                      </a:r>
                    </a:p>
                  </a:txBody>
                  <a:tcPr/>
                </a:tc>
                <a:tc>
                  <a:txBody>
                    <a:bodyPr/>
                    <a:lstStyle/>
                    <a:p>
                      <a:r>
                        <a:rPr lang="en-US" sz="1400" b="0" dirty="0"/>
                        <a:t>30 (66.7%)</a:t>
                      </a:r>
                    </a:p>
                  </a:txBody>
                  <a:tcPr/>
                </a:tc>
                <a:extLst>
                  <a:ext uri="{0D108BD9-81ED-4DB2-BD59-A6C34878D82A}">
                    <a16:rowId xmlns:a16="http://schemas.microsoft.com/office/drawing/2014/main" val="2392556094"/>
                  </a:ext>
                </a:extLst>
              </a:tr>
              <a:tr h="370840">
                <a:tc>
                  <a:txBody>
                    <a:bodyPr/>
                    <a:lstStyle/>
                    <a:p>
                      <a:r>
                        <a:rPr lang="en-US" sz="1400" b="0" dirty="0"/>
                        <a:t>Employers</a:t>
                      </a:r>
                    </a:p>
                  </a:txBody>
                  <a:tcPr/>
                </a:tc>
                <a:tc>
                  <a:txBody>
                    <a:bodyPr/>
                    <a:lstStyle/>
                    <a:p>
                      <a:r>
                        <a:rPr lang="en-US" sz="1400" b="1" dirty="0"/>
                        <a:t>19</a:t>
                      </a:r>
                    </a:p>
                  </a:txBody>
                  <a:tcPr/>
                </a:tc>
                <a:tc>
                  <a:txBody>
                    <a:bodyPr/>
                    <a:lstStyle/>
                    <a:p>
                      <a:r>
                        <a:rPr lang="en-US" sz="1400" b="0" dirty="0"/>
                        <a:t>9 (47.4%)</a:t>
                      </a:r>
                    </a:p>
                  </a:txBody>
                  <a:tcPr/>
                </a:tc>
                <a:tc>
                  <a:txBody>
                    <a:bodyPr/>
                    <a:lstStyle/>
                    <a:p>
                      <a:r>
                        <a:rPr lang="en-US" sz="1400" b="0" dirty="0"/>
                        <a:t>10 (52.6%)</a:t>
                      </a:r>
                    </a:p>
                  </a:txBody>
                  <a:tcPr/>
                </a:tc>
                <a:extLst>
                  <a:ext uri="{0D108BD9-81ED-4DB2-BD59-A6C34878D82A}">
                    <a16:rowId xmlns:a16="http://schemas.microsoft.com/office/drawing/2014/main" val="17199709"/>
                  </a:ext>
                </a:extLst>
              </a:tr>
              <a:tr h="370840">
                <a:tc>
                  <a:txBody>
                    <a:bodyPr/>
                    <a:lstStyle/>
                    <a:p>
                      <a:r>
                        <a:rPr lang="en-US" sz="1400" b="0" dirty="0"/>
                        <a:t>Family</a:t>
                      </a:r>
                    </a:p>
                  </a:txBody>
                  <a:tcPr/>
                </a:tc>
                <a:tc>
                  <a:txBody>
                    <a:bodyPr/>
                    <a:lstStyle/>
                    <a:p>
                      <a:r>
                        <a:rPr lang="en-US" sz="1400" b="1" dirty="0"/>
                        <a:t>4</a:t>
                      </a:r>
                    </a:p>
                  </a:txBody>
                  <a:tcPr/>
                </a:tc>
                <a:tc>
                  <a:txBody>
                    <a:bodyPr/>
                    <a:lstStyle/>
                    <a:p>
                      <a:r>
                        <a:rPr lang="en-US" sz="1400" b="0" dirty="0"/>
                        <a:t>0</a:t>
                      </a:r>
                    </a:p>
                  </a:txBody>
                  <a:tcPr/>
                </a:tc>
                <a:tc>
                  <a:txBody>
                    <a:bodyPr/>
                    <a:lstStyle/>
                    <a:p>
                      <a:r>
                        <a:rPr lang="en-US" sz="1400" b="0" dirty="0"/>
                        <a:t>4 (100%)</a:t>
                      </a:r>
                    </a:p>
                  </a:txBody>
                  <a:tcPr/>
                </a:tc>
                <a:extLst>
                  <a:ext uri="{0D108BD9-81ED-4DB2-BD59-A6C34878D82A}">
                    <a16:rowId xmlns:a16="http://schemas.microsoft.com/office/drawing/2014/main" val="1138872827"/>
                  </a:ext>
                </a:extLst>
              </a:tr>
              <a:tr h="370840">
                <a:tc>
                  <a:txBody>
                    <a:bodyPr/>
                    <a:lstStyle/>
                    <a:p>
                      <a:r>
                        <a:rPr lang="en-US" sz="1400" b="0" dirty="0"/>
                        <a:t>Interpersonal</a:t>
                      </a:r>
                    </a:p>
                  </a:txBody>
                  <a:tcPr/>
                </a:tc>
                <a:tc>
                  <a:txBody>
                    <a:bodyPr/>
                    <a:lstStyle/>
                    <a:p>
                      <a:r>
                        <a:rPr lang="en-US" sz="1400" b="1" dirty="0"/>
                        <a:t>6</a:t>
                      </a:r>
                    </a:p>
                  </a:txBody>
                  <a:tcPr/>
                </a:tc>
                <a:tc>
                  <a:txBody>
                    <a:bodyPr/>
                    <a:lstStyle/>
                    <a:p>
                      <a:r>
                        <a:rPr lang="en-US" sz="1400" b="0" dirty="0"/>
                        <a:t>1 (16.7%)</a:t>
                      </a:r>
                    </a:p>
                  </a:txBody>
                  <a:tcPr/>
                </a:tc>
                <a:tc>
                  <a:txBody>
                    <a:bodyPr/>
                    <a:lstStyle/>
                    <a:p>
                      <a:r>
                        <a:rPr lang="en-US" sz="1400" b="0" dirty="0"/>
                        <a:t>5 (83.3%)</a:t>
                      </a:r>
                    </a:p>
                  </a:txBody>
                  <a:tcPr/>
                </a:tc>
                <a:extLst>
                  <a:ext uri="{0D108BD9-81ED-4DB2-BD59-A6C34878D82A}">
                    <a16:rowId xmlns:a16="http://schemas.microsoft.com/office/drawing/2014/main" val="3363069270"/>
                  </a:ext>
                </a:extLst>
              </a:tr>
              <a:tr h="370840">
                <a:tc>
                  <a:txBody>
                    <a:bodyPr/>
                    <a:lstStyle/>
                    <a:p>
                      <a:r>
                        <a:rPr lang="en-US" sz="1400" b="0" dirty="0"/>
                        <a:t>Individual</a:t>
                      </a:r>
                    </a:p>
                  </a:txBody>
                  <a:tcPr/>
                </a:tc>
                <a:tc>
                  <a:txBody>
                    <a:bodyPr/>
                    <a:lstStyle/>
                    <a:p>
                      <a:r>
                        <a:rPr lang="en-US" sz="1400" b="1" dirty="0"/>
                        <a:t>50</a:t>
                      </a:r>
                    </a:p>
                  </a:txBody>
                  <a:tcPr/>
                </a:tc>
                <a:tc>
                  <a:txBody>
                    <a:bodyPr/>
                    <a:lstStyle/>
                    <a:p>
                      <a:r>
                        <a:rPr lang="en-US" sz="1400" b="0" dirty="0"/>
                        <a:t>17 (34%)</a:t>
                      </a:r>
                    </a:p>
                  </a:txBody>
                  <a:tcPr/>
                </a:tc>
                <a:tc>
                  <a:txBody>
                    <a:bodyPr/>
                    <a:lstStyle/>
                    <a:p>
                      <a:r>
                        <a:rPr lang="en-US" sz="1400" b="0" dirty="0"/>
                        <a:t>33 (66%)</a:t>
                      </a:r>
                    </a:p>
                  </a:txBody>
                  <a:tcPr/>
                </a:tc>
                <a:extLst>
                  <a:ext uri="{0D108BD9-81ED-4DB2-BD59-A6C34878D82A}">
                    <a16:rowId xmlns:a16="http://schemas.microsoft.com/office/drawing/2014/main" val="1312210259"/>
                  </a:ext>
                </a:extLst>
              </a:tr>
              <a:tr h="370840">
                <a:tc gridSpan="4">
                  <a:txBody>
                    <a:bodyPr/>
                    <a:lstStyle/>
                    <a:p>
                      <a:r>
                        <a:rPr lang="en-US" sz="1400" b="1" dirty="0"/>
                        <a:t>Intervention Type</a:t>
                      </a:r>
                      <a:r>
                        <a:rPr lang="en-US" sz="1400" b="0" dirty="0"/>
                        <a:t>: describes what kind of intervention  - behavioral, knowledge, social norms, policy</a:t>
                      </a:r>
                    </a:p>
                  </a:txBody>
                  <a:tcPr/>
                </a:tc>
                <a:tc hMerge="1">
                  <a:txBody>
                    <a:bodyPr/>
                    <a:lstStyle/>
                    <a:p>
                      <a:endParaRPr lang="en-US"/>
                    </a:p>
                  </a:txBody>
                  <a:tcPr/>
                </a:tc>
                <a:tc hMerge="1">
                  <a:txBody>
                    <a:bodyPr/>
                    <a:lstStyle/>
                    <a:p>
                      <a:endParaRPr lang="en-US" dirty="0"/>
                    </a:p>
                  </a:txBody>
                  <a:tcPr/>
                </a:tc>
                <a:tc hMerge="1">
                  <a:txBody>
                    <a:bodyPr/>
                    <a:lstStyle/>
                    <a:p>
                      <a:endParaRPr lang="en-US"/>
                    </a:p>
                  </a:txBody>
                  <a:tcPr/>
                </a:tc>
                <a:extLst>
                  <a:ext uri="{0D108BD9-81ED-4DB2-BD59-A6C34878D82A}">
                    <a16:rowId xmlns:a16="http://schemas.microsoft.com/office/drawing/2014/main" val="3938021121"/>
                  </a:ext>
                </a:extLst>
              </a:tr>
              <a:tr h="370840">
                <a:tc>
                  <a:txBody>
                    <a:bodyPr/>
                    <a:lstStyle/>
                    <a:p>
                      <a:r>
                        <a:rPr lang="en-US" sz="1400" b="0" dirty="0"/>
                        <a:t>Build Community Capacity</a:t>
                      </a:r>
                    </a:p>
                  </a:txBody>
                  <a:tcPr/>
                </a:tc>
                <a:tc>
                  <a:txBody>
                    <a:bodyPr/>
                    <a:lstStyle/>
                    <a:p>
                      <a:r>
                        <a:rPr lang="en-US" sz="1400" b="1"/>
                        <a:t>26</a:t>
                      </a:r>
                      <a:endParaRPr lang="en-US" sz="1400" b="1" dirty="0"/>
                    </a:p>
                  </a:txBody>
                  <a:tcPr/>
                </a:tc>
                <a:tc>
                  <a:txBody>
                    <a:bodyPr/>
                    <a:lstStyle/>
                    <a:p>
                      <a:r>
                        <a:rPr lang="en-US" sz="1400" b="0" dirty="0"/>
                        <a:t>9 (34.6%) </a:t>
                      </a:r>
                    </a:p>
                  </a:txBody>
                  <a:tcPr/>
                </a:tc>
                <a:tc>
                  <a:txBody>
                    <a:bodyPr/>
                    <a:lstStyle/>
                    <a:p>
                      <a:r>
                        <a:rPr lang="en-US" sz="1400" b="0" dirty="0"/>
                        <a:t>17 (65.4%) </a:t>
                      </a:r>
                    </a:p>
                  </a:txBody>
                  <a:tcPr/>
                </a:tc>
                <a:extLst>
                  <a:ext uri="{0D108BD9-81ED-4DB2-BD59-A6C34878D82A}">
                    <a16:rowId xmlns:a16="http://schemas.microsoft.com/office/drawing/2014/main" val="2114055731"/>
                  </a:ext>
                </a:extLst>
              </a:tr>
              <a:tr h="370840">
                <a:tc>
                  <a:txBody>
                    <a:bodyPr/>
                    <a:lstStyle/>
                    <a:p>
                      <a:r>
                        <a:rPr lang="en-US" sz="1400" b="0" dirty="0"/>
                        <a:t>Change Behavior</a:t>
                      </a:r>
                    </a:p>
                  </a:txBody>
                  <a:tcPr/>
                </a:tc>
                <a:tc>
                  <a:txBody>
                    <a:bodyPr/>
                    <a:lstStyle/>
                    <a:p>
                      <a:r>
                        <a:rPr lang="en-US" sz="1400" b="1"/>
                        <a:t>27</a:t>
                      </a:r>
                      <a:endParaRPr lang="en-US" sz="1400" b="1" dirty="0"/>
                    </a:p>
                  </a:txBody>
                  <a:tcPr/>
                </a:tc>
                <a:tc>
                  <a:txBody>
                    <a:bodyPr/>
                    <a:lstStyle/>
                    <a:p>
                      <a:r>
                        <a:rPr lang="en-US" sz="1400" b="0" dirty="0"/>
                        <a:t>4 (24.8 %)</a:t>
                      </a:r>
                    </a:p>
                  </a:txBody>
                  <a:tcPr/>
                </a:tc>
                <a:tc>
                  <a:txBody>
                    <a:bodyPr/>
                    <a:lstStyle/>
                    <a:p>
                      <a:r>
                        <a:rPr lang="en-US" sz="1400" b="0" dirty="0"/>
                        <a:t>23 (85.2%) </a:t>
                      </a:r>
                    </a:p>
                  </a:txBody>
                  <a:tcPr/>
                </a:tc>
                <a:extLst>
                  <a:ext uri="{0D108BD9-81ED-4DB2-BD59-A6C34878D82A}">
                    <a16:rowId xmlns:a16="http://schemas.microsoft.com/office/drawing/2014/main" val="1808058126"/>
                  </a:ext>
                </a:extLst>
              </a:tr>
              <a:tr h="370840">
                <a:tc>
                  <a:txBody>
                    <a:bodyPr/>
                    <a:lstStyle/>
                    <a:p>
                      <a:r>
                        <a:rPr lang="en-US" sz="1400" b="0" dirty="0"/>
                        <a:t>Knowledge</a:t>
                      </a:r>
                    </a:p>
                  </a:txBody>
                  <a:tcPr/>
                </a:tc>
                <a:tc>
                  <a:txBody>
                    <a:bodyPr/>
                    <a:lstStyle/>
                    <a:p>
                      <a:r>
                        <a:rPr lang="en-US" sz="1400" b="1"/>
                        <a:t>45</a:t>
                      </a:r>
                      <a:endParaRPr lang="en-US" sz="1400" b="1" dirty="0"/>
                    </a:p>
                  </a:txBody>
                  <a:tcPr/>
                </a:tc>
                <a:tc>
                  <a:txBody>
                    <a:bodyPr/>
                    <a:lstStyle/>
                    <a:p>
                      <a:r>
                        <a:rPr lang="en-US" sz="1400" b="0" dirty="0"/>
                        <a:t>19 (42.2%)</a:t>
                      </a:r>
                    </a:p>
                  </a:txBody>
                  <a:tcPr/>
                </a:tc>
                <a:tc>
                  <a:txBody>
                    <a:bodyPr/>
                    <a:lstStyle/>
                    <a:p>
                      <a:r>
                        <a:rPr lang="en-US" sz="1400" b="0" dirty="0"/>
                        <a:t>26 (57.8%) </a:t>
                      </a:r>
                    </a:p>
                  </a:txBody>
                  <a:tcPr/>
                </a:tc>
                <a:extLst>
                  <a:ext uri="{0D108BD9-81ED-4DB2-BD59-A6C34878D82A}">
                    <a16:rowId xmlns:a16="http://schemas.microsoft.com/office/drawing/2014/main" val="4042319032"/>
                  </a:ext>
                </a:extLst>
              </a:tr>
              <a:tr h="370840">
                <a:tc>
                  <a:txBody>
                    <a:bodyPr/>
                    <a:lstStyle/>
                    <a:p>
                      <a:r>
                        <a:rPr lang="en-US" sz="1400" b="0" dirty="0"/>
                        <a:t>Skill</a:t>
                      </a:r>
                    </a:p>
                  </a:txBody>
                  <a:tcPr/>
                </a:tc>
                <a:tc>
                  <a:txBody>
                    <a:bodyPr/>
                    <a:lstStyle/>
                    <a:p>
                      <a:r>
                        <a:rPr lang="en-US" sz="1400" b="1" dirty="0"/>
                        <a:t>26</a:t>
                      </a:r>
                    </a:p>
                  </a:txBody>
                  <a:tcPr/>
                </a:tc>
                <a:tc>
                  <a:txBody>
                    <a:bodyPr/>
                    <a:lstStyle/>
                    <a:p>
                      <a:r>
                        <a:rPr lang="en-US" sz="1400" b="0" dirty="0"/>
                        <a:t>7 (26.9%)</a:t>
                      </a:r>
                    </a:p>
                  </a:txBody>
                  <a:tcPr/>
                </a:tc>
                <a:tc>
                  <a:txBody>
                    <a:bodyPr/>
                    <a:lstStyle/>
                    <a:p>
                      <a:r>
                        <a:rPr lang="en-US" sz="1400" b="0" dirty="0"/>
                        <a:t>19 (73.1%) </a:t>
                      </a:r>
                    </a:p>
                  </a:txBody>
                  <a:tcPr/>
                </a:tc>
                <a:extLst>
                  <a:ext uri="{0D108BD9-81ED-4DB2-BD59-A6C34878D82A}">
                    <a16:rowId xmlns:a16="http://schemas.microsoft.com/office/drawing/2014/main" val="866972331"/>
                  </a:ext>
                </a:extLst>
              </a:tr>
              <a:tr h="370840">
                <a:tc>
                  <a:txBody>
                    <a:bodyPr/>
                    <a:lstStyle/>
                    <a:p>
                      <a:r>
                        <a:rPr lang="en-US" sz="1400" b="0" dirty="0"/>
                        <a:t>Structural Intervention</a:t>
                      </a:r>
                    </a:p>
                  </a:txBody>
                  <a:tcPr/>
                </a:tc>
                <a:tc>
                  <a:txBody>
                    <a:bodyPr/>
                    <a:lstStyle/>
                    <a:p>
                      <a:r>
                        <a:rPr lang="en-US" sz="1400" b="1" dirty="0"/>
                        <a:t>26</a:t>
                      </a:r>
                    </a:p>
                  </a:txBody>
                  <a:tcPr/>
                </a:tc>
                <a:tc>
                  <a:txBody>
                    <a:bodyPr/>
                    <a:lstStyle/>
                    <a:p>
                      <a:r>
                        <a:rPr lang="en-US" sz="1400" b="0" dirty="0"/>
                        <a:t>6 (23.1%)</a:t>
                      </a:r>
                    </a:p>
                  </a:txBody>
                  <a:tcPr/>
                </a:tc>
                <a:tc>
                  <a:txBody>
                    <a:bodyPr/>
                    <a:lstStyle/>
                    <a:p>
                      <a:r>
                        <a:rPr lang="en-US" sz="1400" b="0" dirty="0"/>
                        <a:t>20 (76.9%)</a:t>
                      </a:r>
                    </a:p>
                  </a:txBody>
                  <a:tcPr/>
                </a:tc>
                <a:extLst>
                  <a:ext uri="{0D108BD9-81ED-4DB2-BD59-A6C34878D82A}">
                    <a16:rowId xmlns:a16="http://schemas.microsoft.com/office/drawing/2014/main" val="2128820106"/>
                  </a:ext>
                </a:extLst>
              </a:tr>
            </a:tbl>
          </a:graphicData>
        </a:graphic>
      </p:graphicFrame>
    </p:spTree>
    <p:extLst>
      <p:ext uri="{BB962C8B-B14F-4D97-AF65-F5344CB8AC3E}">
        <p14:creationId xmlns:p14="http://schemas.microsoft.com/office/powerpoint/2010/main" val="14985694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4E183-A9F7-40DE-A0E0-7D31E7E1E704}"/>
              </a:ext>
            </a:extLst>
          </p:cNvPr>
          <p:cNvSpPr>
            <a:spLocks noGrp="1"/>
          </p:cNvSpPr>
          <p:nvPr>
            <p:ph type="title"/>
          </p:nvPr>
        </p:nvSpPr>
        <p:spPr/>
        <p:txBody>
          <a:bodyPr/>
          <a:lstStyle/>
          <a:p>
            <a:r>
              <a:rPr lang="en-US" dirty="0"/>
              <a:t>Community Asset Summary</a:t>
            </a:r>
          </a:p>
        </p:txBody>
      </p:sp>
      <p:sp>
        <p:nvSpPr>
          <p:cNvPr id="3" name="Content Placeholder 2">
            <a:extLst>
              <a:ext uri="{FF2B5EF4-FFF2-40B4-BE49-F238E27FC236}">
                <a16:creationId xmlns:a16="http://schemas.microsoft.com/office/drawing/2014/main" id="{15A48372-49CE-463C-8715-8C013D81EC11}"/>
              </a:ext>
            </a:extLst>
          </p:cNvPr>
          <p:cNvSpPr>
            <a:spLocks noGrp="1"/>
          </p:cNvSpPr>
          <p:nvPr>
            <p:ph idx="1"/>
          </p:nvPr>
        </p:nvSpPr>
        <p:spPr>
          <a:xfrm>
            <a:off x="297864" y="1853674"/>
            <a:ext cx="9667469" cy="4300731"/>
          </a:xfrm>
        </p:spPr>
        <p:txBody>
          <a:bodyPr/>
          <a:lstStyle/>
          <a:p>
            <a:r>
              <a:rPr lang="en-US" dirty="0"/>
              <a:t>Coded at least once in every interview</a:t>
            </a:r>
          </a:p>
          <a:p>
            <a:r>
              <a:rPr lang="en-US" dirty="0"/>
              <a:t>Any specific mention of a community asset was coded; could be place, a positive characteristic of the community, resources, or programs</a:t>
            </a:r>
          </a:p>
          <a:p>
            <a:r>
              <a:rPr lang="en-US" dirty="0"/>
              <a:t>We would use these codes once we have an intervention target/type in mind</a:t>
            </a:r>
          </a:p>
          <a:p>
            <a:pPr lvl="1"/>
            <a:r>
              <a:rPr lang="en-US" dirty="0"/>
              <a:t>To identify potential intervention sites </a:t>
            </a:r>
          </a:p>
          <a:p>
            <a:pPr lvl="1"/>
            <a:r>
              <a:rPr lang="en-US" dirty="0"/>
              <a:t>To identify ways to build on what is already happening in the community (versus starting from scratch)</a:t>
            </a:r>
          </a:p>
          <a:p>
            <a:pPr lvl="1"/>
            <a:r>
              <a:rPr lang="en-US" dirty="0"/>
              <a:t>To examine if the intervention fits in the history of the community/ builds off an intervention that has been effective in the past</a:t>
            </a:r>
          </a:p>
        </p:txBody>
      </p:sp>
    </p:spTree>
    <p:extLst>
      <p:ext uri="{BB962C8B-B14F-4D97-AF65-F5344CB8AC3E}">
        <p14:creationId xmlns:p14="http://schemas.microsoft.com/office/powerpoint/2010/main" val="8663712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8">
            <a:extLst>
              <a:ext uri="{FF2B5EF4-FFF2-40B4-BE49-F238E27FC236}">
                <a16:creationId xmlns:a16="http://schemas.microsoft.com/office/drawing/2014/main" id="{7DE3B1B8-DC38-48E8-8C31-EF790659B5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0">
            <a:extLst>
              <a:ext uri="{FF2B5EF4-FFF2-40B4-BE49-F238E27FC236}">
                <a16:creationId xmlns:a16="http://schemas.microsoft.com/office/drawing/2014/main" id="{9E63FFFE-1DB2-4A0F-B495-35782F1622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20" name="Straight Connector 12">
            <a:extLst>
              <a:ext uri="{FF2B5EF4-FFF2-40B4-BE49-F238E27FC236}">
                <a16:creationId xmlns:a16="http://schemas.microsoft.com/office/drawing/2014/main" id="{32BB9A07-8AB8-4D82-B3BC-B500DDEC79A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5" name="Rectangle 14">
            <a:extLst>
              <a:ext uri="{FF2B5EF4-FFF2-40B4-BE49-F238E27FC236}">
                <a16:creationId xmlns:a16="http://schemas.microsoft.com/office/drawing/2014/main" id="{13BCCAE5-A35B-4B66-A4A7-E23C34A403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2D83608-96BF-40EF-AE15-2016F74322D6}"/>
              </a:ext>
            </a:extLst>
          </p:cNvPr>
          <p:cNvSpPr>
            <a:spLocks noGrp="1"/>
          </p:cNvSpPr>
          <p:nvPr>
            <p:ph type="title" idx="4294967295"/>
          </p:nvPr>
        </p:nvSpPr>
        <p:spPr>
          <a:xfrm>
            <a:off x="1097280" y="286603"/>
            <a:ext cx="10058400" cy="1450757"/>
          </a:xfrm>
        </p:spPr>
        <p:txBody>
          <a:bodyPr vert="horz" lIns="91440" tIns="45720" rIns="91440" bIns="45720" rtlCol="0" anchor="b">
            <a:normAutofit/>
          </a:bodyPr>
          <a:lstStyle/>
          <a:p>
            <a:r>
              <a:rPr lang="en-US" dirty="0"/>
              <a:t>Action Level Summary</a:t>
            </a:r>
          </a:p>
        </p:txBody>
      </p:sp>
      <p:cxnSp>
        <p:nvCxnSpPr>
          <p:cNvPr id="17" name="Straight Connector 16">
            <a:extLst>
              <a:ext uri="{FF2B5EF4-FFF2-40B4-BE49-F238E27FC236}">
                <a16:creationId xmlns:a16="http://schemas.microsoft.com/office/drawing/2014/main" id="{6987BDFB-DE64-4B56-B44F-45FAE19FA9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69E2F057-85E2-45E4-AC00-76EB50AC6A6D}"/>
              </a:ext>
            </a:extLst>
          </p:cNvPr>
          <p:cNvSpPr>
            <a:spLocks noGrp="1"/>
          </p:cNvSpPr>
          <p:nvPr>
            <p:ph idx="4294967295"/>
          </p:nvPr>
        </p:nvSpPr>
        <p:spPr>
          <a:xfrm>
            <a:off x="301151" y="1845733"/>
            <a:ext cx="6605319" cy="4275817"/>
          </a:xfrm>
        </p:spPr>
        <p:txBody>
          <a:bodyPr vert="horz" lIns="0" tIns="45720" rIns="0" bIns="45720" rtlCol="0">
            <a:normAutofit fontScale="92500" lnSpcReduction="20000"/>
          </a:bodyPr>
          <a:lstStyle/>
          <a:p>
            <a:pPr marL="0" indent="0">
              <a:buFont typeface="Calibri" panose="020F0502020204030204" pitchFamily="34" charset="0"/>
              <a:buNone/>
            </a:pPr>
            <a:r>
              <a:rPr lang="en-US" sz="1800" dirty="0"/>
              <a:t>Individual, Community, and Society levels most common</a:t>
            </a:r>
          </a:p>
          <a:p>
            <a:r>
              <a:rPr lang="en-US" sz="1800" b="1" dirty="0"/>
              <a:t>Individual (18/20 interviews)</a:t>
            </a:r>
          </a:p>
          <a:p>
            <a:pPr lvl="1"/>
            <a:r>
              <a:rPr lang="en-US" dirty="0"/>
              <a:t>interview prep, resume building, job search assistance, learning professional behavior, job skills</a:t>
            </a:r>
          </a:p>
          <a:p>
            <a:pPr lvl="1"/>
            <a:r>
              <a:rPr lang="en-US" dirty="0"/>
              <a:t>“second chance” programs for people coming from jail, organizations vouching for individuals</a:t>
            </a:r>
          </a:p>
          <a:p>
            <a:pPr lvl="1"/>
            <a:r>
              <a:rPr lang="en-US" dirty="0"/>
              <a:t>Increasing knowledge about worker rights, places to work</a:t>
            </a:r>
          </a:p>
          <a:p>
            <a:pPr lvl="1"/>
            <a:r>
              <a:rPr lang="en-US" dirty="0"/>
              <a:t>Budgeting and banking training</a:t>
            </a:r>
          </a:p>
          <a:p>
            <a:pPr lvl="1"/>
            <a:r>
              <a:rPr lang="en-US" dirty="0"/>
              <a:t>Resources for entrepreneurs, small business incubator</a:t>
            </a:r>
          </a:p>
          <a:p>
            <a:pPr lvl="1"/>
            <a:r>
              <a:rPr lang="en-US" dirty="0"/>
              <a:t>For youth: mentoring youth for goal setting; summer program for youth in jobs, “teach youth a trade”</a:t>
            </a:r>
          </a:p>
          <a:p>
            <a:pPr lvl="1"/>
            <a:r>
              <a:rPr lang="en-US" dirty="0"/>
              <a:t>Programs to encourage mental shift away from dependency</a:t>
            </a:r>
          </a:p>
          <a:p>
            <a:r>
              <a:rPr lang="en-US" sz="1800" b="1" dirty="0"/>
              <a:t>Interpersonal (4 interviews)</a:t>
            </a:r>
          </a:p>
          <a:p>
            <a:pPr lvl="1"/>
            <a:r>
              <a:rPr lang="en-US" dirty="0"/>
              <a:t>Social support and encouraging others</a:t>
            </a:r>
          </a:p>
          <a:p>
            <a:pPr lvl="1"/>
            <a:r>
              <a:rPr lang="en-US" dirty="0"/>
              <a:t>Mentoring youth</a:t>
            </a:r>
          </a:p>
          <a:p>
            <a:pPr lvl="1"/>
            <a:r>
              <a:rPr lang="en-US" dirty="0"/>
              <a:t>Working together across race lines, “stop using color”</a:t>
            </a:r>
          </a:p>
          <a:p>
            <a:endParaRPr lang="en-US" sz="1100" dirty="0"/>
          </a:p>
        </p:txBody>
      </p:sp>
      <p:pic>
        <p:nvPicPr>
          <p:cNvPr id="4" name="Content Placeholder 10">
            <a:extLst>
              <a:ext uri="{FF2B5EF4-FFF2-40B4-BE49-F238E27FC236}">
                <a16:creationId xmlns:a16="http://schemas.microsoft.com/office/drawing/2014/main" id="{7E6052AD-F81D-4337-9A31-882C375DF496}"/>
              </a:ext>
            </a:extLst>
          </p:cNvPr>
          <p:cNvPicPr>
            <a:picLocks noChangeAspect="1"/>
          </p:cNvPicPr>
          <p:nvPr/>
        </p:nvPicPr>
        <p:blipFill>
          <a:blip r:embed="rId2"/>
          <a:stretch>
            <a:fillRect/>
          </a:stretch>
        </p:blipFill>
        <p:spPr>
          <a:xfrm>
            <a:off x="6846241" y="2397386"/>
            <a:ext cx="3135109" cy="3009705"/>
          </a:xfrm>
          <a:prstGeom prst="rect">
            <a:avLst/>
          </a:prstGeom>
        </p:spPr>
      </p:pic>
      <p:sp>
        <p:nvSpPr>
          <p:cNvPr id="19" name="Rectangle 18">
            <a:extLst>
              <a:ext uri="{FF2B5EF4-FFF2-40B4-BE49-F238E27FC236}">
                <a16:creationId xmlns:a16="http://schemas.microsoft.com/office/drawing/2014/main" id="{BD7A74B5-8367-4A83-ABEC-0FCDDE97B1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rgbClr val="3895F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a:extLst>
              <a:ext uri="{FF2B5EF4-FFF2-40B4-BE49-F238E27FC236}">
                <a16:creationId xmlns:a16="http://schemas.microsoft.com/office/drawing/2014/main" id="{2CC184B0-C2C6-4BF0-B078-816C7AF959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rgbClr val="5480AB"/>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1964013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443FB5-F7D3-4D23-800C-73B191567958}"/>
              </a:ext>
            </a:extLst>
          </p:cNvPr>
          <p:cNvSpPr>
            <a:spLocks noGrp="1"/>
          </p:cNvSpPr>
          <p:nvPr>
            <p:ph type="title"/>
          </p:nvPr>
        </p:nvSpPr>
        <p:spPr/>
        <p:txBody>
          <a:bodyPr/>
          <a:lstStyle/>
          <a:p>
            <a:r>
              <a:rPr lang="en-US" dirty="0"/>
              <a:t>Action Level Summary, Cont.</a:t>
            </a:r>
          </a:p>
        </p:txBody>
      </p:sp>
      <p:sp>
        <p:nvSpPr>
          <p:cNvPr id="3" name="Content Placeholder 2">
            <a:extLst>
              <a:ext uri="{FF2B5EF4-FFF2-40B4-BE49-F238E27FC236}">
                <a16:creationId xmlns:a16="http://schemas.microsoft.com/office/drawing/2014/main" id="{6553B831-9B6B-4CBD-9E3E-F2B6E9EA3E7C}"/>
              </a:ext>
            </a:extLst>
          </p:cNvPr>
          <p:cNvSpPr>
            <a:spLocks noGrp="1"/>
          </p:cNvSpPr>
          <p:nvPr>
            <p:ph idx="1"/>
          </p:nvPr>
        </p:nvSpPr>
        <p:spPr>
          <a:xfrm>
            <a:off x="347066" y="1802105"/>
            <a:ext cx="8946541" cy="4379677"/>
          </a:xfrm>
        </p:spPr>
        <p:txBody>
          <a:bodyPr>
            <a:normAutofit/>
          </a:bodyPr>
          <a:lstStyle/>
          <a:p>
            <a:r>
              <a:rPr lang="en-US" b="1" dirty="0"/>
              <a:t>Family (4 interviews)</a:t>
            </a:r>
          </a:p>
          <a:p>
            <a:pPr lvl="1"/>
            <a:r>
              <a:rPr lang="en-US" dirty="0"/>
              <a:t>Youth employment programs</a:t>
            </a:r>
          </a:p>
          <a:p>
            <a:pPr lvl="1"/>
            <a:r>
              <a:rPr lang="en-US" dirty="0"/>
              <a:t>Mentoring and family structure support</a:t>
            </a:r>
          </a:p>
          <a:p>
            <a:r>
              <a:rPr lang="en-US" b="1" dirty="0"/>
              <a:t>Employers (11 interviews)</a:t>
            </a:r>
          </a:p>
          <a:p>
            <a:pPr lvl="1"/>
            <a:r>
              <a:rPr lang="en-US" dirty="0"/>
              <a:t>Increase value for community</a:t>
            </a:r>
          </a:p>
          <a:p>
            <a:pPr lvl="1"/>
            <a:r>
              <a:rPr lang="en-US" dirty="0"/>
              <a:t>Change hiring practices (hire people with records, offer training)</a:t>
            </a:r>
          </a:p>
          <a:p>
            <a:pPr lvl="1"/>
            <a:r>
              <a:rPr lang="en-US" dirty="0"/>
              <a:t>Offering career paths to people in the neighborhood</a:t>
            </a:r>
          </a:p>
          <a:p>
            <a:pPr lvl="1"/>
            <a:r>
              <a:rPr lang="en-US" dirty="0"/>
              <a:t>Internal Policy changes: childcare, wellness programs</a:t>
            </a:r>
          </a:p>
          <a:p>
            <a:pPr lvl="1"/>
            <a:r>
              <a:rPr lang="en-US" dirty="0"/>
              <a:t>Addressing misconceptions and fears about immigrants</a:t>
            </a:r>
          </a:p>
          <a:p>
            <a:endParaRPr lang="en-US" dirty="0"/>
          </a:p>
          <a:p>
            <a:pPr lvl="1"/>
            <a:endParaRPr lang="en-US" dirty="0"/>
          </a:p>
          <a:p>
            <a:pPr lvl="1"/>
            <a:endParaRPr lang="en-US" dirty="0"/>
          </a:p>
        </p:txBody>
      </p:sp>
      <p:pic>
        <p:nvPicPr>
          <p:cNvPr id="4" name="Content Placeholder 10">
            <a:extLst>
              <a:ext uri="{FF2B5EF4-FFF2-40B4-BE49-F238E27FC236}">
                <a16:creationId xmlns:a16="http://schemas.microsoft.com/office/drawing/2014/main" id="{EAE6E908-7937-4C38-B1E9-65F91AE3E502}"/>
              </a:ext>
            </a:extLst>
          </p:cNvPr>
          <p:cNvPicPr>
            <a:picLocks noChangeAspect="1"/>
          </p:cNvPicPr>
          <p:nvPr/>
        </p:nvPicPr>
        <p:blipFill>
          <a:blip r:embed="rId2"/>
          <a:stretch>
            <a:fillRect/>
          </a:stretch>
        </p:blipFill>
        <p:spPr>
          <a:xfrm>
            <a:off x="6758633" y="2337157"/>
            <a:ext cx="3135109" cy="3009705"/>
          </a:xfrm>
          <a:prstGeom prst="rect">
            <a:avLst/>
          </a:prstGeom>
        </p:spPr>
      </p:pic>
    </p:spTree>
    <p:extLst>
      <p:ext uri="{BB962C8B-B14F-4D97-AF65-F5344CB8AC3E}">
        <p14:creationId xmlns:p14="http://schemas.microsoft.com/office/powerpoint/2010/main" val="27151026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B7D294-5EF1-4E77-B3AD-3C24BE5ED9FB}"/>
              </a:ext>
            </a:extLst>
          </p:cNvPr>
          <p:cNvSpPr>
            <a:spLocks noGrp="1"/>
          </p:cNvSpPr>
          <p:nvPr>
            <p:ph type="title"/>
          </p:nvPr>
        </p:nvSpPr>
        <p:spPr/>
        <p:txBody>
          <a:bodyPr/>
          <a:lstStyle/>
          <a:p>
            <a:r>
              <a:rPr lang="en-US" dirty="0"/>
              <a:t>Action Level Summary, Cont.</a:t>
            </a:r>
          </a:p>
        </p:txBody>
      </p:sp>
      <p:sp>
        <p:nvSpPr>
          <p:cNvPr id="3" name="Content Placeholder 2">
            <a:extLst>
              <a:ext uri="{FF2B5EF4-FFF2-40B4-BE49-F238E27FC236}">
                <a16:creationId xmlns:a16="http://schemas.microsoft.com/office/drawing/2014/main" id="{869A3E82-FFAD-4F00-82BE-056BF79FEFBC}"/>
              </a:ext>
            </a:extLst>
          </p:cNvPr>
          <p:cNvSpPr>
            <a:spLocks noGrp="1"/>
          </p:cNvSpPr>
          <p:nvPr>
            <p:ph idx="1"/>
          </p:nvPr>
        </p:nvSpPr>
        <p:spPr>
          <a:xfrm>
            <a:off x="673823" y="1662272"/>
            <a:ext cx="8946541" cy="5119127"/>
          </a:xfrm>
        </p:spPr>
        <p:txBody>
          <a:bodyPr>
            <a:normAutofit/>
          </a:bodyPr>
          <a:lstStyle/>
          <a:p>
            <a:r>
              <a:rPr lang="en-US" b="1" dirty="0"/>
              <a:t>Community (16 interviews</a:t>
            </a:r>
            <a:r>
              <a:rPr lang="en-US" dirty="0"/>
              <a:t>)</a:t>
            </a:r>
          </a:p>
          <a:p>
            <a:pPr lvl="1"/>
            <a:r>
              <a:rPr lang="en-US" dirty="0"/>
              <a:t>Local campaigns (for knowledge and policy)</a:t>
            </a:r>
          </a:p>
          <a:p>
            <a:pPr lvl="1"/>
            <a:r>
              <a:rPr lang="en-US" dirty="0"/>
              <a:t>Supporting entrepreneurs</a:t>
            </a:r>
          </a:p>
          <a:p>
            <a:pPr lvl="1"/>
            <a:r>
              <a:rPr lang="en-US" dirty="0"/>
              <a:t>Mentoring</a:t>
            </a:r>
          </a:p>
          <a:p>
            <a:pPr lvl="1"/>
            <a:r>
              <a:rPr lang="en-US" dirty="0"/>
              <a:t>Job training/skill building</a:t>
            </a:r>
          </a:p>
          <a:p>
            <a:pPr lvl="1"/>
            <a:r>
              <a:rPr lang="en-US" dirty="0"/>
              <a:t>Community engagement, knowledge sharing</a:t>
            </a:r>
          </a:p>
          <a:p>
            <a:pPr lvl="1"/>
            <a:r>
              <a:rPr lang="en-US" dirty="0"/>
              <a:t>Reducing Stress</a:t>
            </a:r>
          </a:p>
          <a:p>
            <a:r>
              <a:rPr lang="en-US" b="1" dirty="0"/>
              <a:t>Society and Policy (12 interviews)</a:t>
            </a:r>
          </a:p>
          <a:p>
            <a:pPr lvl="1"/>
            <a:r>
              <a:rPr lang="en-US" dirty="0"/>
              <a:t>Equitable, quality education</a:t>
            </a:r>
          </a:p>
          <a:p>
            <a:pPr lvl="1"/>
            <a:r>
              <a:rPr lang="en-US" dirty="0"/>
              <a:t>Sick time and vacation time policies</a:t>
            </a:r>
          </a:p>
          <a:p>
            <a:pPr lvl="1"/>
            <a:r>
              <a:rPr lang="en-US" dirty="0"/>
              <a:t>Expand transportation</a:t>
            </a:r>
          </a:p>
          <a:p>
            <a:pPr lvl="1"/>
            <a:r>
              <a:rPr lang="en-US" dirty="0"/>
              <a:t>Do something with vacant buildings</a:t>
            </a:r>
          </a:p>
          <a:p>
            <a:pPr lvl="1"/>
            <a:r>
              <a:rPr lang="en-US" dirty="0"/>
              <a:t>Housing assistance and affordable housing</a:t>
            </a:r>
          </a:p>
          <a:p>
            <a:pPr lvl="1"/>
            <a:r>
              <a:rPr lang="en-US" dirty="0"/>
              <a:t>Increase Wages</a:t>
            </a:r>
          </a:p>
          <a:p>
            <a:pPr lvl="1"/>
            <a:endParaRPr lang="en-US" dirty="0"/>
          </a:p>
          <a:p>
            <a:pPr lvl="1"/>
            <a:endParaRPr lang="en-US" dirty="0"/>
          </a:p>
        </p:txBody>
      </p:sp>
      <p:pic>
        <p:nvPicPr>
          <p:cNvPr id="4" name="Content Placeholder 10">
            <a:extLst>
              <a:ext uri="{FF2B5EF4-FFF2-40B4-BE49-F238E27FC236}">
                <a16:creationId xmlns:a16="http://schemas.microsoft.com/office/drawing/2014/main" id="{60D1846C-47A8-4200-B411-6759E771C0E9}"/>
              </a:ext>
            </a:extLst>
          </p:cNvPr>
          <p:cNvPicPr>
            <a:picLocks noChangeAspect="1"/>
          </p:cNvPicPr>
          <p:nvPr/>
        </p:nvPicPr>
        <p:blipFill>
          <a:blip r:embed="rId2"/>
          <a:stretch>
            <a:fillRect/>
          </a:stretch>
        </p:blipFill>
        <p:spPr>
          <a:xfrm>
            <a:off x="6096000" y="2348108"/>
            <a:ext cx="3524364" cy="3383390"/>
          </a:xfrm>
          <a:prstGeom prst="rect">
            <a:avLst/>
          </a:prstGeom>
        </p:spPr>
      </p:pic>
    </p:spTree>
    <p:extLst>
      <p:ext uri="{BB962C8B-B14F-4D97-AF65-F5344CB8AC3E}">
        <p14:creationId xmlns:p14="http://schemas.microsoft.com/office/powerpoint/2010/main" val="33942516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612DAC-5EAE-4279-B981-DD72916978EB}"/>
              </a:ext>
            </a:extLst>
          </p:cNvPr>
          <p:cNvSpPr>
            <a:spLocks noGrp="1"/>
          </p:cNvSpPr>
          <p:nvPr>
            <p:ph type="title"/>
          </p:nvPr>
        </p:nvSpPr>
        <p:spPr/>
        <p:txBody>
          <a:bodyPr/>
          <a:lstStyle/>
          <a:p>
            <a:r>
              <a:rPr lang="en-US" dirty="0"/>
              <a:t>Takeaways</a:t>
            </a:r>
          </a:p>
        </p:txBody>
      </p:sp>
      <p:sp>
        <p:nvSpPr>
          <p:cNvPr id="3" name="Content Placeholder 2">
            <a:extLst>
              <a:ext uri="{FF2B5EF4-FFF2-40B4-BE49-F238E27FC236}">
                <a16:creationId xmlns:a16="http://schemas.microsoft.com/office/drawing/2014/main" id="{7504022D-1345-49C3-8EBD-999BCBC519E2}"/>
              </a:ext>
            </a:extLst>
          </p:cNvPr>
          <p:cNvSpPr>
            <a:spLocks noGrp="1"/>
          </p:cNvSpPr>
          <p:nvPr>
            <p:ph idx="1"/>
          </p:nvPr>
        </p:nvSpPr>
        <p:spPr/>
        <p:txBody>
          <a:bodyPr/>
          <a:lstStyle/>
          <a:p>
            <a:pPr>
              <a:buFont typeface="Arial" panose="020B0604020202020204" pitchFamily="34" charset="0"/>
              <a:buChar char="•"/>
            </a:pPr>
            <a:r>
              <a:rPr lang="en-US" dirty="0"/>
              <a:t> Useful for action mapping and intervention implementation</a:t>
            </a:r>
          </a:p>
          <a:p>
            <a:pPr>
              <a:buFont typeface="Arial" panose="020B0604020202020204" pitchFamily="34" charset="0"/>
              <a:buChar char="•"/>
            </a:pPr>
            <a:r>
              <a:rPr lang="en-US" dirty="0"/>
              <a:t> Most common intervention goal was increasing knowledge</a:t>
            </a:r>
          </a:p>
          <a:p>
            <a:pPr lvl="1">
              <a:buFont typeface="Courier New" panose="02070309020205020404" pitchFamily="49" charset="0"/>
              <a:buChar char="o"/>
            </a:pPr>
            <a:r>
              <a:rPr lang="en-US" dirty="0"/>
              <a:t>Contrasts FG findings and suggests that key informants do not have the same perception of the problem</a:t>
            </a:r>
          </a:p>
          <a:p>
            <a:pPr>
              <a:buFont typeface="Arial" panose="020B0604020202020204" pitchFamily="34" charset="0"/>
              <a:buChar char="•"/>
            </a:pPr>
            <a:r>
              <a:rPr lang="en-US" dirty="0"/>
              <a:t> Most common level of intervention were individual, or community</a:t>
            </a:r>
          </a:p>
          <a:p>
            <a:pPr lvl="1">
              <a:buFont typeface="Courier New" panose="02070309020205020404" pitchFamily="49" charset="0"/>
              <a:buChar char="o"/>
            </a:pPr>
            <a:r>
              <a:rPr lang="en-US" dirty="0"/>
              <a:t>Contrasts FG emphasis on societal, policy, and employer responsibility</a:t>
            </a:r>
          </a:p>
          <a:p>
            <a:pPr marL="201168" lvl="1" indent="0">
              <a:buNone/>
            </a:pPr>
            <a:endParaRPr lang="en-US" dirty="0"/>
          </a:p>
        </p:txBody>
      </p:sp>
    </p:spTree>
    <p:extLst>
      <p:ext uri="{BB962C8B-B14F-4D97-AF65-F5344CB8AC3E}">
        <p14:creationId xmlns:p14="http://schemas.microsoft.com/office/powerpoint/2010/main" val="20859125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2441" y="1532932"/>
            <a:ext cx="10058400" cy="1450757"/>
          </a:xfrm>
        </p:spPr>
        <p:txBody>
          <a:bodyPr>
            <a:noAutofit/>
          </a:bodyPr>
          <a:lstStyle/>
          <a:p>
            <a:br>
              <a:rPr lang="en-US" sz="4000" b="1" dirty="0">
                <a:latin typeface="Calibri" panose="020F0502020204030204" pitchFamily="34" charset="0"/>
                <a:cs typeface="Calibri" panose="020F0502020204030204" pitchFamily="34" charset="0"/>
              </a:rPr>
            </a:br>
            <a:r>
              <a:rPr lang="en-US" sz="4000" b="1" dirty="0">
                <a:latin typeface="Calibri" panose="020F0502020204030204" pitchFamily="34" charset="0"/>
                <a:cs typeface="Calibri" panose="020F0502020204030204" pitchFamily="34" charset="0"/>
              </a:rPr>
              <a:t>Center for Healthy Work</a:t>
            </a:r>
            <a:br>
              <a:rPr lang="en-US" sz="4000" b="1" dirty="0">
                <a:latin typeface="Calibri" panose="020F0502020204030204" pitchFamily="34" charset="0"/>
                <a:cs typeface="Calibri" panose="020F0502020204030204" pitchFamily="34" charset="0"/>
              </a:rPr>
            </a:br>
            <a:r>
              <a:rPr lang="en-US" sz="2000" b="1" dirty="0">
                <a:solidFill>
                  <a:srgbClr val="FFC000"/>
                </a:solidFill>
                <a:latin typeface="Calibri" panose="020F0502020204030204" pitchFamily="34" charset="0"/>
                <a:cs typeface="Calibri" panose="020F0502020204030204" pitchFamily="34" charset="0"/>
              </a:rPr>
              <a:t>A NIOSH Center of Excellence for Total Worker Health®</a:t>
            </a:r>
            <a:br>
              <a:rPr lang="en-US" sz="2000" b="1" dirty="0">
                <a:solidFill>
                  <a:srgbClr val="FFC000"/>
                </a:solidFill>
                <a:latin typeface="Calibri" panose="020F0502020204030204" pitchFamily="34" charset="0"/>
                <a:cs typeface="Calibri" panose="020F0502020204030204" pitchFamily="34" charset="0"/>
              </a:rPr>
            </a:br>
            <a:br>
              <a:rPr lang="en-US" sz="2000" b="1" dirty="0">
                <a:solidFill>
                  <a:schemeClr val="accent2">
                    <a:lumMod val="75000"/>
                  </a:schemeClr>
                </a:solidFill>
                <a:latin typeface="Calibri" panose="020F0502020204030204" pitchFamily="34" charset="0"/>
                <a:cs typeface="Calibri" panose="020F0502020204030204" pitchFamily="34" charset="0"/>
              </a:rPr>
            </a:br>
            <a:br>
              <a:rPr lang="en-US" sz="2000" b="1" dirty="0">
                <a:solidFill>
                  <a:schemeClr val="accent2">
                    <a:lumMod val="75000"/>
                  </a:schemeClr>
                </a:solidFill>
                <a:latin typeface="Calibri" panose="020F0502020204030204" pitchFamily="34" charset="0"/>
                <a:cs typeface="Calibri" panose="020F0502020204030204" pitchFamily="34" charset="0"/>
              </a:rPr>
            </a:br>
            <a:br>
              <a:rPr lang="en-US" sz="4000" b="1" dirty="0">
                <a:solidFill>
                  <a:srgbClr val="FFFF00"/>
                </a:solidFill>
                <a:latin typeface="Calibri" panose="020F0502020204030204" pitchFamily="34" charset="0"/>
                <a:cs typeface="Calibri" panose="020F0502020204030204" pitchFamily="34" charset="0"/>
              </a:rPr>
            </a:br>
            <a:endParaRPr lang="en-US" sz="4000" b="1" dirty="0">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p:txBody>
          <a:bodyPr>
            <a:normAutofit/>
          </a:bodyPr>
          <a:lstStyle/>
          <a:p>
            <a:pPr marL="34290" indent="0">
              <a:buNone/>
            </a:pPr>
            <a:r>
              <a:rPr lang="en-US" sz="2400" dirty="0">
                <a:latin typeface="Calibri" panose="020F0502020204030204" pitchFamily="34" charset="0"/>
                <a:cs typeface="Calibri" panose="020F0502020204030204" pitchFamily="34" charset="0"/>
              </a:rPr>
              <a:t>A research and education center (est. 2016) to advance the health and well being of workers in Chicago, the state of Illinois, and the nation. </a:t>
            </a:r>
          </a:p>
        </p:txBody>
      </p:sp>
      <p:pic>
        <p:nvPicPr>
          <p:cNvPr id="4" name="Picture 3" descr="COL.SPH.CHW.CTT.SM.RED.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90470" y="6162006"/>
            <a:ext cx="2601530" cy="712620"/>
          </a:xfrm>
          <a:prstGeom prst="rect">
            <a:avLst/>
          </a:prstGeom>
        </p:spPr>
      </p:pic>
      <p:sp>
        <p:nvSpPr>
          <p:cNvPr id="5" name="TextBox 4"/>
          <p:cNvSpPr txBox="1"/>
          <p:nvPr/>
        </p:nvSpPr>
        <p:spPr>
          <a:xfrm>
            <a:off x="2419792" y="2971967"/>
            <a:ext cx="7683500" cy="2885405"/>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en-US" sz="2400" dirty="0">
                <a:solidFill>
                  <a:prstClr val="white"/>
                </a:solidFill>
                <a:latin typeface="Calibri" panose="020F0502020204030204" pitchFamily="34" charset="0"/>
                <a:cs typeface="Calibri" panose="020F0502020204030204" pitchFamily="34" charset="0"/>
              </a:rPr>
              <a:t>Mission: to remove barriers that impact the health of low wage workers in the increasingly contingent workforce. </a:t>
            </a:r>
          </a:p>
          <a:p>
            <a:endParaRPr lang="en-US" sz="2400" dirty="0">
              <a:solidFill>
                <a:prstClr val="white"/>
              </a:solidFill>
              <a:latin typeface="Calibri" panose="020F0502020204030204" pitchFamily="34" charset="0"/>
              <a:cs typeface="Calibri" panose="020F0502020204030204" pitchFamily="34" charset="0"/>
            </a:endParaRPr>
          </a:p>
          <a:p>
            <a:r>
              <a:rPr lang="en-US" sz="2400" dirty="0">
                <a:solidFill>
                  <a:prstClr val="white"/>
                </a:solidFill>
                <a:latin typeface="Calibri" panose="020F0502020204030204" pitchFamily="34" charset="0"/>
                <a:cs typeface="Calibri" panose="020F0502020204030204" pitchFamily="34" charset="0"/>
              </a:rPr>
              <a:t>Aims: to identify and promote employment programs, practices, and policies that will improve worker and community health locally, across the state, and throughout the nation. </a:t>
            </a:r>
          </a:p>
          <a:p>
            <a:endParaRPr lang="en-US" sz="1400" dirty="0">
              <a:solidFill>
                <a:prstClr val="white"/>
              </a:solidFill>
              <a:latin typeface="Calibri" panose="020F0502020204030204" pitchFamily="34" charset="0"/>
              <a:cs typeface="Calibri" panose="020F0502020204030204" pitchFamily="34" charset="0"/>
            </a:endParaRPr>
          </a:p>
        </p:txBody>
      </p:sp>
      <p:sp>
        <p:nvSpPr>
          <p:cNvPr id="8" name="Subtitle 6"/>
          <p:cNvSpPr txBox="1">
            <a:spLocks/>
          </p:cNvSpPr>
          <p:nvPr/>
        </p:nvSpPr>
        <p:spPr>
          <a:xfrm>
            <a:off x="185919" y="6478361"/>
            <a:ext cx="6575895" cy="379639"/>
          </a:xfrm>
          <a:prstGeom prst="rect">
            <a:avLst/>
          </a:prstGeom>
        </p:spPr>
        <p:txBody>
          <a:bodyPr vert="horz" lIns="91440" tIns="45720" rIns="91440" bIns="45720" rtlCol="0" anchor="b">
            <a:noAutofit/>
          </a:bodyPr>
          <a:lstStyle>
            <a:lvl1pPr marL="0" indent="0" algn="l" defTabSz="914400" rtl="0" eaLnBrk="1" latinLnBrk="0" hangingPunct="1">
              <a:spcBef>
                <a:spcPct val="20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9pPr>
          </a:lstStyle>
          <a:p>
            <a:r>
              <a:rPr lang="en-US" sz="2800" dirty="0">
                <a:solidFill>
                  <a:srgbClr val="FFC000"/>
                </a:solidFill>
                <a:latin typeface="Calibri" panose="020F0502020204030204" pitchFamily="34" charset="0"/>
                <a:cs typeface="Calibri" panose="020F0502020204030204" pitchFamily="34" charset="0"/>
              </a:rPr>
              <a:t>Everyone has the right to a healthy job</a:t>
            </a:r>
          </a:p>
        </p:txBody>
      </p:sp>
    </p:spTree>
    <p:extLst>
      <p:ext uri="{BB962C8B-B14F-4D97-AF65-F5344CB8AC3E}">
        <p14:creationId xmlns:p14="http://schemas.microsoft.com/office/powerpoint/2010/main" val="5907695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Goal/Meta</a:t>
            </a:r>
            <a:br>
              <a:rPr lang="en-US" b="1" dirty="0"/>
            </a:br>
            <a:endParaRPr lang="en-US" dirty="0"/>
          </a:p>
        </p:txBody>
      </p:sp>
      <p:sp>
        <p:nvSpPr>
          <p:cNvPr id="3" name="Content Placeholder 2"/>
          <p:cNvSpPr>
            <a:spLocks noGrp="1"/>
          </p:cNvSpPr>
          <p:nvPr>
            <p:ph idx="1"/>
          </p:nvPr>
        </p:nvSpPr>
        <p:spPr>
          <a:xfrm>
            <a:off x="1206416" y="1402937"/>
            <a:ext cx="10058400" cy="4023360"/>
          </a:xfrm>
          <a:solidFill>
            <a:srgbClr val="FFFFFF"/>
          </a:solidFill>
        </p:spPr>
        <p:txBody>
          <a:bodyPr vert="horz" lIns="0" tIns="45720" rIns="0" bIns="45720" rtlCol="0" anchor="t">
            <a:normAutofit fontScale="62500" lnSpcReduction="20000"/>
          </a:bodyPr>
          <a:lstStyle/>
          <a:p>
            <a:pPr marL="0" indent="0">
              <a:lnSpc>
                <a:spcPct val="120000"/>
              </a:lnSpc>
              <a:buNone/>
            </a:pPr>
            <a:r>
              <a:rPr lang="x-none" sz="3800" dirty="0"/>
              <a:t>The goal is to establish a culture of occupational health in communities that will move people from precarious to healthy work by increasing community </a:t>
            </a:r>
            <a:r>
              <a:rPr lang="x-none" sz="3800"/>
              <a:t>capacity</a:t>
            </a:r>
            <a:r>
              <a:rPr lang="en-US" sz="3800" dirty="0"/>
              <a:t> </a:t>
            </a:r>
            <a:r>
              <a:rPr lang="x-none" sz="3800"/>
              <a:t>for </a:t>
            </a:r>
            <a:r>
              <a:rPr lang="x-none" sz="3800" dirty="0"/>
              <a:t>addressing healthy work.</a:t>
            </a:r>
            <a:endParaRPr lang="en-US" sz="3800" dirty="0"/>
          </a:p>
          <a:p>
            <a:pPr marL="0" indent="0">
              <a:lnSpc>
                <a:spcPct val="120000"/>
              </a:lnSpc>
              <a:buNone/>
            </a:pPr>
            <a:endParaRPr lang="en-US" sz="3800" dirty="0"/>
          </a:p>
          <a:p>
            <a:pPr marL="0" indent="0">
              <a:lnSpc>
                <a:spcPct val="120000"/>
              </a:lnSpc>
              <a:buNone/>
            </a:pPr>
            <a:r>
              <a:rPr lang="es-ES_tradnl" sz="3800" dirty="0">
                <a:solidFill>
                  <a:srgbClr val="2E663E"/>
                </a:solidFill>
              </a:rPr>
              <a:t>El objetivo del Proyecto de trabajos saludables de “</a:t>
            </a:r>
            <a:r>
              <a:rPr lang="es-ES_tradnl" sz="3800" dirty="0" err="1">
                <a:solidFill>
                  <a:srgbClr val="2E663E"/>
                </a:solidFill>
              </a:rPr>
              <a:t>Greater</a:t>
            </a:r>
            <a:r>
              <a:rPr lang="es-ES_tradnl" sz="3800" dirty="0">
                <a:solidFill>
                  <a:srgbClr val="2E663E"/>
                </a:solidFill>
              </a:rPr>
              <a:t> </a:t>
            </a:r>
            <a:r>
              <a:rPr lang="es-ES_tradnl" sz="3800" dirty="0" err="1">
                <a:solidFill>
                  <a:srgbClr val="2E663E"/>
                </a:solidFill>
              </a:rPr>
              <a:t>Lawndale</a:t>
            </a:r>
            <a:r>
              <a:rPr lang="es-ES_tradnl" sz="3800" dirty="0">
                <a:solidFill>
                  <a:srgbClr val="2E663E"/>
                </a:solidFill>
              </a:rPr>
              <a:t>” es para establecer una cultura de salud ocupacional en comunidades, donde las personas pasaran de precarias condiciones hacia condiciones saludables de trabajo, incrementando la capacidad de la comunidad, enfocándonos en trabajos saludables.</a:t>
            </a:r>
          </a:p>
          <a:p>
            <a:pPr marL="0" indent="0">
              <a:buNone/>
            </a:pPr>
            <a:endParaRPr lang="x-none" sz="4000" dirty="0"/>
          </a:p>
        </p:txBody>
      </p:sp>
    </p:spTree>
    <p:extLst>
      <p:ext uri="{BB962C8B-B14F-4D97-AF65-F5344CB8AC3E}">
        <p14:creationId xmlns:p14="http://schemas.microsoft.com/office/powerpoint/2010/main" val="14581987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6623" y="41347"/>
            <a:ext cx="8599713" cy="1450757"/>
          </a:xfrm>
        </p:spPr>
        <p:txBody>
          <a:bodyPr>
            <a:normAutofit/>
          </a:bodyPr>
          <a:lstStyle/>
          <a:p>
            <a:pPr algn="ctr"/>
            <a:r>
              <a:rPr lang="en-US" b="1" dirty="0"/>
              <a:t>Greater Lawndale Healthy Work </a:t>
            </a:r>
            <a:br>
              <a:rPr lang="en-US" b="1" dirty="0"/>
            </a:br>
            <a:r>
              <a:rPr lang="en-US" b="1" dirty="0"/>
              <a:t>Project Aims</a:t>
            </a:r>
            <a:endParaRPr lang="en-US" dirty="0"/>
          </a:p>
        </p:txBody>
      </p:sp>
      <p:sp>
        <p:nvSpPr>
          <p:cNvPr id="3" name="Content Placeholder 2"/>
          <p:cNvSpPr>
            <a:spLocks noGrp="1"/>
          </p:cNvSpPr>
          <p:nvPr>
            <p:ph idx="1"/>
          </p:nvPr>
        </p:nvSpPr>
        <p:spPr>
          <a:xfrm>
            <a:off x="1066800" y="1718918"/>
            <a:ext cx="10058400" cy="4023360"/>
          </a:xfrm>
        </p:spPr>
        <p:txBody>
          <a:bodyPr vert="horz" lIns="0" tIns="45720" rIns="0" bIns="45720" rtlCol="0" anchor="t">
            <a:normAutofit fontScale="92500"/>
          </a:bodyPr>
          <a:lstStyle/>
          <a:p>
            <a:pPr marL="715518" lvl="1" indent="-514350">
              <a:buFont typeface="+mj-lt"/>
              <a:buAutoNum type="arabicPeriod"/>
            </a:pPr>
            <a:r>
              <a:rPr lang="x-none" sz="3200" dirty="0">
                <a:solidFill>
                  <a:schemeClr val="tx1"/>
                </a:solidFill>
              </a:rPr>
              <a:t>Determine the context of, and barriers and pathways to healthy work in two</a:t>
            </a:r>
            <a:r>
              <a:rPr lang="en-US" sz="3200" dirty="0">
                <a:solidFill>
                  <a:schemeClr val="tx1"/>
                </a:solidFill>
              </a:rPr>
              <a:t> </a:t>
            </a:r>
            <a:r>
              <a:rPr lang="x-none" sz="3200" dirty="0">
                <a:solidFill>
                  <a:schemeClr val="tx1"/>
                </a:solidFill>
              </a:rPr>
              <a:t>neighborhoods in Chicago that experience high socio-economic hardship</a:t>
            </a:r>
            <a:r>
              <a:rPr lang="en-US" sz="3200" dirty="0">
                <a:solidFill>
                  <a:schemeClr val="tx1"/>
                </a:solidFill>
              </a:rPr>
              <a:t>: Little Village and North Lawndale</a:t>
            </a:r>
            <a:r>
              <a:rPr lang="x-none" sz="3200" dirty="0">
                <a:solidFill>
                  <a:schemeClr val="tx1"/>
                </a:solidFill>
              </a:rPr>
              <a:t>.</a:t>
            </a:r>
            <a:endParaRPr lang="en-US" sz="3200" dirty="0">
              <a:solidFill>
                <a:schemeClr val="tx1"/>
              </a:solidFill>
            </a:endParaRPr>
          </a:p>
          <a:p>
            <a:pPr marL="715518" lvl="1" indent="-514350">
              <a:buFont typeface="+mj-lt"/>
              <a:buAutoNum type="arabicPeriod"/>
            </a:pPr>
            <a:r>
              <a:rPr lang="x-none" sz="3200" dirty="0">
                <a:solidFill>
                  <a:srgbClr val="404040"/>
                </a:solidFill>
              </a:rPr>
              <a:t>Build community capacity to </a:t>
            </a:r>
            <a:r>
              <a:rPr lang="x-none" sz="3200" b="1" dirty="0">
                <a:solidFill>
                  <a:srgbClr val="404040"/>
                </a:solidFill>
              </a:rPr>
              <a:t>recognize worker health </a:t>
            </a:r>
            <a:r>
              <a:rPr lang="x-none" sz="3200" dirty="0">
                <a:solidFill>
                  <a:srgbClr val="404040"/>
                </a:solidFill>
              </a:rPr>
              <a:t>as an important determinant of community health, address work-related health in community total worker health efforts, and sustain effective, newly developed </a:t>
            </a:r>
            <a:r>
              <a:rPr lang="x-none" sz="3200" b="1" dirty="0">
                <a:solidFill>
                  <a:srgbClr val="404040"/>
                </a:solidFill>
              </a:rPr>
              <a:t>community-based worker health promotion interventions</a:t>
            </a:r>
            <a:r>
              <a:rPr lang="x-none" sz="3200" dirty="0">
                <a:solidFill>
                  <a:srgbClr val="404040"/>
                </a:solidFill>
              </a:rPr>
              <a:t>.</a:t>
            </a:r>
          </a:p>
          <a:p>
            <a:endParaRPr lang="en-US" dirty="0"/>
          </a:p>
        </p:txBody>
      </p:sp>
      <p:pic>
        <p:nvPicPr>
          <p:cNvPr id="5" name="Picture 4" descr="COL.SPH.CHW.CTT.SM.RED.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852415" y="5620096"/>
            <a:ext cx="2548128" cy="697992"/>
          </a:xfrm>
          <a:prstGeom prst="rect">
            <a:avLst/>
          </a:prstGeom>
        </p:spPr>
      </p:pic>
    </p:spTree>
    <p:extLst>
      <p:ext uri="{BB962C8B-B14F-4D97-AF65-F5344CB8AC3E}">
        <p14:creationId xmlns:p14="http://schemas.microsoft.com/office/powerpoint/2010/main" val="18525552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083" y="0"/>
            <a:ext cx="10058400" cy="1450757"/>
          </a:xfrm>
        </p:spPr>
        <p:txBody>
          <a:bodyPr>
            <a:normAutofit fontScale="90000"/>
          </a:bodyPr>
          <a:lstStyle/>
          <a:p>
            <a:r>
              <a:rPr lang="en-US" b="1" dirty="0"/>
              <a:t>Exploring Precarious Work to Build a Culture of Occupational Health at Community Level </a:t>
            </a:r>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t="11541" b="1"/>
          <a:stretch/>
        </p:blipFill>
        <p:spPr>
          <a:xfrm>
            <a:off x="8335199" y="3596758"/>
            <a:ext cx="2276996" cy="2756916"/>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43382" y="4032594"/>
            <a:ext cx="1740810" cy="2321080"/>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42567" y="3948508"/>
            <a:ext cx="3111684" cy="2333763"/>
          </a:xfrm>
          <a:prstGeom prst="rect">
            <a:avLst/>
          </a:prstGeom>
        </p:spPr>
      </p:pic>
      <p:pic>
        <p:nvPicPr>
          <p:cNvPr id="13" name="Picture 12"/>
          <p:cNvPicPr>
            <a:picLocks noChangeAspect="1"/>
          </p:cNvPicPr>
          <p:nvPr/>
        </p:nvPicPr>
        <p:blipFill rotWithShape="1">
          <a:blip r:embed="rId6" cstate="print">
            <a:extLst>
              <a:ext uri="{28A0092B-C50C-407E-A947-70E740481C1C}">
                <a14:useLocalDpi xmlns:a14="http://schemas.microsoft.com/office/drawing/2010/main" val="0"/>
              </a:ext>
            </a:extLst>
          </a:blip>
          <a:srcRect l="-22544" r="51668"/>
          <a:stretch/>
        </p:blipFill>
        <p:spPr>
          <a:xfrm>
            <a:off x="6705689" y="1588928"/>
            <a:ext cx="2871182" cy="2225748"/>
          </a:xfrm>
          <a:prstGeom prst="rect">
            <a:avLst/>
          </a:prstGeom>
        </p:spPr>
      </p:pic>
      <p:pic>
        <p:nvPicPr>
          <p:cNvPr id="14" name="Content Placeholder 3" descr="IMG_5145.JPG"/>
          <p:cNvPicPr>
            <a:picLocks noChangeAspect="1"/>
          </p:cNvPicPr>
          <p:nvPr/>
        </p:nvPicPr>
        <p:blipFill rotWithShape="1">
          <a:blip r:embed="rId7">
            <a:extLst>
              <a:ext uri="{28A0092B-C50C-407E-A947-70E740481C1C}">
                <a14:useLocalDpi xmlns:a14="http://schemas.microsoft.com/office/drawing/2010/main" val="0"/>
              </a:ext>
            </a:extLst>
          </a:blip>
          <a:srcRect l="14533" t="23338" b="23338"/>
          <a:stretch/>
        </p:blipFill>
        <p:spPr>
          <a:xfrm rot="5400000">
            <a:off x="-462271" y="2958016"/>
            <a:ext cx="3641832" cy="1704445"/>
          </a:xfrm>
          <a:prstGeom prst="rect">
            <a:avLst/>
          </a:prstGeom>
        </p:spPr>
      </p:pic>
      <p:pic>
        <p:nvPicPr>
          <p:cNvPr id="7" name="Picture 6"/>
          <p:cNvPicPr>
            <a:picLocks noChangeAspect="1"/>
          </p:cNvPicPr>
          <p:nvPr/>
        </p:nvPicPr>
        <p:blipFill rotWithShape="1">
          <a:blip r:embed="rId8" cstate="print">
            <a:extLst>
              <a:ext uri="{28A0092B-C50C-407E-A947-70E740481C1C}">
                <a14:useLocalDpi xmlns:a14="http://schemas.microsoft.com/office/drawing/2010/main" val="0"/>
              </a:ext>
            </a:extLst>
          </a:blip>
          <a:srcRect t="10905"/>
          <a:stretch/>
        </p:blipFill>
        <p:spPr>
          <a:xfrm>
            <a:off x="3138174" y="1875628"/>
            <a:ext cx="3860260" cy="1934611"/>
          </a:xfrm>
          <a:prstGeom prst="rect">
            <a:avLst/>
          </a:prstGeom>
        </p:spPr>
      </p:pic>
      <p:sp>
        <p:nvSpPr>
          <p:cNvPr id="3" name="Slide Number Placeholder 2"/>
          <p:cNvSpPr>
            <a:spLocks noGrp="1"/>
          </p:cNvSpPr>
          <p:nvPr>
            <p:ph type="sldNum" sz="quarter" idx="12"/>
          </p:nvPr>
        </p:nvSpPr>
        <p:spPr/>
        <p:txBody>
          <a:bodyPr/>
          <a:lstStyle/>
          <a:p>
            <a:fld id="{7DEE51BF-6C2F-4DDD-96CE-AC1A1FC454E2}" type="slidenum">
              <a:rPr lang="en-US" smtClean="0"/>
              <a:t>5</a:t>
            </a:fld>
            <a:endParaRPr lang="en-US"/>
          </a:p>
        </p:txBody>
      </p:sp>
    </p:spTree>
    <p:extLst>
      <p:ext uri="{BB962C8B-B14F-4D97-AF65-F5344CB8AC3E}">
        <p14:creationId xmlns:p14="http://schemas.microsoft.com/office/powerpoint/2010/main" val="12905407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239E09-167B-454C-B8F3-A158E35C66EA}"/>
              </a:ext>
            </a:extLst>
          </p:cNvPr>
          <p:cNvSpPr>
            <a:spLocks noGrp="1"/>
          </p:cNvSpPr>
          <p:nvPr>
            <p:ph type="title"/>
          </p:nvPr>
        </p:nvSpPr>
        <p:spPr>
          <a:xfrm>
            <a:off x="280987" y="-50600"/>
            <a:ext cx="11630025" cy="1325563"/>
          </a:xfrm>
        </p:spPr>
        <p:txBody>
          <a:bodyPr/>
          <a:lstStyle/>
          <a:p>
            <a:r>
              <a:rPr lang="en-US" dirty="0"/>
              <a:t>Research Partners</a:t>
            </a:r>
          </a:p>
        </p:txBody>
      </p:sp>
      <p:sp>
        <p:nvSpPr>
          <p:cNvPr id="5" name="TextBox 4">
            <a:extLst>
              <a:ext uri="{FF2B5EF4-FFF2-40B4-BE49-F238E27FC236}">
                <a16:creationId xmlns:a16="http://schemas.microsoft.com/office/drawing/2014/main" id="{9EF91B0B-CB59-E74F-B327-028B39DF0572}"/>
              </a:ext>
            </a:extLst>
          </p:cNvPr>
          <p:cNvSpPr txBox="1"/>
          <p:nvPr/>
        </p:nvSpPr>
        <p:spPr>
          <a:xfrm>
            <a:off x="840050" y="1040235"/>
            <a:ext cx="6485666" cy="6001643"/>
          </a:xfrm>
          <a:prstGeom prst="rect">
            <a:avLst/>
          </a:prstGeom>
          <a:noFill/>
        </p:spPr>
        <p:txBody>
          <a:bodyPr wrap="square" numCol="2" rtlCol="0">
            <a:spAutoFit/>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1" i="0" u="none" strike="noStrike" kern="1200" cap="none" spc="0" normalizeH="0" baseline="0" noProof="0" dirty="0">
                <a:ln>
                  <a:noFill/>
                </a:ln>
                <a:solidFill>
                  <a:prstClr val="black"/>
                </a:solidFill>
                <a:effectLst/>
                <a:uLnTx/>
                <a:uFillTx/>
                <a:latin typeface="Calibri"/>
                <a:ea typeface="+mn-ea"/>
                <a:cs typeface="+mn-cs"/>
              </a:rPr>
              <a:t>Jeni Hebert-</a:t>
            </a:r>
            <a:r>
              <a:rPr kumimoji="0" lang="en-US" sz="1600" b="1" i="0" u="none" strike="noStrike" kern="1200" cap="none" spc="0" normalizeH="0" baseline="0" noProof="0" dirty="0" err="1">
                <a:ln>
                  <a:noFill/>
                </a:ln>
                <a:solidFill>
                  <a:prstClr val="black"/>
                </a:solidFill>
                <a:effectLst/>
                <a:uLnTx/>
                <a:uFillTx/>
                <a:latin typeface="Calibri"/>
                <a:ea typeface="+mn-ea"/>
                <a:cs typeface="+mn-cs"/>
              </a:rPr>
              <a:t>Beirne</a:t>
            </a:r>
            <a:endParaRPr kumimoji="0" lang="en-US" sz="16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1" i="0" u="none" strike="noStrike" kern="1200" cap="none" spc="0" normalizeH="0" baseline="0" noProof="0" dirty="0">
                <a:ln>
                  <a:noFill/>
                </a:ln>
                <a:solidFill>
                  <a:prstClr val="black"/>
                </a:solidFill>
                <a:effectLst/>
                <a:uLnTx/>
                <a:uFillTx/>
                <a:latin typeface="Calibri"/>
                <a:ea typeface="+mn-ea"/>
                <a:cs typeface="+mn-cs"/>
              </a:rPr>
              <a:t>Lorraine Conroy</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1" i="0" u="none" strike="noStrike" kern="1200" cap="none" spc="0" normalizeH="0" baseline="0" noProof="0" dirty="0">
                <a:ln>
                  <a:noFill/>
                </a:ln>
                <a:solidFill>
                  <a:prstClr val="black"/>
                </a:solidFill>
                <a:effectLst/>
                <a:uLnTx/>
                <a:uFillTx/>
                <a:latin typeface="Calibri"/>
                <a:ea typeface="+mn-ea"/>
                <a:cs typeface="+mn-cs"/>
              </a:rPr>
              <a:t>Preethi Pratap</a:t>
            </a:r>
            <a:endParaRPr kumimoji="0" lang="en-US" sz="16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1" i="0" u="none" strike="noStrike" kern="1200" cap="none" spc="0" normalizeH="0" baseline="0" noProof="0" dirty="0">
                <a:ln>
                  <a:noFill/>
                </a:ln>
                <a:solidFill>
                  <a:prstClr val="black"/>
                </a:solidFill>
                <a:effectLst/>
                <a:uLnTx/>
                <a:uFillTx/>
                <a:latin typeface="Calibri"/>
                <a:ea typeface="+mn-ea"/>
                <a:cs typeface="+mn-cs"/>
              </a:rPr>
              <a:t>Sylvia Gonzalez</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1" i="0" u="none" strike="noStrike" kern="1200" cap="none" spc="0" normalizeH="0" baseline="0" noProof="0" dirty="0">
                <a:ln>
                  <a:noFill/>
                </a:ln>
                <a:solidFill>
                  <a:prstClr val="black"/>
                </a:solidFill>
                <a:effectLst/>
                <a:uLnTx/>
                <a:uFillTx/>
                <a:latin typeface="Calibri"/>
                <a:ea typeface="+mn-ea"/>
                <a:cs typeface="+mn-cs"/>
              </a:rPr>
              <a:t>Alisa Velonis</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1" i="0" u="none" strike="noStrike" kern="1200" cap="none" spc="0" normalizeH="0" baseline="0" noProof="0" dirty="0">
                <a:ln>
                  <a:noFill/>
                </a:ln>
                <a:solidFill>
                  <a:prstClr val="black"/>
                </a:solidFill>
                <a:effectLst/>
                <a:uLnTx/>
                <a:uFillTx/>
                <a:latin typeface="Calibri"/>
                <a:ea typeface="+mn-ea"/>
                <a:cs typeface="+mn-cs"/>
              </a:rPr>
              <a:t>Dolores </a:t>
            </a:r>
            <a:r>
              <a:rPr kumimoji="0" lang="en-US" sz="1600" b="1" i="0" u="none" strike="noStrike" kern="1200" cap="none" spc="0" normalizeH="0" baseline="0" noProof="0" dirty="0" err="1">
                <a:ln>
                  <a:noFill/>
                </a:ln>
                <a:solidFill>
                  <a:prstClr val="black"/>
                </a:solidFill>
                <a:effectLst/>
                <a:uLnTx/>
                <a:uFillTx/>
                <a:latin typeface="Calibri"/>
                <a:ea typeface="+mn-ea"/>
                <a:cs typeface="+mn-cs"/>
              </a:rPr>
              <a:t>Castañeda</a:t>
            </a:r>
            <a:endParaRPr kumimoji="0" lang="en-US" sz="1600" b="1"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1" i="0" u="none" strike="noStrike" kern="1200" cap="none" spc="0" normalizeH="0" baseline="0" noProof="0" dirty="0">
                <a:ln>
                  <a:noFill/>
                </a:ln>
                <a:solidFill>
                  <a:prstClr val="black"/>
                </a:solidFill>
                <a:effectLst/>
                <a:uLnTx/>
                <a:uFillTx/>
                <a:latin typeface="Calibri"/>
                <a:ea typeface="+mn-ea"/>
                <a:cs typeface="+mn-cs"/>
              </a:rPr>
              <a:t>Rodney Johnson</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1" i="0" u="none" strike="noStrike" kern="1200" cap="none" spc="0" normalizeH="0" baseline="0" noProof="0" dirty="0">
                <a:ln>
                  <a:noFill/>
                </a:ln>
                <a:solidFill>
                  <a:prstClr val="black"/>
                </a:solidFill>
                <a:effectLst/>
                <a:uLnTx/>
                <a:uFillTx/>
                <a:latin typeface="Calibri"/>
                <a:ea typeface="+mn-ea"/>
                <a:cs typeface="+mn-cs"/>
              </a:rPr>
              <a:t>Alexis Grant</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1" i="0" u="none" strike="noStrike" kern="1200" cap="none" spc="0" normalizeH="0" baseline="0" noProof="0" dirty="0">
                <a:ln>
                  <a:noFill/>
                </a:ln>
                <a:solidFill>
                  <a:prstClr val="black"/>
                </a:solidFill>
                <a:effectLst/>
                <a:uLnTx/>
                <a:uFillTx/>
                <a:latin typeface="Calibri"/>
                <a:ea typeface="+mn-ea"/>
                <a:cs typeface="+mn-cs"/>
              </a:rPr>
              <a:t>Maria Velazquez-TCEP</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1" i="0" u="none" strike="noStrike" kern="1200" cap="none" spc="0" normalizeH="0" baseline="0" noProof="0" dirty="0">
                <a:ln>
                  <a:noFill/>
                </a:ln>
                <a:solidFill>
                  <a:prstClr val="black"/>
                </a:solidFill>
                <a:effectLst/>
                <a:uLnTx/>
                <a:uFillTx/>
                <a:latin typeface="Calibri"/>
                <a:ea typeface="+mn-ea"/>
                <a:cs typeface="+mn-cs"/>
              </a:rPr>
              <a:t>Patricia Pereda-TCEP</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600" b="1"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600" b="1"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600" b="1"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600" b="1"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600" b="1"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600" b="1"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600" b="1"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600" b="1"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600" b="1"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600" b="1"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600" b="1"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600" b="1"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600" b="1"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1" i="0" u="none" strike="noStrike" kern="1200" cap="none" spc="0" normalizeH="0" baseline="0" noProof="0" dirty="0">
                <a:ln>
                  <a:noFill/>
                </a:ln>
                <a:solidFill>
                  <a:prstClr val="black"/>
                </a:solidFill>
                <a:effectLst/>
                <a:uLnTx/>
                <a:uFillTx/>
                <a:latin typeface="Calibri"/>
                <a:ea typeface="+mn-ea"/>
                <a:cs typeface="+mn-cs"/>
              </a:rPr>
              <a:t>Adriana </a:t>
            </a:r>
            <a:r>
              <a:rPr kumimoji="0" lang="en-US" sz="1600" b="1" i="0" u="none" strike="noStrike" kern="1200" cap="none" spc="0" normalizeH="0" baseline="0" noProof="0" dirty="0" err="1">
                <a:ln>
                  <a:noFill/>
                </a:ln>
                <a:solidFill>
                  <a:prstClr val="black"/>
                </a:solidFill>
                <a:effectLst/>
                <a:uLnTx/>
                <a:uFillTx/>
                <a:latin typeface="Calibri"/>
                <a:ea typeface="+mn-ea"/>
                <a:cs typeface="+mn-cs"/>
              </a:rPr>
              <a:t>Magaña</a:t>
            </a:r>
            <a:endParaRPr kumimoji="0" lang="en-US" sz="1600" b="1"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1" i="0" u="none" strike="noStrike" kern="1200" cap="none" spc="0" normalizeH="0" baseline="0" noProof="0" dirty="0">
                <a:ln>
                  <a:noFill/>
                </a:ln>
                <a:solidFill>
                  <a:prstClr val="black"/>
                </a:solidFill>
                <a:effectLst/>
                <a:uLnTx/>
                <a:uFillTx/>
                <a:latin typeface="Calibri"/>
                <a:ea typeface="+mn-ea"/>
                <a:cs typeface="+mn-cs"/>
              </a:rPr>
              <a:t>Yvette </a:t>
            </a:r>
            <a:r>
              <a:rPr kumimoji="0" lang="en-US" sz="1600" b="1" i="0" u="none" strike="noStrike" kern="1200" cap="none" spc="0" normalizeH="0" baseline="0" noProof="0" dirty="0" err="1">
                <a:ln>
                  <a:noFill/>
                </a:ln>
                <a:solidFill>
                  <a:prstClr val="black"/>
                </a:solidFill>
                <a:effectLst/>
                <a:uLnTx/>
                <a:uFillTx/>
                <a:latin typeface="Calibri"/>
                <a:ea typeface="+mn-ea"/>
                <a:cs typeface="+mn-cs"/>
              </a:rPr>
              <a:t>Castañeda</a:t>
            </a:r>
            <a:endParaRPr kumimoji="0" lang="en-US" sz="1600" b="1"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1" i="0" u="none" strike="noStrike" kern="1200" cap="none" spc="0" normalizeH="0" baseline="0" noProof="0" dirty="0" err="1">
                <a:ln>
                  <a:noFill/>
                </a:ln>
                <a:solidFill>
                  <a:prstClr val="black"/>
                </a:solidFill>
                <a:effectLst/>
                <a:uLnTx/>
                <a:uFillTx/>
                <a:latin typeface="Calibri"/>
                <a:ea typeface="+mn-ea"/>
                <a:cs typeface="+mn-cs"/>
              </a:rPr>
              <a:t>Adlaide</a:t>
            </a:r>
            <a:r>
              <a:rPr kumimoji="0" lang="en-US" sz="1600" b="1" i="0" u="none" strike="noStrike" kern="1200" cap="none" spc="0" normalizeH="0" baseline="0" noProof="0" dirty="0">
                <a:ln>
                  <a:noFill/>
                </a:ln>
                <a:solidFill>
                  <a:prstClr val="black"/>
                </a:solidFill>
                <a:effectLst/>
                <a:uLnTx/>
                <a:uFillTx/>
                <a:latin typeface="Calibri"/>
                <a:ea typeface="+mn-ea"/>
                <a:cs typeface="+mn-cs"/>
              </a:rPr>
              <a:t> Holloway - SUHI</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1" i="0" u="none" strike="noStrike" kern="1200" cap="none" spc="0" normalizeH="0" baseline="0" noProof="0" dirty="0">
                <a:ln>
                  <a:noFill/>
                </a:ln>
                <a:solidFill>
                  <a:prstClr val="black"/>
                </a:solidFill>
                <a:effectLst/>
                <a:uLnTx/>
                <a:uFillTx/>
                <a:latin typeface="Calibri"/>
                <a:ea typeface="+mn-ea"/>
                <a:cs typeface="+mn-cs"/>
              </a:rPr>
              <a:t>Suzanne </a:t>
            </a:r>
            <a:r>
              <a:rPr kumimoji="0" lang="en-US" sz="1600" b="1" i="0" u="none" strike="noStrike" kern="1200" cap="none" spc="0" normalizeH="0" baseline="0" noProof="0" dirty="0" err="1">
                <a:ln>
                  <a:noFill/>
                </a:ln>
                <a:solidFill>
                  <a:prstClr val="black"/>
                </a:solidFill>
                <a:effectLst/>
                <a:uLnTx/>
                <a:uFillTx/>
                <a:latin typeface="Calibri"/>
                <a:ea typeface="+mn-ea"/>
                <a:cs typeface="+mn-cs"/>
              </a:rPr>
              <a:t>Zoheri</a:t>
            </a:r>
            <a:r>
              <a:rPr kumimoji="0" lang="en-US" sz="1600" b="1" i="0" u="none" strike="noStrike" kern="1200" cap="none" spc="0" normalizeH="0" baseline="0" noProof="0" dirty="0">
                <a:ln>
                  <a:noFill/>
                </a:ln>
                <a:solidFill>
                  <a:prstClr val="black"/>
                </a:solidFill>
                <a:effectLst/>
                <a:uLnTx/>
                <a:uFillTx/>
                <a:latin typeface="Calibri"/>
                <a:ea typeface="+mn-ea"/>
                <a:cs typeface="+mn-cs"/>
              </a:rPr>
              <a:t>-SAH</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1" i="0" u="none" strike="noStrike" kern="1200" cap="none" spc="0" normalizeH="0" baseline="0" noProof="0" dirty="0">
                <a:ln>
                  <a:noFill/>
                </a:ln>
                <a:solidFill>
                  <a:prstClr val="black"/>
                </a:solidFill>
                <a:effectLst/>
                <a:uLnTx/>
                <a:uFillTx/>
                <a:latin typeface="Calibri"/>
                <a:ea typeface="+mn-ea"/>
                <a:cs typeface="+mn-cs"/>
              </a:rPr>
              <a:t>Teresa </a:t>
            </a:r>
            <a:r>
              <a:rPr kumimoji="0" lang="en-US" sz="1600" b="1" i="0" u="none" strike="noStrike" kern="1200" cap="none" spc="0" normalizeH="0" baseline="0" noProof="0" dirty="0" err="1">
                <a:ln>
                  <a:noFill/>
                </a:ln>
                <a:solidFill>
                  <a:prstClr val="black"/>
                </a:solidFill>
                <a:effectLst/>
                <a:uLnTx/>
                <a:uFillTx/>
                <a:latin typeface="Calibri"/>
                <a:ea typeface="+mn-ea"/>
                <a:cs typeface="+mn-cs"/>
              </a:rPr>
              <a:t>Berumen</a:t>
            </a:r>
            <a:r>
              <a:rPr kumimoji="0" lang="en-US" sz="1600" b="1" i="0" u="none" strike="noStrike" kern="1200" cap="none" spc="0" normalizeH="0" baseline="0" noProof="0" dirty="0">
                <a:ln>
                  <a:noFill/>
                </a:ln>
                <a:solidFill>
                  <a:prstClr val="black"/>
                </a:solidFill>
                <a:effectLst/>
                <a:uLnTx/>
                <a:uFillTx/>
                <a:latin typeface="Calibri"/>
                <a:ea typeface="+mn-ea"/>
                <a:cs typeface="+mn-cs"/>
              </a:rPr>
              <a:t>-SAH</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1" i="0" u="none" strike="noStrike" kern="1200" cap="none" spc="0" normalizeH="0" baseline="0" noProof="0" dirty="0">
                <a:ln>
                  <a:noFill/>
                </a:ln>
                <a:solidFill>
                  <a:prstClr val="black"/>
                </a:solidFill>
                <a:effectLst/>
                <a:uLnTx/>
                <a:uFillTx/>
                <a:latin typeface="Calibri"/>
                <a:ea typeface="+mn-ea"/>
                <a:cs typeface="+mn-cs"/>
              </a:rPr>
              <a:t>Madeline Woodberry-SUHI</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1" i="0" u="none" strike="noStrike" kern="1200" cap="none" spc="0" normalizeH="0" baseline="0" noProof="0" dirty="0">
                <a:ln>
                  <a:noFill/>
                </a:ln>
                <a:solidFill>
                  <a:prstClr val="black"/>
                </a:solidFill>
                <a:effectLst/>
                <a:uLnTx/>
                <a:uFillTx/>
                <a:latin typeface="Calibri"/>
                <a:ea typeface="+mn-ea"/>
                <a:cs typeface="+mn-cs"/>
              </a:rPr>
              <a:t>Robert Calhoun-SAH</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1" i="0" u="none" strike="noStrike" kern="1200" cap="none" spc="0" normalizeH="0" baseline="0" noProof="0" dirty="0">
                <a:ln>
                  <a:noFill/>
                </a:ln>
                <a:solidFill>
                  <a:prstClr val="black"/>
                </a:solidFill>
                <a:effectLst/>
                <a:uLnTx/>
                <a:uFillTx/>
                <a:latin typeface="Calibri"/>
                <a:ea typeface="+mn-ea"/>
                <a:cs typeface="+mn-cs"/>
              </a:rPr>
              <a:t>Angelica Rosales-SAH</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600" b="1"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600" b="1"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600" b="1"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TextBox 5">
            <a:extLst>
              <a:ext uri="{FF2B5EF4-FFF2-40B4-BE49-F238E27FC236}">
                <a16:creationId xmlns:a16="http://schemas.microsoft.com/office/drawing/2014/main" id="{2FC18D76-C03C-AA49-A915-71E5961691AA}"/>
              </a:ext>
            </a:extLst>
          </p:cNvPr>
          <p:cNvSpPr txBox="1"/>
          <p:nvPr/>
        </p:nvSpPr>
        <p:spPr>
          <a:xfrm>
            <a:off x="7003745" y="900421"/>
            <a:ext cx="2772683" cy="2585323"/>
          </a:xfrm>
          <a:prstGeom prst="rect">
            <a:avLst/>
          </a:prstGeom>
          <a:noFill/>
        </p:spPr>
        <p:txBody>
          <a:bodyPr wrap="square" rtlCol="0" anchor="t">
            <a:spAutoFit/>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1" i="0" u="none" strike="noStrike" kern="1200" cap="none" spc="0" normalizeH="0" baseline="0" noProof="0" dirty="0">
                <a:ln>
                  <a:noFill/>
                </a:ln>
                <a:effectLst/>
                <a:uLnTx/>
                <a:uFillTx/>
                <a:latin typeface="Calibri"/>
                <a:ea typeface="+mn-ea"/>
                <a:cs typeface="+mn-cs"/>
              </a:rPr>
              <a:t>Linda Forst</a:t>
            </a:r>
            <a:endParaRPr lang="en-US" sz="1600" b="1" i="0" u="none" strike="noStrike" kern="1200" cap="none" spc="0" normalizeH="0" baseline="0" noProof="0" dirty="0">
              <a:ln>
                <a:noFill/>
              </a:ln>
              <a:effectLst/>
              <a:uLnTx/>
              <a:uFillTx/>
              <a:latin typeface="Calibri"/>
              <a:cs typeface="Calibri"/>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1" i="0" u="none" strike="noStrike" kern="1200" cap="none" spc="0" normalizeH="0" baseline="0" noProof="0" dirty="0">
                <a:ln>
                  <a:noFill/>
                </a:ln>
                <a:effectLst/>
                <a:uLnTx/>
                <a:uFillTx/>
                <a:latin typeface="Calibri"/>
                <a:ea typeface="+mn-ea"/>
                <a:cs typeface="+mn-cs"/>
              </a:rPr>
              <a:t>Kathy Rospenda</a:t>
            </a:r>
            <a:endParaRPr lang="en-US" sz="1600" b="1" i="0" u="none" strike="noStrike" kern="1200" cap="none" spc="0" normalizeH="0" baseline="0" noProof="0" dirty="0">
              <a:ln>
                <a:noFill/>
              </a:ln>
              <a:effectLst/>
              <a:uLnTx/>
              <a:uFillTx/>
              <a:latin typeface="Calibri"/>
              <a:cs typeface="Calibri"/>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1" i="0" u="none" strike="noStrike" kern="1200" cap="none" spc="0" normalizeH="0" baseline="0" noProof="0" dirty="0">
                <a:ln>
                  <a:noFill/>
                </a:ln>
                <a:effectLst/>
                <a:uLnTx/>
                <a:uFillTx/>
                <a:latin typeface="Calibri"/>
                <a:ea typeface="+mn-ea"/>
                <a:cs typeface="+mn-cs"/>
              </a:rPr>
              <a:t>Marsha Love</a:t>
            </a:r>
            <a:endParaRPr lang="en-US" sz="1600" b="1" i="0" u="none" strike="noStrike" kern="1200" cap="none" spc="0" normalizeH="0" baseline="0" noProof="0" dirty="0">
              <a:ln>
                <a:noFill/>
              </a:ln>
              <a:effectLst/>
              <a:uLnTx/>
              <a:uFillTx/>
              <a:latin typeface="Calibri"/>
              <a:cs typeface="Calibri"/>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1" i="0" u="none" strike="noStrike" kern="1200" cap="none" spc="0" normalizeH="0" baseline="0" noProof="0" dirty="0">
                <a:ln>
                  <a:noFill/>
                </a:ln>
                <a:effectLst/>
                <a:uLnTx/>
                <a:uFillTx/>
                <a:latin typeface="Calibri"/>
                <a:ea typeface="+mn-ea"/>
                <a:cs typeface="+mn-cs"/>
              </a:rPr>
              <a:t>Jennifer </a:t>
            </a:r>
            <a:r>
              <a:rPr kumimoji="0" lang="en-US" sz="1600" b="1" i="0" u="none" strike="noStrike" kern="1200" cap="none" spc="0" normalizeH="0" baseline="0" noProof="0" dirty="0" err="1">
                <a:ln>
                  <a:noFill/>
                </a:ln>
                <a:effectLst/>
                <a:uLnTx/>
                <a:uFillTx/>
                <a:latin typeface="Calibri"/>
                <a:ea typeface="+mn-ea"/>
                <a:cs typeface="+mn-cs"/>
              </a:rPr>
              <a:t>Felner</a:t>
            </a:r>
            <a:endParaRPr lang="en-US" sz="1600" b="1" i="0" u="none" strike="noStrike" kern="1200" cap="none" spc="0" normalizeH="0" baseline="0" noProof="0" dirty="0">
              <a:ln>
                <a:noFill/>
              </a:ln>
              <a:effectLst/>
              <a:uLnTx/>
              <a:uFillTx/>
              <a:latin typeface="Calibri"/>
              <a:cs typeface="Calibri"/>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1" i="0" u="none" strike="noStrike" kern="1200" cap="none" spc="0" normalizeH="0" baseline="0" noProof="0" dirty="0">
                <a:ln>
                  <a:noFill/>
                </a:ln>
                <a:effectLst/>
                <a:uLnTx/>
                <a:uFillTx/>
                <a:latin typeface="Calibri"/>
                <a:ea typeface="+mn-ea"/>
                <a:cs typeface="+mn-cs"/>
              </a:rPr>
              <a:t>Cindy San Miguel</a:t>
            </a:r>
            <a:endParaRPr lang="en-US" sz="1600" b="1" i="0" u="none" strike="noStrike" kern="1200" cap="none" spc="0" normalizeH="0" baseline="0" noProof="0" dirty="0">
              <a:ln>
                <a:noFill/>
              </a:ln>
              <a:effectLst/>
              <a:uLnTx/>
              <a:uFillTx/>
              <a:latin typeface="Calibri"/>
              <a:cs typeface="Calibri"/>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1" i="0" u="none" strike="noStrike" kern="1200" cap="none" spc="0" normalizeH="0" baseline="0" noProof="0" dirty="0">
                <a:ln>
                  <a:noFill/>
                </a:ln>
                <a:effectLst/>
                <a:uLnTx/>
                <a:uFillTx/>
                <a:latin typeface="Calibri"/>
                <a:ea typeface="+mn-ea"/>
                <a:cs typeface="+mn-cs"/>
              </a:rPr>
              <a:t>Ana </a:t>
            </a:r>
            <a:r>
              <a:rPr kumimoji="0" lang="en-US" sz="1600" b="1" i="0" u="none" strike="noStrike" kern="1200" cap="none" spc="0" normalizeH="0" baseline="0" noProof="0" dirty="0" err="1">
                <a:ln>
                  <a:noFill/>
                </a:ln>
                <a:effectLst/>
                <a:uLnTx/>
                <a:uFillTx/>
                <a:latin typeface="Calibri"/>
                <a:ea typeface="+mn-ea"/>
                <a:cs typeface="+mn-cs"/>
              </a:rPr>
              <a:t>Genkova</a:t>
            </a:r>
            <a:endParaRPr lang="en-US" sz="1600" b="1" i="0" u="none" strike="noStrike" kern="1200" cap="none" spc="0" normalizeH="0" baseline="0" noProof="0" dirty="0">
              <a:ln>
                <a:noFill/>
              </a:ln>
              <a:effectLst/>
              <a:uLnTx/>
              <a:uFillTx/>
              <a:latin typeface="Calibri"/>
              <a:cs typeface="Calibri"/>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1" i="0" u="none" strike="noStrike" kern="1200" cap="none" spc="0" normalizeH="0" baseline="0" noProof="0" dirty="0">
                <a:ln>
                  <a:noFill/>
                </a:ln>
                <a:effectLst/>
                <a:uLnTx/>
                <a:uFillTx/>
                <a:latin typeface="Calibri"/>
                <a:ea typeface="+mn-ea"/>
                <a:cs typeface="+mn-cs"/>
              </a:rPr>
              <a:t>Sarah Hernandez</a:t>
            </a:r>
            <a:endParaRPr lang="en-US" sz="1600" b="1" i="0" u="none" strike="noStrike" kern="1200" cap="none" spc="0" normalizeH="0" baseline="0" noProof="0" dirty="0">
              <a:ln>
                <a:noFill/>
              </a:ln>
              <a:effectLst/>
              <a:uLnTx/>
              <a:uFillTx/>
              <a:latin typeface="Calibri"/>
              <a:cs typeface="Calibri"/>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1" i="0" u="none" strike="noStrike" kern="1200" cap="none" spc="0" normalizeH="0" baseline="0" noProof="0" dirty="0">
                <a:ln>
                  <a:noFill/>
                </a:ln>
                <a:effectLst/>
                <a:uLnTx/>
                <a:uFillTx/>
                <a:latin typeface="Calibri"/>
                <a:ea typeface="+mn-ea"/>
                <a:cs typeface="+mn-cs"/>
              </a:rPr>
              <a:t>Sandra </a:t>
            </a:r>
            <a:r>
              <a:rPr kumimoji="0" lang="en-US" sz="1600" b="1" i="0" u="none" strike="noStrike" kern="1200" cap="none" spc="0" normalizeH="0" baseline="0" noProof="0" dirty="0" err="1">
                <a:ln>
                  <a:noFill/>
                </a:ln>
                <a:effectLst/>
                <a:uLnTx/>
                <a:uFillTx/>
                <a:latin typeface="Calibri"/>
                <a:ea typeface="+mn-ea"/>
                <a:cs typeface="+mn-cs"/>
              </a:rPr>
              <a:t>Avela</a:t>
            </a:r>
            <a:endParaRPr lang="en-US" sz="1600" b="1" i="0" u="none" strike="noStrike" kern="1200" cap="none" spc="0" normalizeH="0" baseline="0" noProof="0" dirty="0">
              <a:ln>
                <a:noFill/>
              </a:ln>
              <a:effectLst/>
              <a:uLnTx/>
              <a:uFillTx/>
              <a:latin typeface="Calibri"/>
              <a:cs typeface="Calibri"/>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1" i="0" u="none" strike="noStrike" kern="1200" cap="none" spc="0" normalizeH="0" baseline="0" noProof="0" dirty="0">
                <a:ln>
                  <a:noFill/>
                </a:ln>
                <a:effectLst/>
                <a:uLnTx/>
                <a:uFillTx/>
                <a:latin typeface="Calibri"/>
                <a:ea typeface="+mn-ea"/>
                <a:cs typeface="+mn-cs"/>
              </a:rPr>
              <a:t>Melissa </a:t>
            </a:r>
            <a:r>
              <a:rPr kumimoji="0" lang="en-US" sz="1600" b="1" i="0" u="none" strike="noStrike" kern="1200" cap="none" spc="0" normalizeH="0" baseline="0" noProof="0" dirty="0" err="1">
                <a:ln>
                  <a:noFill/>
                </a:ln>
                <a:effectLst/>
                <a:uLnTx/>
                <a:uFillTx/>
                <a:latin typeface="Calibri"/>
                <a:ea typeface="+mn-ea"/>
                <a:cs typeface="+mn-cs"/>
              </a:rPr>
              <a:t>Creshfield</a:t>
            </a:r>
            <a:endParaRPr lang="en-US" sz="1600" b="1" i="0" u="none" strike="noStrike" kern="1200" cap="none" spc="0" normalizeH="0" baseline="0" noProof="0" dirty="0">
              <a:ln>
                <a:noFill/>
              </a:ln>
              <a:effectLst/>
              <a:uLnTx/>
              <a:uFillTx/>
              <a:latin typeface="Calibri"/>
              <a:cs typeface="Calibri"/>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7" name="Picture 6">
            <a:extLst>
              <a:ext uri="{FF2B5EF4-FFF2-40B4-BE49-F238E27FC236}">
                <a16:creationId xmlns:a16="http://schemas.microsoft.com/office/drawing/2014/main" id="{0C2F7D9A-4EFA-A043-A3B0-E49E440255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82355" y="3175963"/>
            <a:ext cx="2184113" cy="3094773"/>
          </a:xfrm>
          <a:prstGeom prst="rect">
            <a:avLst/>
          </a:prstGeom>
        </p:spPr>
      </p:pic>
      <p:pic>
        <p:nvPicPr>
          <p:cNvPr id="8" name="Picture 7">
            <a:extLst>
              <a:ext uri="{FF2B5EF4-FFF2-40B4-BE49-F238E27FC236}">
                <a16:creationId xmlns:a16="http://schemas.microsoft.com/office/drawing/2014/main" id="{68F5BEAE-A8D3-1E43-95C7-7B95F6B2BC9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73245" y="3288225"/>
            <a:ext cx="4356498" cy="3267374"/>
          </a:xfrm>
          <a:prstGeom prst="rect">
            <a:avLst/>
          </a:prstGeom>
        </p:spPr>
      </p:pic>
      <p:pic>
        <p:nvPicPr>
          <p:cNvPr id="9" name="Picture 8">
            <a:extLst>
              <a:ext uri="{FF2B5EF4-FFF2-40B4-BE49-F238E27FC236}">
                <a16:creationId xmlns:a16="http://schemas.microsoft.com/office/drawing/2014/main" id="{97F69D4E-325F-EE40-91B6-B41C96047547}"/>
              </a:ext>
            </a:extLst>
          </p:cNvPr>
          <p:cNvPicPr>
            <a:picLocks noChangeAspect="1"/>
          </p:cNvPicPr>
          <p:nvPr/>
        </p:nvPicPr>
        <p:blipFill rotWithShape="1">
          <a:blip r:embed="rId4">
            <a:extLst>
              <a:ext uri="{28A0092B-C50C-407E-A947-70E740481C1C}">
                <a14:useLocalDpi xmlns:a14="http://schemas.microsoft.com/office/drawing/2010/main" val="0"/>
              </a:ext>
            </a:extLst>
          </a:blip>
          <a:srcRect t="33496"/>
          <a:stretch/>
        </p:blipFill>
        <p:spPr>
          <a:xfrm>
            <a:off x="257176" y="3668422"/>
            <a:ext cx="4609110" cy="2109856"/>
          </a:xfrm>
          <a:prstGeom prst="rect">
            <a:avLst/>
          </a:prstGeom>
        </p:spPr>
      </p:pic>
      <p:sp>
        <p:nvSpPr>
          <p:cNvPr id="10" name="TextBox 9">
            <a:extLst>
              <a:ext uri="{FF2B5EF4-FFF2-40B4-BE49-F238E27FC236}">
                <a16:creationId xmlns:a16="http://schemas.microsoft.com/office/drawing/2014/main" id="{52E0688D-8CF0-2D43-9B34-748467799623}"/>
              </a:ext>
            </a:extLst>
          </p:cNvPr>
          <p:cNvSpPr txBox="1"/>
          <p:nvPr/>
        </p:nvSpPr>
        <p:spPr>
          <a:xfrm>
            <a:off x="9482806" y="818223"/>
            <a:ext cx="2772683" cy="2339102"/>
          </a:xfrm>
          <a:prstGeom prst="rect">
            <a:avLst/>
          </a:prstGeom>
          <a:noFill/>
        </p:spPr>
        <p:txBody>
          <a:bodyPr wrap="square" rtlCol="0" anchor="t">
            <a:spAutoFit/>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1" i="0" u="none" strike="noStrike" kern="1200" cap="none" spc="0" normalizeH="0" baseline="0" noProof="0" dirty="0" err="1">
                <a:ln>
                  <a:noFill/>
                </a:ln>
                <a:effectLst/>
                <a:uLnTx/>
                <a:uFillTx/>
                <a:latin typeface="Calibri"/>
                <a:ea typeface="+mn-ea"/>
                <a:cs typeface="+mn-cs"/>
              </a:rPr>
              <a:t>Aeysha</a:t>
            </a:r>
            <a:r>
              <a:rPr kumimoji="0" lang="en-US" sz="1600" b="1" i="0" u="none" strike="noStrike" kern="1200" cap="none" spc="0" normalizeH="0" baseline="0" noProof="0" dirty="0">
                <a:ln>
                  <a:noFill/>
                </a:ln>
                <a:effectLst/>
                <a:uLnTx/>
                <a:uFillTx/>
                <a:latin typeface="Calibri"/>
                <a:ea typeface="+mn-ea"/>
                <a:cs typeface="+mn-cs"/>
              </a:rPr>
              <a:t> Chaudhry</a:t>
            </a:r>
            <a:endParaRPr lang="en-US" sz="1600" b="1" i="0" u="none" strike="noStrike" kern="1200" cap="none" spc="0" normalizeH="0" baseline="0" noProof="0" dirty="0">
              <a:ln>
                <a:noFill/>
              </a:ln>
              <a:effectLst/>
              <a:uLnTx/>
              <a:uFillTx/>
              <a:latin typeface="Calibri"/>
              <a:cs typeface="Calibri"/>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1" i="0" u="none" strike="noStrike" kern="1200" cap="none" spc="0" normalizeH="0" baseline="0" noProof="0" dirty="0" err="1">
                <a:ln>
                  <a:noFill/>
                </a:ln>
                <a:effectLst/>
                <a:uLnTx/>
                <a:uFillTx/>
                <a:latin typeface="Calibri"/>
                <a:ea typeface="+mn-ea"/>
                <a:cs typeface="+mn-cs"/>
              </a:rPr>
              <a:t>Journie</a:t>
            </a:r>
            <a:r>
              <a:rPr kumimoji="0" lang="en-US" sz="1600" b="1" i="0" u="none" strike="noStrike" kern="1200" cap="none" spc="0" normalizeH="0" baseline="0" noProof="0" dirty="0">
                <a:ln>
                  <a:noFill/>
                </a:ln>
                <a:effectLst/>
                <a:uLnTx/>
                <a:uFillTx/>
                <a:latin typeface="Calibri"/>
                <a:ea typeface="+mn-ea"/>
                <a:cs typeface="+mn-cs"/>
              </a:rPr>
              <a:t> Raulston</a:t>
            </a:r>
            <a:endParaRPr lang="en-US" sz="1600" b="1" i="0" u="none" strike="noStrike" kern="1200" cap="none" spc="0" normalizeH="0" baseline="0" noProof="0" dirty="0">
              <a:ln>
                <a:noFill/>
              </a:ln>
              <a:effectLst/>
              <a:uLnTx/>
              <a:uFillTx/>
              <a:latin typeface="Calibri"/>
              <a:cs typeface="Calibri"/>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1" i="0" u="none" strike="noStrike" kern="1200" cap="none" spc="0" normalizeH="0" baseline="0" noProof="0" dirty="0" err="1">
                <a:ln>
                  <a:noFill/>
                </a:ln>
                <a:effectLst/>
                <a:uLnTx/>
                <a:uFillTx/>
                <a:latin typeface="Calibri"/>
                <a:ea typeface="+mn-ea"/>
                <a:cs typeface="+mn-cs"/>
              </a:rPr>
              <a:t>Auturo</a:t>
            </a:r>
            <a:r>
              <a:rPr kumimoji="0" lang="en-US" sz="1600" b="1" i="0" u="none" strike="noStrike" kern="1200" cap="none" spc="0" normalizeH="0" baseline="0" noProof="0" dirty="0">
                <a:ln>
                  <a:noFill/>
                </a:ln>
                <a:effectLst/>
                <a:uLnTx/>
                <a:uFillTx/>
                <a:latin typeface="Calibri"/>
                <a:ea typeface="+mn-ea"/>
                <a:cs typeface="+mn-cs"/>
              </a:rPr>
              <a:t> Carrillo</a:t>
            </a:r>
            <a:endParaRPr lang="en-US" sz="1600" b="1" i="0" u="none" strike="noStrike" kern="1200" cap="none" spc="0" normalizeH="0" baseline="0" noProof="0" dirty="0">
              <a:ln>
                <a:noFill/>
              </a:ln>
              <a:effectLst/>
              <a:uLnTx/>
              <a:uFillTx/>
              <a:latin typeface="Calibri"/>
              <a:cs typeface="Calibri"/>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1" dirty="0">
                <a:latin typeface="Calibri"/>
              </a:rPr>
              <a:t>Fanny Diego</a:t>
            </a:r>
            <a:endParaRPr lang="en-US" sz="1600" b="1" dirty="0">
              <a:latin typeface="Calibri"/>
              <a:cs typeface="Calibri"/>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1" i="0" u="none" strike="noStrike" kern="1200" cap="none" spc="0" normalizeH="0" baseline="0" noProof="0" dirty="0">
                <a:ln>
                  <a:noFill/>
                </a:ln>
                <a:effectLst/>
                <a:uLnTx/>
                <a:uFillTx/>
                <a:latin typeface="Calibri"/>
                <a:ea typeface="+mn-ea"/>
                <a:cs typeface="+mn-cs"/>
              </a:rPr>
              <a:t>Rev Bobby Smith</a:t>
            </a:r>
            <a:endParaRPr lang="en-US" sz="1600" b="1" i="0" u="none" strike="noStrike" kern="1200" cap="none" spc="0" normalizeH="0" baseline="0" noProof="0" dirty="0">
              <a:ln>
                <a:noFill/>
              </a:ln>
              <a:effectLst/>
              <a:uLnTx/>
              <a:uFillTx/>
              <a:latin typeface="Calibri"/>
              <a:cs typeface="Calibri"/>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1" dirty="0">
                <a:latin typeface="Calibri"/>
              </a:rPr>
              <a:t>Brenda Palms-Barber</a:t>
            </a:r>
            <a:endParaRPr lang="en-US" sz="1600" b="1" dirty="0">
              <a:latin typeface="Calibri"/>
              <a:cs typeface="Calibri"/>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1" i="0" u="none" strike="noStrike" kern="1200" cap="none" spc="0" normalizeH="0" baseline="0" noProof="0" dirty="0">
                <a:ln>
                  <a:noFill/>
                </a:ln>
                <a:effectLst/>
                <a:uLnTx/>
                <a:uFillTx/>
                <a:latin typeface="Calibri"/>
                <a:ea typeface="+mn-ea"/>
                <a:cs typeface="+mn-cs"/>
              </a:rPr>
              <a:t>Jaquelin</a:t>
            </a:r>
            <a:r>
              <a:rPr lang="en-US" sz="1600" b="1" dirty="0">
                <a:latin typeface="Calibri"/>
              </a:rPr>
              <a:t>e TCEP</a:t>
            </a:r>
            <a:endParaRPr lang="en-US" sz="1600" b="1" dirty="0">
              <a:latin typeface="Calibri"/>
              <a:cs typeface="Calibri"/>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1" i="0" u="none" strike="noStrike" kern="1200" cap="none" spc="0" normalizeH="0" baseline="0" noProof="0" dirty="0">
                <a:ln>
                  <a:noFill/>
                </a:ln>
                <a:effectLst/>
                <a:uLnTx/>
                <a:uFillTx/>
                <a:latin typeface="Calibri"/>
                <a:ea typeface="+mn-ea"/>
                <a:cs typeface="+mn-cs"/>
              </a:rPr>
              <a:t>Lara TCEP</a:t>
            </a:r>
            <a:endParaRPr lang="en-US" sz="1600" b="1" i="0" u="none" strike="noStrike" kern="1200" cap="none" spc="0" normalizeH="0" baseline="0" noProof="0" dirty="0">
              <a:ln>
                <a:noFill/>
              </a:ln>
              <a:effectLst/>
              <a:uLnTx/>
              <a:uFillTx/>
              <a:latin typeface="Calibri"/>
              <a:cs typeface="Calibri"/>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754607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Grp="1" noChangeArrowheads="1"/>
          </p:cNvSpPr>
          <p:nvPr>
            <p:ph type="title"/>
          </p:nvPr>
        </p:nvSpPr>
        <p:spPr>
          <a:xfrm>
            <a:off x="1903413" y="361951"/>
            <a:ext cx="6181725" cy="1162050"/>
          </a:xfrm>
        </p:spPr>
        <p:txBody>
          <a:bodyPr>
            <a:normAutofit/>
          </a:bodyPr>
          <a:lstStyle/>
          <a:p>
            <a:pPr eaLnBrk="1" hangingPunct="1"/>
            <a:r>
              <a:rPr lang="en-US" sz="4000" b="1" dirty="0"/>
              <a:t>Community-based Participatory Research</a:t>
            </a:r>
          </a:p>
        </p:txBody>
      </p:sp>
      <p:sp>
        <p:nvSpPr>
          <p:cNvPr id="3" name="Text Placeholder 2"/>
          <p:cNvSpPr>
            <a:spLocks noGrp="1"/>
          </p:cNvSpPr>
          <p:nvPr>
            <p:ph type="body" sz="half" idx="2"/>
          </p:nvPr>
        </p:nvSpPr>
        <p:spPr>
          <a:xfrm>
            <a:off x="1905000" y="1524001"/>
            <a:ext cx="6180138" cy="4602163"/>
          </a:xfrm>
        </p:spPr>
        <p:txBody>
          <a:bodyPr>
            <a:normAutofit lnSpcReduction="10000"/>
          </a:bodyPr>
          <a:lstStyle/>
          <a:p>
            <a:pPr marL="457200" indent="-457200">
              <a:buFont typeface="Wingdings" charset="2"/>
              <a:buChar char="v"/>
              <a:defRPr/>
            </a:pPr>
            <a:r>
              <a:rPr lang="en-US" sz="2400" dirty="0"/>
              <a:t>- Is a collaborative approach to research</a:t>
            </a:r>
          </a:p>
          <a:p>
            <a:pPr marL="457200" indent="-457200">
              <a:buFont typeface="Wingdings" charset="2"/>
              <a:buChar char="Ø"/>
              <a:defRPr/>
            </a:pPr>
            <a:r>
              <a:rPr lang="en-US" sz="2400" dirty="0"/>
              <a:t>- Equitably involves all partners</a:t>
            </a:r>
          </a:p>
          <a:p>
            <a:pPr marL="457200" indent="-457200">
              <a:buFont typeface="Wingdings" charset="2"/>
              <a:buChar char="Ø"/>
              <a:defRPr/>
            </a:pPr>
            <a:r>
              <a:rPr lang="en-US" sz="2400" dirty="0"/>
              <a:t>- Places primacy on the community’s issues of interest</a:t>
            </a:r>
          </a:p>
          <a:p>
            <a:pPr marL="457200" indent="-457200">
              <a:buFont typeface="Wingdings" charset="2"/>
              <a:buChar char="Ø"/>
              <a:defRPr/>
            </a:pPr>
            <a:r>
              <a:rPr lang="en-US" sz="2400" dirty="0"/>
              <a:t>- Recognizes the unique strengths that each bring</a:t>
            </a:r>
          </a:p>
          <a:p>
            <a:pPr marL="914400" lvl="1" indent="-457200">
              <a:buFont typeface="Wingdings" charset="2"/>
              <a:buChar char="Ø"/>
              <a:defRPr/>
            </a:pPr>
            <a:r>
              <a:rPr lang="en-US" sz="2000" dirty="0">
                <a:solidFill>
                  <a:schemeClr val="bg1"/>
                </a:solidFill>
              </a:rPr>
              <a:t>Researcher– research training and skills, funding, institutional support</a:t>
            </a:r>
          </a:p>
          <a:p>
            <a:pPr marL="914400" lvl="1" indent="-457200">
              <a:buFont typeface="Wingdings" charset="2"/>
              <a:buChar char="Ø"/>
              <a:defRPr/>
            </a:pPr>
            <a:r>
              <a:rPr lang="en-US" sz="2000" dirty="0">
                <a:solidFill>
                  <a:schemeClr val="bg1"/>
                </a:solidFill>
              </a:rPr>
              <a:t>Community partner – local knowledge, relationships in the community, personal stake in the research, ability to sustain interventions/changes</a:t>
            </a:r>
          </a:p>
          <a:p>
            <a:pPr marL="457200" indent="-457200">
              <a:buFont typeface="Wingdings" charset="2"/>
              <a:buChar char="Ø"/>
              <a:defRPr/>
            </a:pPr>
            <a:r>
              <a:rPr lang="en-US" sz="2400" dirty="0"/>
              <a:t>- Focuses on: social science + social activism </a:t>
            </a:r>
            <a:r>
              <a:rPr lang="en-US" sz="2400" dirty="0">
                <a:sym typeface="Wingdings" charset="0"/>
              </a:rPr>
              <a:t></a:t>
            </a:r>
            <a:r>
              <a:rPr lang="en-US" sz="2400" dirty="0"/>
              <a:t> social change</a:t>
            </a:r>
          </a:p>
          <a:p>
            <a:pPr eaLnBrk="1" hangingPunct="1">
              <a:defRPr/>
            </a:pPr>
            <a:endParaRPr lang="en-US" dirty="0"/>
          </a:p>
        </p:txBody>
      </p:sp>
      <p:pic>
        <p:nvPicPr>
          <p:cNvPr id="43011" name="Content Placeholder 3" descr="nothing about us without us is for us_float.jpg"/>
          <p:cNvPicPr>
            <a:picLocks noGrp="1" noChangeAspect="1"/>
          </p:cNvPicPr>
          <p:nvPr>
            <p:ph type="pic" sz="quarter" idx="13"/>
          </p:nvPr>
        </p:nvPicPr>
        <p:blipFill>
          <a:blip r:embed="rId4">
            <a:extLst>
              <a:ext uri="{28A0092B-C50C-407E-A947-70E740481C1C}">
                <a14:useLocalDpi xmlns:a14="http://schemas.microsoft.com/office/drawing/2010/main" val="0"/>
              </a:ext>
            </a:extLst>
          </a:blip>
          <a:srcRect t="4308" b="4308"/>
          <a:stretch>
            <a:fillRect/>
          </a:stretch>
        </p:blipFill>
        <p:spPr>
          <a:xfrm>
            <a:off x="9155774" y="2417430"/>
            <a:ext cx="2057400" cy="2039938"/>
          </a:xfrm>
        </p:spPr>
      </p:pic>
      <p:pic>
        <p:nvPicPr>
          <p:cNvPr id="43012" name="Picture Placeholder 8" descr="BASIC-APPRECIATIVE-INQUIRY-_-PARTICIPATORY-ACTION-RESEARCH5.jpg"/>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t="8897" b="8897"/>
          <a:stretch>
            <a:fillRect/>
          </a:stretch>
        </p:blipFill>
        <p:spPr>
          <a:xfrm>
            <a:off x="9155774" y="4578018"/>
            <a:ext cx="2057400" cy="2038350"/>
          </a:xfrm>
        </p:spPr>
      </p:pic>
    </p:spTree>
    <p:custDataLst>
      <p:tags r:id="rId1"/>
    </p:custDataLst>
    <p:extLst>
      <p:ext uri="{BB962C8B-B14F-4D97-AF65-F5344CB8AC3E}">
        <p14:creationId xmlns:p14="http://schemas.microsoft.com/office/powerpoint/2010/main" val="5118233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707039851"/>
              </p:ext>
            </p:extLst>
          </p:nvPr>
        </p:nvGraphicFramePr>
        <p:xfrm>
          <a:off x="-10732" y="0"/>
          <a:ext cx="12213480" cy="6537702"/>
        </p:xfrm>
        <a:graphic>
          <a:graphicData uri="http://schemas.openxmlformats.org/drawingml/2006/table">
            <a:tbl>
              <a:tblPr firstRow="1" bandRow="1">
                <a:tableStyleId>{5C22544A-7EE6-4342-B048-85BDC9FD1C3A}</a:tableStyleId>
              </a:tblPr>
              <a:tblGrid>
                <a:gridCol w="2843673">
                  <a:extLst>
                    <a:ext uri="{9D8B030D-6E8A-4147-A177-3AD203B41FA5}">
                      <a16:colId xmlns:a16="http://schemas.microsoft.com/office/drawing/2014/main" val="20000"/>
                    </a:ext>
                  </a:extLst>
                </a:gridCol>
                <a:gridCol w="9369807">
                  <a:extLst>
                    <a:ext uri="{9D8B030D-6E8A-4147-A177-3AD203B41FA5}">
                      <a16:colId xmlns:a16="http://schemas.microsoft.com/office/drawing/2014/main" val="20001"/>
                    </a:ext>
                  </a:extLst>
                </a:gridCol>
              </a:tblGrid>
              <a:tr h="1135766">
                <a:tc>
                  <a:txBody>
                    <a:bodyPr/>
                    <a:lstStyle/>
                    <a:p>
                      <a:r>
                        <a:rPr lang="en-US" sz="4000" dirty="0">
                          <a:latin typeface="+mj-lt"/>
                        </a:rPr>
                        <a:t>Method</a:t>
                      </a:r>
                    </a:p>
                  </a:txBody>
                  <a:tcPr/>
                </a:tc>
                <a:tc>
                  <a:txBody>
                    <a:bodyPr/>
                    <a:lstStyle/>
                    <a:p>
                      <a:r>
                        <a:rPr lang="en-US" sz="4000" baseline="0" dirty="0">
                          <a:latin typeface="+mj-lt"/>
                        </a:rPr>
                        <a:t>Research Question</a:t>
                      </a:r>
                      <a:endParaRPr lang="en-US" sz="4000" dirty="0">
                        <a:latin typeface="+mj-lt"/>
                      </a:endParaRPr>
                    </a:p>
                  </a:txBody>
                  <a:tcPr/>
                </a:tc>
                <a:extLst>
                  <a:ext uri="{0D108BD9-81ED-4DB2-BD59-A6C34878D82A}">
                    <a16:rowId xmlns:a16="http://schemas.microsoft.com/office/drawing/2014/main" val="10000"/>
                  </a:ext>
                </a:extLst>
              </a:tr>
              <a:tr h="1146488">
                <a:tc>
                  <a:txBody>
                    <a:bodyPr/>
                    <a:lstStyle/>
                    <a:p>
                      <a:r>
                        <a:rPr lang="en-US" sz="2400" dirty="0"/>
                        <a:t>Interviews/</a:t>
                      </a:r>
                    </a:p>
                    <a:p>
                      <a:r>
                        <a:rPr lang="en-US" sz="2400" dirty="0" err="1"/>
                        <a:t>Entrevistas</a:t>
                      </a:r>
                      <a:endParaRPr lang="en-US" sz="2400"/>
                    </a:p>
                  </a:txBody>
                  <a:tcPr anchor="ctr"/>
                </a:tc>
                <a:tc>
                  <a:txBody>
                    <a:bodyPr/>
                    <a:lstStyle/>
                    <a:p>
                      <a:r>
                        <a:rPr lang="en-US" sz="2200" dirty="0"/>
                        <a:t>What are the community’s needs and assets with respect</a:t>
                      </a:r>
                      <a:r>
                        <a:rPr lang="en-US" sz="2200" baseline="0" dirty="0"/>
                        <a:t> to work? </a:t>
                      </a:r>
                      <a:endParaRPr lang="en-US" sz="2200" dirty="0"/>
                    </a:p>
                  </a:txBody>
                  <a:tcPr anchor="ctr"/>
                </a:tc>
                <a:extLst>
                  <a:ext uri="{0D108BD9-81ED-4DB2-BD59-A6C34878D82A}">
                    <a16:rowId xmlns:a16="http://schemas.microsoft.com/office/drawing/2014/main" val="10001"/>
                  </a:ext>
                </a:extLst>
              </a:tr>
              <a:tr h="1146488">
                <a:tc>
                  <a:txBody>
                    <a:bodyPr/>
                    <a:lstStyle/>
                    <a:p>
                      <a:r>
                        <a:rPr lang="en-US" sz="2400" dirty="0"/>
                        <a:t>Focus Groups/ </a:t>
                      </a:r>
                    </a:p>
                    <a:p>
                      <a:r>
                        <a:rPr lang="en-US" sz="2400" dirty="0" err="1"/>
                        <a:t>Grupos</a:t>
                      </a:r>
                      <a:r>
                        <a:rPr lang="en-US" sz="2400" dirty="0"/>
                        <a:t> de </a:t>
                      </a:r>
                      <a:r>
                        <a:rPr lang="en-US" sz="2400" dirty="0" err="1"/>
                        <a:t>Enfoque</a:t>
                      </a:r>
                      <a:endParaRPr lang="en-US" sz="2400"/>
                    </a:p>
                  </a:txBody>
                  <a:tcPr anchor="ctr"/>
                </a:tc>
                <a:tc>
                  <a:txBody>
                    <a:bodyPr/>
                    <a:lstStyle/>
                    <a:p>
                      <a:pPr marL="0" marR="0" indent="0" algn="l" rtl="0" eaLnBrk="1" fontAlgn="auto" latinLnBrk="0" hangingPunct="1">
                        <a:lnSpc>
                          <a:spcPct val="100000"/>
                        </a:lnSpc>
                        <a:spcBef>
                          <a:spcPts val="0"/>
                        </a:spcBef>
                        <a:spcAft>
                          <a:spcPts val="0"/>
                        </a:spcAft>
                        <a:buClrTx/>
                        <a:buSzTx/>
                        <a:buFontTx/>
                        <a:buNone/>
                      </a:pPr>
                      <a:r>
                        <a:rPr lang="en-US" sz="2200" dirty="0"/>
                        <a:t>How do residents experience work?</a:t>
                      </a:r>
                      <a:r>
                        <a:rPr lang="en-US" sz="2200" baseline="0" dirty="0"/>
                        <a:t> How does work impact health? </a:t>
                      </a:r>
                      <a:endParaRPr lang="en-US" sz="2000" dirty="0"/>
                    </a:p>
                    <a:p>
                      <a:endParaRPr lang="en-US" sz="2000" dirty="0"/>
                    </a:p>
                  </a:txBody>
                  <a:tcPr anchor="ctr"/>
                </a:tc>
                <a:extLst>
                  <a:ext uri="{0D108BD9-81ED-4DB2-BD59-A6C34878D82A}">
                    <a16:rowId xmlns:a16="http://schemas.microsoft.com/office/drawing/2014/main" val="10002"/>
                  </a:ext>
                </a:extLst>
              </a:tr>
              <a:tr h="1553642">
                <a:tc>
                  <a:txBody>
                    <a:bodyPr/>
                    <a:lstStyle/>
                    <a:p>
                      <a:r>
                        <a:rPr lang="en-US" sz="2400" dirty="0"/>
                        <a:t>Community Health Survey/</a:t>
                      </a:r>
                    </a:p>
                    <a:p>
                      <a:r>
                        <a:rPr lang="en-US" sz="2400" dirty="0" err="1"/>
                        <a:t>Encuesta</a:t>
                      </a:r>
                      <a:r>
                        <a:rPr lang="en-US" sz="2400" dirty="0"/>
                        <a:t> de </a:t>
                      </a:r>
                      <a:r>
                        <a:rPr lang="en-US" sz="2400" dirty="0" err="1"/>
                        <a:t>Salud</a:t>
                      </a:r>
                      <a:r>
                        <a:rPr lang="en-US" sz="2400" dirty="0"/>
                        <a:t> </a:t>
                      </a:r>
                      <a:r>
                        <a:rPr lang="en-US" sz="2400" dirty="0" err="1"/>
                        <a:t>Comunitaria</a:t>
                      </a:r>
                      <a:endParaRPr lang="en-US" sz="2400"/>
                    </a:p>
                  </a:txBody>
                  <a:tcPr anchor="ctr"/>
                </a:tc>
                <a:tc>
                  <a:txBody>
                    <a:bodyPr/>
                    <a:lstStyle/>
                    <a:p>
                      <a:r>
                        <a:rPr lang="en-US" sz="2200" dirty="0"/>
                        <a:t>What are the characteristics,</a:t>
                      </a:r>
                      <a:r>
                        <a:rPr lang="en-US" sz="2200" baseline="0" dirty="0"/>
                        <a:t> </a:t>
                      </a:r>
                      <a:r>
                        <a:rPr lang="en-US" sz="2200" dirty="0"/>
                        <a:t>barriers, pathways to work? </a:t>
                      </a:r>
                      <a:endParaRPr lang="en-US" sz="2000" dirty="0"/>
                    </a:p>
                  </a:txBody>
                  <a:tcPr anchor="ctr"/>
                </a:tc>
                <a:extLst>
                  <a:ext uri="{0D108BD9-81ED-4DB2-BD59-A6C34878D82A}">
                    <a16:rowId xmlns:a16="http://schemas.microsoft.com/office/drawing/2014/main" val="10003"/>
                  </a:ext>
                </a:extLst>
              </a:tr>
              <a:tr h="1553642">
                <a:tc>
                  <a:txBody>
                    <a:bodyPr/>
                    <a:lstStyle/>
                    <a:p>
                      <a:r>
                        <a:rPr lang="en-US" sz="2400" dirty="0"/>
                        <a:t>Concept Mapping/</a:t>
                      </a:r>
                    </a:p>
                    <a:p>
                      <a:r>
                        <a:rPr lang="en-US" sz="2400" dirty="0" err="1"/>
                        <a:t>Creación</a:t>
                      </a:r>
                      <a:r>
                        <a:rPr lang="en-US" sz="2400" dirty="0"/>
                        <a:t> de </a:t>
                      </a:r>
                      <a:r>
                        <a:rPr lang="en-US" sz="2400" dirty="0" err="1"/>
                        <a:t>mapas</a:t>
                      </a:r>
                      <a:r>
                        <a:rPr lang="en-US" sz="2400" dirty="0"/>
                        <a:t> de ideas Y1</a:t>
                      </a:r>
                    </a:p>
                    <a:p>
                      <a:endParaRPr lang="en-US" sz="2400" dirty="0"/>
                    </a:p>
                  </a:txBody>
                  <a:tcPr anchor="ctr"/>
                </a:tc>
                <a:tc>
                  <a:txBody>
                    <a:bodyPr/>
                    <a:lstStyle/>
                    <a:p>
                      <a:r>
                        <a:rPr lang="en-US" sz="2200" dirty="0"/>
                        <a:t>FQ:</a:t>
                      </a:r>
                      <a:r>
                        <a:rPr lang="en-US" sz="2200" baseline="0" dirty="0"/>
                        <a:t> </a:t>
                      </a:r>
                      <a:r>
                        <a:rPr lang="en-US" sz="2200" b="1" i="1" kern="1200" dirty="0">
                          <a:solidFill>
                            <a:schemeClr val="dk1"/>
                          </a:solidFill>
                          <a:effectLst/>
                          <a:latin typeface="+mn-lt"/>
                          <a:ea typeface="+mn-ea"/>
                          <a:cs typeface="+mn-cs"/>
                        </a:rPr>
                        <a:t> </a:t>
                      </a:r>
                      <a:r>
                        <a:rPr lang="en-US" sz="2200" b="0" i="0" kern="1200" dirty="0">
                          <a:solidFill>
                            <a:schemeClr val="dk1"/>
                          </a:solidFill>
                          <a:effectLst/>
                          <a:latin typeface="+mn-lt"/>
                          <a:ea typeface="+mn-ea"/>
                          <a:cs typeface="+mn-cs"/>
                        </a:rPr>
                        <a:t>“When I think of my work situation, or people who live in my community in similar work situations, one way work impacts our health (good or bad) is ____.”</a:t>
                      </a:r>
                    </a:p>
                  </a:txBody>
                  <a:tcPr anchor="ct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720591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353254907"/>
              </p:ext>
            </p:extLst>
          </p:nvPr>
        </p:nvGraphicFramePr>
        <p:xfrm>
          <a:off x="0" y="0"/>
          <a:ext cx="12192000" cy="6965364"/>
        </p:xfrm>
        <a:graphic>
          <a:graphicData uri="http://schemas.openxmlformats.org/drawingml/2006/table">
            <a:tbl>
              <a:tblPr firstRow="1" bandRow="1">
                <a:tableStyleId>{5C22544A-7EE6-4342-B048-85BDC9FD1C3A}</a:tableStyleId>
              </a:tblPr>
              <a:tblGrid>
                <a:gridCol w="4302177">
                  <a:extLst>
                    <a:ext uri="{9D8B030D-6E8A-4147-A177-3AD203B41FA5}">
                      <a16:colId xmlns:a16="http://schemas.microsoft.com/office/drawing/2014/main" val="20001"/>
                    </a:ext>
                  </a:extLst>
                </a:gridCol>
                <a:gridCol w="3825823">
                  <a:extLst>
                    <a:ext uri="{9D8B030D-6E8A-4147-A177-3AD203B41FA5}">
                      <a16:colId xmlns:a16="http://schemas.microsoft.com/office/drawing/2014/main" val="1183592337"/>
                    </a:ext>
                  </a:extLst>
                </a:gridCol>
                <a:gridCol w="4064000">
                  <a:extLst>
                    <a:ext uri="{9D8B030D-6E8A-4147-A177-3AD203B41FA5}">
                      <a16:colId xmlns:a16="http://schemas.microsoft.com/office/drawing/2014/main" val="2744453466"/>
                    </a:ext>
                  </a:extLst>
                </a:gridCol>
              </a:tblGrid>
              <a:tr h="370423">
                <a:tc>
                  <a:txBody>
                    <a:bodyPr/>
                    <a:lstStyle/>
                    <a:p>
                      <a:r>
                        <a:rPr lang="en-US" sz="1800" baseline="0" dirty="0">
                          <a:latin typeface="+mj-lt"/>
                        </a:rPr>
                        <a:t>Research Question</a:t>
                      </a:r>
                      <a:endParaRPr lang="en-US" sz="1800" dirty="0">
                        <a:latin typeface="+mj-lt"/>
                      </a:endParaRPr>
                    </a:p>
                  </a:txBody>
                  <a:tcPr/>
                </a:tc>
                <a:tc>
                  <a:txBody>
                    <a:bodyPr/>
                    <a:lstStyle/>
                    <a:p>
                      <a:r>
                        <a:rPr lang="en-US" sz="1800" dirty="0">
                          <a:latin typeface="+mj-lt"/>
                        </a:rPr>
                        <a:t>Method</a:t>
                      </a:r>
                    </a:p>
                  </a:txBody>
                  <a:tcPr/>
                </a:tc>
                <a:tc>
                  <a:txBody>
                    <a:bodyPr/>
                    <a:lstStyle/>
                    <a:p>
                      <a:r>
                        <a:rPr lang="en-US" sz="1800" dirty="0">
                          <a:latin typeface="+mj-lt"/>
                        </a:rPr>
                        <a:t>Dissemination</a:t>
                      </a:r>
                    </a:p>
                  </a:txBody>
                  <a:tcPr/>
                </a:tc>
                <a:extLst>
                  <a:ext uri="{0D108BD9-81ED-4DB2-BD59-A6C34878D82A}">
                    <a16:rowId xmlns:a16="http://schemas.microsoft.com/office/drawing/2014/main" val="10000"/>
                  </a:ext>
                </a:extLst>
              </a:tr>
              <a:tr h="829348">
                <a:tc>
                  <a:txBody>
                    <a:bodyPr/>
                    <a:lstStyle/>
                    <a:p>
                      <a:r>
                        <a:rPr lang="en-US" sz="1800" dirty="0"/>
                        <a:t>What are the community’s needs and assets with respect</a:t>
                      </a:r>
                      <a:r>
                        <a:rPr lang="en-US" sz="1800" baseline="0" dirty="0"/>
                        <a:t> to work? </a:t>
                      </a:r>
                      <a:endParaRPr lang="en-US" sz="1800" dirty="0"/>
                    </a:p>
                  </a:txBody>
                  <a:tcPr anchor="ctr"/>
                </a:tc>
                <a:tc>
                  <a:txBody>
                    <a:bodyPr/>
                    <a:lstStyle/>
                    <a:p>
                      <a:r>
                        <a:rPr lang="en-US" sz="1800" dirty="0"/>
                        <a:t>Interview</a:t>
                      </a:r>
                    </a:p>
                  </a:txBody>
                  <a:tcPr anchor="ctr"/>
                </a:tc>
                <a:tc>
                  <a:txBody>
                    <a:bodyPr/>
                    <a:lstStyle/>
                    <a:p>
                      <a:pPr marL="285750" indent="-285750">
                        <a:buFont typeface="Arial" panose="020B0604020202020204" pitchFamily="34" charset="0"/>
                        <a:buChar char="•"/>
                      </a:pPr>
                      <a:r>
                        <a:rPr lang="en-US" sz="1800" dirty="0"/>
                        <a:t>APHA 2019</a:t>
                      </a:r>
                    </a:p>
                    <a:p>
                      <a:pPr marL="285750" indent="-285750">
                        <a:buFont typeface="Arial" panose="020B0604020202020204" pitchFamily="34" charset="0"/>
                        <a:buChar char="•"/>
                      </a:pPr>
                      <a:r>
                        <a:rPr lang="en-US" sz="1800" dirty="0"/>
                        <a:t>Manuscript in Development</a:t>
                      </a:r>
                    </a:p>
                  </a:txBody>
                  <a:tcPr anchor="ctr"/>
                </a:tc>
                <a:extLst>
                  <a:ext uri="{0D108BD9-81ED-4DB2-BD59-A6C34878D82A}">
                    <a16:rowId xmlns:a16="http://schemas.microsoft.com/office/drawing/2014/main" val="10001"/>
                  </a:ext>
                </a:extLst>
              </a:tr>
              <a:tr h="120387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t>How do residents experience work?</a:t>
                      </a:r>
                      <a:r>
                        <a:rPr lang="en-US" sz="1800" baseline="0" dirty="0"/>
                        <a:t> How does work impact health? </a:t>
                      </a:r>
                      <a:endParaRPr lang="en-US" sz="1800" dirty="0"/>
                    </a:p>
                  </a:txBody>
                  <a:tcPr anchor="ctr"/>
                </a:tc>
                <a:tc>
                  <a:txBody>
                    <a:bodyPr/>
                    <a:lstStyle/>
                    <a:p>
                      <a:r>
                        <a:rPr lang="en-US" sz="1800" dirty="0"/>
                        <a:t>Focus Group</a:t>
                      </a:r>
                    </a:p>
                  </a:txBody>
                  <a:tcPr anchor="ctr"/>
                </a:tc>
                <a:tc>
                  <a:txBody>
                    <a:bodyPr/>
                    <a:lstStyle/>
                    <a:p>
                      <a:pPr marL="285750" indent="-285750">
                        <a:buFont typeface="Arial" panose="020B0604020202020204" pitchFamily="34" charset="0"/>
                        <a:buChar char="•"/>
                      </a:pPr>
                      <a:r>
                        <a:rPr lang="en-US" sz="1800" dirty="0"/>
                        <a:t>Composite Stories</a:t>
                      </a:r>
                    </a:p>
                    <a:p>
                      <a:pPr marL="285750" indent="-285750">
                        <a:buFont typeface="Arial" panose="020B0604020202020204" pitchFamily="34" charset="0"/>
                        <a:buChar char="•"/>
                      </a:pPr>
                      <a:r>
                        <a:rPr lang="en-US" sz="1800" dirty="0"/>
                        <a:t>Community Report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t>GLHW Conceptual Model</a:t>
                      </a:r>
                    </a:p>
                    <a:p>
                      <a:endParaRPr lang="en-US" sz="1800" dirty="0"/>
                    </a:p>
                  </a:txBody>
                  <a:tcPr anchor="ctr"/>
                </a:tc>
                <a:extLst>
                  <a:ext uri="{0D108BD9-81ED-4DB2-BD59-A6C34878D82A}">
                    <a16:rowId xmlns:a16="http://schemas.microsoft.com/office/drawing/2014/main" val="10002"/>
                  </a:ext>
                </a:extLst>
              </a:tr>
              <a:tr h="926058">
                <a:tc>
                  <a:txBody>
                    <a:bodyPr/>
                    <a:lstStyle/>
                    <a:p>
                      <a:r>
                        <a:rPr lang="en-US" sz="1800" dirty="0"/>
                        <a:t>What are the characteristics,</a:t>
                      </a:r>
                      <a:r>
                        <a:rPr lang="en-US" sz="1800" baseline="0" dirty="0"/>
                        <a:t> </a:t>
                      </a:r>
                      <a:r>
                        <a:rPr lang="en-US" sz="1800" dirty="0"/>
                        <a:t>barriers, pathways to work? </a:t>
                      </a:r>
                    </a:p>
                  </a:txBody>
                  <a:tcPr anchor="ctr"/>
                </a:tc>
                <a:tc>
                  <a:txBody>
                    <a:bodyPr/>
                    <a:lstStyle/>
                    <a:p>
                      <a:r>
                        <a:rPr lang="en-US" sz="1800" dirty="0"/>
                        <a:t>Community Health Survey</a:t>
                      </a:r>
                    </a:p>
                  </a:txBody>
                  <a:tcPr anchor="ctr"/>
                </a:tc>
                <a:tc>
                  <a:txBody>
                    <a:bodyPr/>
                    <a:lstStyle/>
                    <a:p>
                      <a:pPr marL="285750" indent="-285750">
                        <a:buFont typeface="Arial" panose="020B0604020202020204" pitchFamily="34" charset="0"/>
                        <a:buChar char="•"/>
                      </a:pPr>
                      <a:r>
                        <a:rPr lang="en-US" sz="1800" dirty="0"/>
                        <a:t>Stress and Health 2019</a:t>
                      </a:r>
                    </a:p>
                    <a:p>
                      <a:pPr marL="285750" indent="-285750">
                        <a:buFont typeface="Arial" panose="020B0604020202020204" pitchFamily="34" charset="0"/>
                        <a:buChar char="•"/>
                      </a:pPr>
                      <a:r>
                        <a:rPr lang="en-US" sz="1800" dirty="0"/>
                        <a:t>SCRA Symposium 2019</a:t>
                      </a:r>
                    </a:p>
                    <a:p>
                      <a:endParaRPr lang="en-US" sz="1800" dirty="0"/>
                    </a:p>
                  </a:txBody>
                  <a:tcPr anchor="ctr"/>
                </a:tc>
                <a:extLst>
                  <a:ext uri="{0D108BD9-81ED-4DB2-BD59-A6C34878D82A}">
                    <a16:rowId xmlns:a16="http://schemas.microsoft.com/office/drawing/2014/main" val="10003"/>
                  </a:ext>
                </a:extLst>
              </a:tr>
              <a:tr h="1355677">
                <a:tc>
                  <a:txBody>
                    <a:bodyPr/>
                    <a:lstStyle/>
                    <a:p>
                      <a:r>
                        <a:rPr lang="en-US" sz="1800" b="0" i="0" kern="1200" dirty="0">
                          <a:solidFill>
                            <a:schemeClr val="dk1"/>
                          </a:solidFill>
                          <a:effectLst/>
                          <a:latin typeface="+mn-lt"/>
                          <a:ea typeface="+mn-ea"/>
                          <a:cs typeface="+mn-cs"/>
                        </a:rPr>
                        <a:t>How do residents perceive work impacts their health?</a:t>
                      </a:r>
                    </a:p>
                  </a:txBody>
                  <a:tcPr anchor="ctr"/>
                </a:tc>
                <a:tc>
                  <a:txBody>
                    <a:bodyPr/>
                    <a:lstStyle/>
                    <a:p>
                      <a:r>
                        <a:rPr lang="en-US" sz="1800" dirty="0"/>
                        <a:t>Concept Mapping</a:t>
                      </a:r>
                    </a:p>
                  </a:txBody>
                  <a:tcPr anchor="ctr"/>
                </a:tc>
                <a:tc>
                  <a:txBody>
                    <a:bodyPr/>
                    <a:lstStyle/>
                    <a:p>
                      <a:pPr marL="285750" indent="-285750">
                        <a:buFont typeface="Arial" panose="020B0604020202020204" pitchFamily="34" charset="0"/>
                        <a:buChar char="•"/>
                      </a:pPr>
                      <a:r>
                        <a:rPr lang="en-US" sz="1800" b="0" i="0" kern="1200" dirty="0">
                          <a:solidFill>
                            <a:schemeClr val="dk1"/>
                          </a:solidFill>
                          <a:effectLst/>
                          <a:latin typeface="+mn-lt"/>
                          <a:ea typeface="+mn-ea"/>
                          <a:cs typeface="+mn-cs"/>
                        </a:rPr>
                        <a:t>APHA 2019</a:t>
                      </a:r>
                    </a:p>
                    <a:p>
                      <a:pPr marL="285750" indent="-285750">
                        <a:buFont typeface="Arial" panose="020B0604020202020204" pitchFamily="34" charset="0"/>
                        <a:buChar char="•"/>
                      </a:pPr>
                      <a:r>
                        <a:rPr lang="en-US" sz="1800" b="0" i="0" kern="1200" dirty="0">
                          <a:solidFill>
                            <a:schemeClr val="dk1"/>
                          </a:solidFill>
                          <a:effectLst/>
                          <a:latin typeface="+mn-lt"/>
                          <a:ea typeface="+mn-ea"/>
                          <a:cs typeface="+mn-cs"/>
                        </a:rPr>
                        <a:t>AJIM Under Revise and Resubmit Review</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t>SCRA Symposium 2019</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t>GLHW Conceptual Model</a:t>
                      </a:r>
                    </a:p>
                  </a:txBody>
                  <a:tcPr anchor="ctr"/>
                </a:tc>
                <a:extLst>
                  <a:ext uri="{0D108BD9-81ED-4DB2-BD59-A6C34878D82A}">
                    <a16:rowId xmlns:a16="http://schemas.microsoft.com/office/drawing/2014/main" val="10004"/>
                  </a:ext>
                </a:extLst>
              </a:tr>
              <a:tr h="598322">
                <a:tc>
                  <a:txBody>
                    <a:bodyPr/>
                    <a:lstStyle/>
                    <a:p>
                      <a:r>
                        <a:rPr lang="en-US" sz="1800" b="0" i="0" kern="1200" dirty="0">
                          <a:solidFill>
                            <a:schemeClr val="dk1"/>
                          </a:solidFill>
                          <a:effectLst/>
                          <a:latin typeface="+mn-lt"/>
                          <a:ea typeface="+mn-ea"/>
                          <a:cs typeface="+mn-cs"/>
                        </a:rPr>
                        <a:t>Synthesis of Existing Data Sources</a:t>
                      </a:r>
                    </a:p>
                  </a:txBody>
                  <a:tcPr anchor="ctr"/>
                </a:tc>
                <a:tc>
                  <a:txBody>
                    <a:bodyPr/>
                    <a:lstStyle/>
                    <a:p>
                      <a:r>
                        <a:rPr lang="en-US" sz="1800" dirty="0"/>
                        <a:t>Secondary Data Analysis</a:t>
                      </a:r>
                    </a:p>
                  </a:txBody>
                  <a:tcPr anchor="ctr"/>
                </a:tc>
                <a:tc>
                  <a:txBody>
                    <a:bodyPr/>
                    <a:lstStyle/>
                    <a:p>
                      <a:pPr marL="285750" indent="-285750">
                        <a:buFont typeface="Arial" panose="020B0604020202020204" pitchFamily="34" charset="0"/>
                        <a:buChar char="•"/>
                      </a:pPr>
                      <a:r>
                        <a:rPr lang="en-US" sz="1800" b="0" i="0" kern="1200" dirty="0">
                          <a:solidFill>
                            <a:schemeClr val="dk1"/>
                          </a:solidFill>
                          <a:effectLst/>
                          <a:latin typeface="+mn-lt"/>
                          <a:ea typeface="+mn-ea"/>
                          <a:cs typeface="+mn-cs"/>
                        </a:rPr>
                        <a:t>Masters Thesis</a:t>
                      </a:r>
                    </a:p>
                  </a:txBody>
                  <a:tcPr anchor="ctr"/>
                </a:tc>
                <a:extLst>
                  <a:ext uri="{0D108BD9-81ED-4DB2-BD59-A6C34878D82A}">
                    <a16:rowId xmlns:a16="http://schemas.microsoft.com/office/drawing/2014/main" val="2695476995"/>
                  </a:ext>
                </a:extLst>
              </a:tr>
              <a:tr h="648240">
                <a:tc>
                  <a:txBody>
                    <a:bodyPr/>
                    <a:lstStyle/>
                    <a:p>
                      <a:r>
                        <a:rPr lang="en-US" sz="1800" b="0" i="0" kern="1200" dirty="0">
                          <a:solidFill>
                            <a:schemeClr val="dk1"/>
                          </a:solidFill>
                          <a:effectLst/>
                          <a:latin typeface="+mn-lt"/>
                          <a:ea typeface="+mn-ea"/>
                          <a:cs typeface="+mn-cs"/>
                        </a:rPr>
                        <a:t>What are the characteristics of workplaces in GL?</a:t>
                      </a:r>
                    </a:p>
                  </a:txBody>
                  <a:tcPr anchor="ctr"/>
                </a:tc>
                <a:tc>
                  <a:txBody>
                    <a:bodyPr/>
                    <a:lstStyle/>
                    <a:p>
                      <a:r>
                        <a:rPr lang="en-US" sz="1800" dirty="0"/>
                        <a:t>Investigation</a:t>
                      </a:r>
                    </a:p>
                    <a:p>
                      <a:r>
                        <a:rPr lang="en-US" sz="1800" dirty="0"/>
                        <a:t>Observation</a:t>
                      </a:r>
                    </a:p>
                  </a:txBody>
                  <a:tcPr anchor="ctr"/>
                </a:tc>
                <a:tc>
                  <a:txBody>
                    <a:bodyPr/>
                    <a:lstStyle/>
                    <a:p>
                      <a:pPr marL="285750" indent="-285750">
                        <a:buFont typeface="Arial" panose="020B0604020202020204" pitchFamily="34" charset="0"/>
                        <a:buChar char="•"/>
                      </a:pPr>
                      <a:r>
                        <a:rPr lang="en-US" sz="1800" b="0" i="0" kern="1200" dirty="0">
                          <a:solidFill>
                            <a:schemeClr val="dk1"/>
                          </a:solidFill>
                          <a:effectLst/>
                          <a:latin typeface="+mn-lt"/>
                          <a:ea typeface="+mn-ea"/>
                          <a:cs typeface="+mn-cs"/>
                        </a:rPr>
                        <a:t>WWW Dataset</a:t>
                      </a:r>
                    </a:p>
                    <a:p>
                      <a:pPr marL="285750" indent="-285750">
                        <a:buFont typeface="Arial" panose="020B0604020202020204" pitchFamily="34" charset="0"/>
                        <a:buChar char="•"/>
                      </a:pPr>
                      <a:r>
                        <a:rPr lang="en-US" sz="1800" b="0" i="0" kern="1200" dirty="0">
                          <a:solidFill>
                            <a:schemeClr val="dk1"/>
                          </a:solidFill>
                          <a:effectLst/>
                          <a:latin typeface="+mn-lt"/>
                          <a:ea typeface="+mn-ea"/>
                          <a:cs typeface="+mn-cs"/>
                        </a:rPr>
                        <a:t>Manuscript in development</a:t>
                      </a:r>
                    </a:p>
                  </a:txBody>
                  <a:tcPr anchor="ctr"/>
                </a:tc>
                <a:extLst>
                  <a:ext uri="{0D108BD9-81ED-4DB2-BD59-A6C34878D82A}">
                    <a16:rowId xmlns:a16="http://schemas.microsoft.com/office/drawing/2014/main" val="2389497856"/>
                  </a:ext>
                </a:extLst>
              </a:tr>
              <a:tr h="926058">
                <a:tc>
                  <a:txBody>
                    <a:bodyPr/>
                    <a:lstStyle/>
                    <a:p>
                      <a:r>
                        <a:rPr lang="en-US" sz="1800" b="0" i="0" kern="1200" dirty="0">
                          <a:solidFill>
                            <a:schemeClr val="dk1"/>
                          </a:solidFill>
                          <a:effectLst/>
                          <a:latin typeface="+mn-lt"/>
                          <a:ea typeface="+mn-ea"/>
                          <a:cs typeface="+mn-cs"/>
                        </a:rPr>
                        <a:t>What are the health needs of street vendors?</a:t>
                      </a:r>
                    </a:p>
                  </a:txBody>
                  <a:tcPr anchor="ctr"/>
                </a:tc>
                <a:tc>
                  <a:txBody>
                    <a:bodyPr/>
                    <a:lstStyle/>
                    <a:p>
                      <a:r>
                        <a:rPr lang="en-US" sz="1800" dirty="0"/>
                        <a:t>Secondary Data Analysis</a:t>
                      </a:r>
                    </a:p>
                    <a:p>
                      <a:r>
                        <a:rPr lang="en-US" sz="1800" dirty="0"/>
                        <a:t>Observation</a:t>
                      </a:r>
                    </a:p>
                    <a:p>
                      <a:endParaRPr lang="en-US" sz="1800" dirty="0"/>
                    </a:p>
                  </a:txBody>
                  <a:tcPr anchor="ctr"/>
                </a:tc>
                <a:tc>
                  <a:txBody>
                    <a:bodyPr/>
                    <a:lstStyle/>
                    <a:p>
                      <a:pPr marL="285750" indent="-285750">
                        <a:buFont typeface="Arial" panose="020B0604020202020204" pitchFamily="34" charset="0"/>
                        <a:buChar char="•"/>
                      </a:pPr>
                      <a:r>
                        <a:rPr lang="en-US" sz="1800" b="0" i="0" kern="1200" dirty="0">
                          <a:solidFill>
                            <a:schemeClr val="dk1"/>
                          </a:solidFill>
                          <a:effectLst/>
                          <a:latin typeface="+mn-lt"/>
                          <a:ea typeface="+mn-ea"/>
                          <a:cs typeface="+mn-cs"/>
                        </a:rPr>
                        <a:t>Poster</a:t>
                      </a:r>
                    </a:p>
                    <a:p>
                      <a:pPr marL="285750" indent="-285750">
                        <a:buFont typeface="Arial" panose="020B0604020202020204" pitchFamily="34" charset="0"/>
                        <a:buChar char="•"/>
                      </a:pPr>
                      <a:r>
                        <a:rPr lang="en-US" sz="1800" b="0" i="0" kern="1200" dirty="0">
                          <a:solidFill>
                            <a:schemeClr val="dk1"/>
                          </a:solidFill>
                          <a:effectLst/>
                          <a:latin typeface="+mn-lt"/>
                          <a:ea typeface="+mn-ea"/>
                          <a:cs typeface="+mn-cs"/>
                        </a:rPr>
                        <a:t>Quilt</a:t>
                      </a:r>
                    </a:p>
                  </a:txBody>
                  <a:tcPr anchor="ctr"/>
                </a:tc>
                <a:extLst>
                  <a:ext uri="{0D108BD9-81ED-4DB2-BD59-A6C34878D82A}">
                    <a16:rowId xmlns:a16="http://schemas.microsoft.com/office/drawing/2014/main" val="463552640"/>
                  </a:ext>
                </a:extLst>
              </a:tr>
            </a:tbl>
          </a:graphicData>
        </a:graphic>
      </p:graphicFrame>
    </p:spTree>
    <p:extLst>
      <p:ext uri="{BB962C8B-B14F-4D97-AF65-F5344CB8AC3E}">
        <p14:creationId xmlns:p14="http://schemas.microsoft.com/office/powerpoint/2010/main" val="211726669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_TPSLREQ_" val="true"/>
  <p:tag name="_TPSLLOC_" val="false"/>
  <p:tag name="_TPSLAUTO_" val="1"/>
  <p:tag name="_TPSLAUTOTR_" val="50.844444"/>
  <p:tag name="_TPSLNARR_" val="Week 4 CHSC 431 CBPR_003.wav"/>
</p:tagLst>
</file>

<file path=ppt/theme/_rels/theme4.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Retrospect">
  <a:themeElements>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2.xml><?xml version="1.0" encoding="utf-8"?>
<a:theme xmlns:a="http://schemas.openxmlformats.org/drawingml/2006/main" name="1_Retrospect">
  <a:themeElements>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Quotable">
  <a:themeElements>
    <a:clrScheme name="Quotable">
      <a:dk1>
        <a:sysClr val="windowText" lastClr="000000"/>
      </a:dk1>
      <a:lt1>
        <a:sysClr val="window" lastClr="FFFFFF"/>
      </a:lt1>
      <a:dk2>
        <a:srgbClr val="212121"/>
      </a:dk2>
      <a:lt2>
        <a:srgbClr val="636363"/>
      </a:lt2>
      <a:accent1>
        <a:srgbClr val="9ECD33"/>
      </a:accent1>
      <a:accent2>
        <a:srgbClr val="E19933"/>
      </a:accent2>
      <a:accent3>
        <a:srgbClr val="DC5D3D"/>
      </a:accent3>
      <a:accent4>
        <a:srgbClr val="A967CB"/>
      </a:accent4>
      <a:accent5>
        <a:srgbClr val="5EA5DD"/>
      </a:accent5>
      <a:accent6>
        <a:srgbClr val="44BEA9"/>
      </a:accent6>
      <a:hlink>
        <a:srgbClr val="8F8F8F"/>
      </a:hlink>
      <a:folHlink>
        <a:srgbClr val="A5A5A5"/>
      </a:folHlink>
    </a:clrScheme>
    <a:fontScheme name="Quotable">
      <a:maj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Quo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98D1675B-7325-48AD-994B-0DEF3379A98D}"/>
    </a:ext>
  </a:extLst>
</a:theme>
</file>

<file path=ppt/theme/theme5.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Retrospect</Template>
  <TotalTime>19081</TotalTime>
  <Words>1776</Words>
  <Application>Microsoft Macintosh PowerPoint</Application>
  <PresentationFormat>Widescreen</PresentationFormat>
  <Paragraphs>284</Paragraphs>
  <Slides>19</Slides>
  <Notes>6</Notes>
  <HiddenSlides>0</HiddenSlides>
  <MMClips>0</MMClips>
  <ScaleCrop>false</ScaleCrop>
  <HeadingPairs>
    <vt:vector size="6" baseType="variant">
      <vt:variant>
        <vt:lpstr>Fonts Used</vt:lpstr>
      </vt:variant>
      <vt:variant>
        <vt:i4>8</vt:i4>
      </vt:variant>
      <vt:variant>
        <vt:lpstr>Theme</vt:lpstr>
      </vt:variant>
      <vt:variant>
        <vt:i4>5</vt:i4>
      </vt:variant>
      <vt:variant>
        <vt:lpstr>Slide Titles</vt:lpstr>
      </vt:variant>
      <vt:variant>
        <vt:i4>19</vt:i4>
      </vt:variant>
    </vt:vector>
  </HeadingPairs>
  <TitlesOfParts>
    <vt:vector size="32" baseType="lpstr">
      <vt:lpstr>Arial</vt:lpstr>
      <vt:lpstr>Calibri</vt:lpstr>
      <vt:lpstr>Calibri Light</vt:lpstr>
      <vt:lpstr>Century Gothic</vt:lpstr>
      <vt:lpstr>Courier New</vt:lpstr>
      <vt:lpstr>Times New Roman</vt:lpstr>
      <vt:lpstr>Wingdings</vt:lpstr>
      <vt:lpstr>Wingdings 2</vt:lpstr>
      <vt:lpstr>Retrospect</vt:lpstr>
      <vt:lpstr>1_Retrospect</vt:lpstr>
      <vt:lpstr>Office Theme</vt:lpstr>
      <vt:lpstr>Quotable</vt:lpstr>
      <vt:lpstr>1_Office Theme</vt:lpstr>
      <vt:lpstr>PowerPoint Presentation</vt:lpstr>
      <vt:lpstr> Center for Healthy Work A NIOSH Center of Excellence for Total Worker Health®    </vt:lpstr>
      <vt:lpstr>Goal/Meta </vt:lpstr>
      <vt:lpstr>Greater Lawndale Healthy Work  Project Aims</vt:lpstr>
      <vt:lpstr>Exploring Precarious Work to Build a Culture of Occupational Health at Community Level </vt:lpstr>
      <vt:lpstr>Research Partners</vt:lpstr>
      <vt:lpstr>Community-based Participatory Research</vt:lpstr>
      <vt:lpstr>PowerPoint Presentation</vt:lpstr>
      <vt:lpstr>PowerPoint Presentation</vt:lpstr>
      <vt:lpstr>PowerPoint Presentation</vt:lpstr>
      <vt:lpstr>Individual Interview</vt:lpstr>
      <vt:lpstr>Introduction</vt:lpstr>
      <vt:lpstr>Coding Overview</vt:lpstr>
      <vt:lpstr>Code Frequency</vt:lpstr>
      <vt:lpstr>Community Asset Summary</vt:lpstr>
      <vt:lpstr>Action Level Summary</vt:lpstr>
      <vt:lpstr>Action Level Summary, Cont.</vt:lpstr>
      <vt:lpstr>Action Level Summary, Cont.</vt:lpstr>
      <vt:lpstr>Takeaways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PPRT and Total Worker Health Projects</dc:title>
  <dc:creator>Marcella Hernandez</dc:creator>
  <cp:lastModifiedBy>jennifer beirne</cp:lastModifiedBy>
  <cp:revision>255</cp:revision>
  <cp:lastPrinted>2019-09-07T18:59:16Z</cp:lastPrinted>
  <dcterms:created xsi:type="dcterms:W3CDTF">2016-09-01T02:44:01Z</dcterms:created>
  <dcterms:modified xsi:type="dcterms:W3CDTF">2020-03-13T03:09:35Z</dcterms:modified>
</cp:coreProperties>
</file>