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0" r:id="rId1"/>
    <p:sldMasterId id="2147484030" r:id="rId2"/>
    <p:sldMasterId id="2147484043" r:id="rId3"/>
    <p:sldMasterId id="2147484056" r:id="rId4"/>
    <p:sldMasterId id="2147484072" r:id="rId5"/>
  </p:sldMasterIdLst>
  <p:notesMasterIdLst>
    <p:notesMasterId r:id="rId20"/>
  </p:notesMasterIdLst>
  <p:handoutMasterIdLst>
    <p:handoutMasterId r:id="rId21"/>
  </p:handoutMasterIdLst>
  <p:sldIdLst>
    <p:sldId id="373" r:id="rId6"/>
    <p:sldId id="298" r:id="rId7"/>
    <p:sldId id="257" r:id="rId8"/>
    <p:sldId id="385" r:id="rId9"/>
    <p:sldId id="295" r:id="rId10"/>
    <p:sldId id="364" r:id="rId11"/>
    <p:sldId id="299" r:id="rId12"/>
    <p:sldId id="276" r:id="rId13"/>
    <p:sldId id="376" r:id="rId14"/>
    <p:sldId id="270" r:id="rId15"/>
    <p:sldId id="395" r:id="rId16"/>
    <p:sldId id="396" r:id="rId17"/>
    <p:sldId id="397" r:id="rId18"/>
    <p:sldId id="39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orient="horz" pos="4319">
          <p15:clr>
            <a:srgbClr val="A4A3A4"/>
          </p15:clr>
        </p15:guide>
        <p15:guide id="4" pos="428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9000"/>
    <a:srgbClr val="FFE2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980" autoAdjust="0"/>
    <p:restoredTop sz="95000" autoAdjust="0"/>
  </p:normalViewPr>
  <p:slideViewPr>
    <p:cSldViewPr snapToGrid="0">
      <p:cViewPr varScale="1">
        <p:scale>
          <a:sx n="100" d="100"/>
          <a:sy n="100" d="100"/>
        </p:scale>
        <p:origin x="592" y="176"/>
      </p:cViewPr>
      <p:guideLst>
        <p:guide orient="horz" pos="2160"/>
        <p:guide pos="3840"/>
        <p:guide orient="horz" pos="4319"/>
        <p:guide pos="4285"/>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E14371-94AA-1646-883F-B759D7C64C7B}" type="datetimeFigureOut">
              <a:rPr lang="en-US" smtClean="0"/>
              <a:t>3/12/20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0A155BB-9E8D-A640-A9EE-513F7AA5F1FD}" type="slidenum">
              <a:rPr lang="en-US" smtClean="0"/>
              <a:t>‹#›</a:t>
            </a:fld>
            <a:endParaRPr lang="en-US"/>
          </a:p>
        </p:txBody>
      </p:sp>
    </p:spTree>
    <p:extLst>
      <p:ext uri="{BB962C8B-B14F-4D97-AF65-F5344CB8AC3E}">
        <p14:creationId xmlns:p14="http://schemas.microsoft.com/office/powerpoint/2010/main" val="167085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1285B-8121-4A4E-9F02-54D0D1BA86C1}" type="datetimeFigureOut">
              <a:rPr lang="en-US" smtClean="0"/>
              <a:t>3/12/20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9BE2C4-10F2-4655-8042-51697A9E1944}" type="slidenum">
              <a:rPr lang="en-US" smtClean="0"/>
              <a:t>‹#›</a:t>
            </a:fld>
            <a:endParaRPr lang="en-US"/>
          </a:p>
        </p:txBody>
      </p:sp>
    </p:spTree>
    <p:extLst>
      <p:ext uri="{BB962C8B-B14F-4D97-AF65-F5344CB8AC3E}">
        <p14:creationId xmlns:p14="http://schemas.microsoft.com/office/powerpoint/2010/main" val="11975128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A2472A5-B28D-405F-AB09-CEEED3F0844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385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dirty="0"/>
              <a:t>SLIDE 6: In conveying some of the ideas of how health inequities are produced</a:t>
            </a:r>
            <a:r>
              <a:rPr lang="en-US" sz="2200" baseline="0" dirty="0"/>
              <a:t> and maintained I’ll be sharing some of what we are learning in our National Institutes of Occupational Safety and Health-funded Center for Healthy Work at UIC. Specifically, our research core has been engaged in participatory research in Chicago neighborhoods that have a large proportion of the residents engaged in what we refer to as precarious work situations. This is relevant to our topic today as our Center’s mission is to </a:t>
            </a:r>
            <a:r>
              <a:rPr lang="en-US" sz="2200" dirty="0">
                <a:solidFill>
                  <a:prstClr val="white"/>
                </a:solidFill>
                <a:latin typeface="Calibri" panose="020F0502020204030204" pitchFamily="34" charset="0"/>
                <a:cs typeface="Calibri" panose="020F0502020204030204" pitchFamily="34" charset="0"/>
              </a:rPr>
              <a:t>to remove barriers that impact the health of low wage workers in the increasingly contingent workforce</a:t>
            </a:r>
            <a:r>
              <a:rPr lang="en-US" sz="2200" baseline="0" dirty="0">
                <a:solidFill>
                  <a:prstClr val="white"/>
                </a:solidFill>
                <a:latin typeface="Calibri" panose="020F0502020204030204" pitchFamily="34" charset="0"/>
                <a:cs typeface="Calibri" panose="020F0502020204030204" pitchFamily="34" charset="0"/>
              </a:rPr>
              <a:t> and we have a social justice emphasis that </a:t>
            </a:r>
            <a:r>
              <a:rPr lang="en-US" sz="2200" dirty="0">
                <a:solidFill>
                  <a:srgbClr val="FFC000"/>
                </a:solidFill>
                <a:latin typeface="Calibri" panose="020F0502020204030204" pitchFamily="34" charset="0"/>
                <a:cs typeface="Calibri" panose="020F0502020204030204" pitchFamily="34" charset="0"/>
              </a:rPr>
              <a:t>Everyone has the right to a healthy job.  Barriers to work and health and human rights are of</a:t>
            </a:r>
            <a:r>
              <a:rPr lang="en-US" sz="2200" baseline="0" dirty="0">
                <a:solidFill>
                  <a:srgbClr val="FFC000"/>
                </a:solidFill>
                <a:latin typeface="Calibri" panose="020F0502020204030204" pitchFamily="34" charset="0"/>
                <a:cs typeface="Calibri" panose="020F0502020204030204" pitchFamily="34" charset="0"/>
              </a:rPr>
              <a:t> central interests in our research and in this webinar. </a:t>
            </a:r>
            <a:endParaRPr lang="en-US" sz="2200" dirty="0">
              <a:solidFill>
                <a:srgbClr val="FFC000"/>
              </a:solidFill>
              <a:latin typeface="Calibri" panose="020F0502020204030204" pitchFamily="34" charset="0"/>
              <a:cs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prstClr val="white"/>
              </a:solidFill>
              <a:latin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E1B8C1B6-081F-45AB-8E9C-CE1A01276E7D}"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46859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t>SLIDE 6: In</a:t>
            </a:r>
            <a:r>
              <a:rPr lang="en-US" sz="2200" baseline="0" dirty="0"/>
              <a:t> the Center for Healthy Work, our study is examining from a CBPR perspective, in which we are researching in partnership with people best informed on the topic, how people experience work at the community level. We are using mixed methods to be able to describe how work functions as a social determinant of health. In doing so we are collecting and piecing together stories of people engaged in precarious work.  </a:t>
            </a:r>
            <a:endParaRPr lang="en-US" sz="2200" dirty="0"/>
          </a:p>
        </p:txBody>
      </p:sp>
      <p:sp>
        <p:nvSpPr>
          <p:cNvPr id="4" name="Slide Number Placeholder 3"/>
          <p:cNvSpPr>
            <a:spLocks noGrp="1"/>
          </p:cNvSpPr>
          <p:nvPr>
            <p:ph type="sldNum" sz="quarter" idx="10"/>
          </p:nvPr>
        </p:nvSpPr>
        <p:spPr/>
        <p:txBody>
          <a:bodyPr/>
          <a:lstStyle/>
          <a:p>
            <a:fld id="{819BE2C4-10F2-4655-8042-51697A9E1944}" type="slidenum">
              <a:rPr lang="en-US" smtClean="0"/>
              <a:t>5</a:t>
            </a:fld>
            <a:endParaRPr lang="en-US"/>
          </a:p>
        </p:txBody>
      </p:sp>
    </p:spTree>
    <p:extLst>
      <p:ext uri="{BB962C8B-B14F-4D97-AF65-F5344CB8AC3E}">
        <p14:creationId xmlns:p14="http://schemas.microsoft.com/office/powerpoint/2010/main" val="533079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Times New Roman" charset="0"/>
              </a:rPr>
              <a:t>Partners are academics, or Public health professionals, and community members.</a:t>
            </a:r>
          </a:p>
          <a:p>
            <a:endParaRPr lang="en-US">
              <a:latin typeface="Times New Roman" charset="0"/>
            </a:endParaRPr>
          </a:p>
          <a:p>
            <a:r>
              <a:rPr lang="en-US">
                <a:latin typeface="Times New Roman" charset="0"/>
              </a:rPr>
              <a:t>Creating opportunities for social change through science and activism. Goal of Public Health.</a:t>
            </a:r>
          </a:p>
          <a:p>
            <a:r>
              <a:rPr lang="en-US">
                <a:latin typeface="Times New Roman" charset="0"/>
              </a:rPr>
              <a:t>Researchers transform tools for community members to analyze and decide on action</a:t>
            </a:r>
          </a:p>
          <a:p>
            <a:r>
              <a:rPr lang="en-US">
                <a:latin typeface="Times New Roman" charset="0"/>
              </a:rPr>
              <a:t>Community members transfer their expert content and meaning to researchers in pursuit of knowledge and application.</a:t>
            </a:r>
          </a:p>
          <a:p>
            <a:endParaRPr lang="en-US">
              <a:latin typeface="Times New Roman" charset="0"/>
            </a:endParaRPr>
          </a:p>
        </p:txBody>
      </p:sp>
    </p:spTree>
    <p:extLst>
      <p:ext uri="{BB962C8B-B14F-4D97-AF65-F5344CB8AC3E}">
        <p14:creationId xmlns:p14="http://schemas.microsoft.com/office/powerpoint/2010/main" val="1542885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9BE2C4-10F2-4655-8042-51697A9E1944}" type="slidenum">
              <a:rPr lang="en-US" smtClean="0"/>
              <a:t>8</a:t>
            </a:fld>
            <a:endParaRPr lang="en-US"/>
          </a:p>
        </p:txBody>
      </p:sp>
    </p:spTree>
    <p:extLst>
      <p:ext uri="{BB962C8B-B14F-4D97-AF65-F5344CB8AC3E}">
        <p14:creationId xmlns:p14="http://schemas.microsoft.com/office/powerpoint/2010/main" val="234460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9BE2C4-10F2-4655-8042-51697A9E1944}" type="slidenum">
              <a:rPr lang="en-US" smtClean="0"/>
              <a:t>9</a:t>
            </a:fld>
            <a:endParaRPr lang="en-US"/>
          </a:p>
        </p:txBody>
      </p:sp>
    </p:spTree>
    <p:extLst>
      <p:ext uri="{BB962C8B-B14F-4D97-AF65-F5344CB8AC3E}">
        <p14:creationId xmlns:p14="http://schemas.microsoft.com/office/powerpoint/2010/main" val="4046093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19064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1069219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23623902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6A1F3F-6695-4D40-A881-EEC8043C1A99}"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6A1F3F-6695-4D40-A881-EEC8043C1A99}" type="datetimeFigureOut">
              <a:rPr lang="en-US" smtClean="0"/>
              <a:pPr/>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6A1F3F-6695-4D40-A881-EEC8043C1A99}" type="datetimeFigureOut">
              <a:rPr lang="en-US" smtClean="0"/>
              <a:pPr/>
              <a:t>3/12/20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6A1F3F-6695-4D40-A881-EEC8043C1A99}" type="datetimeFigureOut">
              <a:rPr lang="en-US" smtClean="0"/>
              <a:pPr/>
              <a:t>3/12/20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06A1F3F-6695-4D40-A881-EEC8043C1A99}" type="datetimeFigureOut">
              <a:rPr lang="en-US" smtClean="0"/>
              <a:pPr/>
              <a:t>3/12/20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06A1F3F-6695-4D40-A881-EEC8043C1A99}" type="datetimeFigureOut">
              <a:rPr lang="en-US" smtClean="0"/>
              <a:pPr/>
              <a:t>3/12/20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solidFill>
                <a:srgbClr val="344068"/>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A2B09A1-647C-4946-A513-54CA1803492D}" type="slidenum">
              <a:rPr lang="en-US" smtClean="0">
                <a:solidFill>
                  <a:srgbClr val="344068"/>
                </a:solidFill>
              </a:rPr>
              <a:pPr/>
              <a:t>‹#›</a:t>
            </a:fld>
            <a:endParaRPr lang="en-US">
              <a:solidFill>
                <a:srgbClr val="344068"/>
              </a:solidFill>
            </a:endParaRPr>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1042015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6A1F3F-6695-4D40-A881-EEC8043C1A99}" type="datetimeFigureOut">
              <a:rPr lang="en-US" smtClean="0"/>
              <a:pPr/>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6A1F3F-6695-4D40-A881-EEC8043C1A99}"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pPr/>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 Pictures with Caption">
    <p:spTree>
      <p:nvGrpSpPr>
        <p:cNvPr id="1" name=""/>
        <p:cNvGrpSpPr/>
        <p:nvPr/>
      </p:nvGrpSpPr>
      <p:grpSpPr>
        <a:xfrm>
          <a:off x="0" y="0"/>
          <a:ext cx="0" cy="0"/>
          <a:chOff x="0" y="0"/>
          <a:chExt cx="0" cy="0"/>
        </a:xfrm>
      </p:grpSpPr>
      <p:sp>
        <p:nvSpPr>
          <p:cNvPr id="6" name="Rectangle 5"/>
          <p:cNvSpPr/>
          <p:nvPr/>
        </p:nvSpPr>
        <p:spPr>
          <a:xfrm>
            <a:off x="376767" y="228600"/>
            <a:ext cx="8515351"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7" name="TextBox 6"/>
          <p:cNvSpPr txBox="1">
            <a:spLocks noChangeArrowheads="1"/>
          </p:cNvSpPr>
          <p:nvPr/>
        </p:nvSpPr>
        <p:spPr bwMode="auto">
          <a:xfrm>
            <a:off x="567267" y="174625"/>
            <a:ext cx="550333"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5400" b="1">
                <a:solidFill>
                  <a:srgbClr val="B870B8"/>
                </a:solidFill>
              </a:rPr>
              <a:t>+</a:t>
            </a:r>
          </a:p>
        </p:txBody>
      </p:sp>
      <p:sp>
        <p:nvSpPr>
          <p:cNvPr id="8" name="Rectangle 7"/>
          <p:cNvSpPr/>
          <p:nvPr/>
        </p:nvSpPr>
        <p:spPr>
          <a:xfrm>
            <a:off x="9069917" y="228600"/>
            <a:ext cx="2743200" cy="20383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2" name="Title 1"/>
          <p:cNvSpPr>
            <a:spLocks noGrp="1"/>
          </p:cNvSpPr>
          <p:nvPr>
            <p:ph type="title"/>
          </p:nvPr>
        </p:nvSpPr>
        <p:spPr>
          <a:xfrm>
            <a:off x="507406" y="2571750"/>
            <a:ext cx="8242148"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508126" y="3733801"/>
            <a:ext cx="8239421"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Picture Placeholder 12"/>
          <p:cNvSpPr>
            <a:spLocks noGrp="1"/>
          </p:cNvSpPr>
          <p:nvPr>
            <p:ph type="pic" sz="quarter" idx="13"/>
          </p:nvPr>
        </p:nvSpPr>
        <p:spPr>
          <a:xfrm>
            <a:off x="9069917" y="2374940"/>
            <a:ext cx="2743200" cy="2039112"/>
          </a:xfrm>
        </p:spPr>
        <p:txBody>
          <a:bodyPr rtlCol="0">
            <a:normAutofit/>
          </a:bodyPr>
          <a:lstStyle>
            <a:lvl1pPr>
              <a:buNone/>
              <a:defRPr/>
            </a:lvl1pPr>
          </a:lstStyle>
          <a:p>
            <a:pPr lvl="0"/>
            <a:r>
              <a:rPr lang="en-US" noProof="0"/>
              <a:t>Drag picture to placeholder or click icon to add</a:t>
            </a:r>
            <a:endParaRPr noProof="0"/>
          </a:p>
        </p:txBody>
      </p:sp>
      <p:sp>
        <p:nvSpPr>
          <p:cNvPr id="13" name="Picture Placeholder 12"/>
          <p:cNvSpPr>
            <a:spLocks noGrp="1"/>
          </p:cNvSpPr>
          <p:nvPr>
            <p:ph type="pic" sz="quarter" idx="14"/>
          </p:nvPr>
        </p:nvSpPr>
        <p:spPr>
          <a:xfrm>
            <a:off x="9069917" y="4535424"/>
            <a:ext cx="2743200" cy="2039112"/>
          </a:xfrm>
        </p:spPr>
        <p:txBody>
          <a:bodyPr rtlCol="0">
            <a:normAutofit/>
          </a:bodyPr>
          <a:lstStyle>
            <a:lvl1pPr>
              <a:buNone/>
              <a:defRPr/>
            </a:lvl1pPr>
          </a:lstStyle>
          <a:p>
            <a:pPr lvl="0"/>
            <a:r>
              <a:rPr lang="en-US" noProof="0"/>
              <a:t>Drag picture to placeholder or click icon to add</a:t>
            </a:r>
            <a:endParaRPr noProof="0"/>
          </a:p>
        </p:txBody>
      </p:sp>
      <p:sp>
        <p:nvSpPr>
          <p:cNvPr id="9" name="Date Placeholder 4"/>
          <p:cNvSpPr>
            <a:spLocks noGrp="1"/>
          </p:cNvSpPr>
          <p:nvPr>
            <p:ph type="dt" sz="half" idx="15"/>
          </p:nvPr>
        </p:nvSpPr>
        <p:spPr>
          <a:xfrm>
            <a:off x="6949018" y="6235701"/>
            <a:ext cx="1799167" cy="365125"/>
          </a:xfrm>
        </p:spPr>
        <p:txBody>
          <a:bodyPr/>
          <a:lstStyle>
            <a:lvl1pPr>
              <a:defRPr>
                <a:solidFill>
                  <a:schemeClr val="bg1"/>
                </a:solidFill>
              </a:defRPr>
            </a:lvl1pPr>
          </a:lstStyle>
          <a:p>
            <a:pPr>
              <a:defRPr/>
            </a:pPr>
            <a:fld id="{3FB57C5E-9EA0-6E43-956E-DA5C456D7321}" type="datetimeFigureOut">
              <a:rPr lang="en-US">
                <a:solidFill>
                  <a:prstClr val="white"/>
                </a:solidFill>
              </a:rPr>
              <a:pPr>
                <a:defRPr/>
              </a:pPr>
              <a:t>3/12/20</a:t>
            </a:fld>
            <a:endParaRPr lang="en-US">
              <a:solidFill>
                <a:prstClr val="white"/>
              </a:solidFill>
            </a:endParaRPr>
          </a:p>
        </p:txBody>
      </p:sp>
      <p:sp>
        <p:nvSpPr>
          <p:cNvPr id="10" name="Footer Placeholder 5"/>
          <p:cNvSpPr>
            <a:spLocks noGrp="1"/>
          </p:cNvSpPr>
          <p:nvPr>
            <p:ph type="ftr" sz="quarter" idx="16"/>
          </p:nvPr>
        </p:nvSpPr>
        <p:spPr>
          <a:xfrm>
            <a:off x="508000" y="6235701"/>
            <a:ext cx="6197600" cy="365125"/>
          </a:xfrm>
        </p:spPr>
        <p:txBody>
          <a:bodyPr/>
          <a:lstStyle>
            <a:lvl1pPr>
              <a:defRPr>
                <a:solidFill>
                  <a:schemeClr val="bg1"/>
                </a:solidFill>
              </a:defRPr>
            </a:lvl1pPr>
          </a:lstStyle>
          <a:p>
            <a:pPr>
              <a:defRPr/>
            </a:pPr>
            <a:endParaRPr lang="en-US">
              <a:solidFill>
                <a:prstClr val="white"/>
              </a:solidFill>
            </a:endParaRPr>
          </a:p>
        </p:txBody>
      </p:sp>
      <p:sp>
        <p:nvSpPr>
          <p:cNvPr id="11" name="Slide Number Placeholder 6"/>
          <p:cNvSpPr>
            <a:spLocks noGrp="1"/>
          </p:cNvSpPr>
          <p:nvPr>
            <p:ph type="sldNum" sz="quarter" idx="17"/>
          </p:nvPr>
        </p:nvSpPr>
        <p:spPr/>
        <p:txBody>
          <a:bodyPr/>
          <a:lstStyle>
            <a:lvl1pPr>
              <a:defRPr/>
            </a:lvl1pPr>
          </a:lstStyle>
          <a:p>
            <a:pPr>
              <a:defRPr/>
            </a:pPr>
            <a:fld id="{BDB255C6-E638-E247-9AD7-9623D7BDA3AB}" type="slidenum">
              <a:rPr lang="en-US"/>
              <a:pPr>
                <a:defRPr/>
              </a:pPr>
              <a:t>‹#›</a:t>
            </a:fld>
            <a:endParaRPr lang="en-US"/>
          </a:p>
        </p:txBody>
      </p:sp>
    </p:spTree>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6004480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enter for Healthy Work">
    <p:spTree>
      <p:nvGrpSpPr>
        <p:cNvPr id="1" name=""/>
        <p:cNvGrpSpPr/>
        <p:nvPr/>
      </p:nvGrpSpPr>
      <p:grpSpPr>
        <a:xfrm>
          <a:off x="0" y="0"/>
          <a:ext cx="0" cy="0"/>
          <a:chOff x="0" y="0"/>
          <a:chExt cx="0" cy="0"/>
        </a:xfrm>
      </p:grpSpPr>
      <p:sp>
        <p:nvSpPr>
          <p:cNvPr id="6" name="Title 5"/>
          <p:cNvSpPr>
            <a:spLocks noGrp="1"/>
          </p:cNvSpPr>
          <p:nvPr>
            <p:ph type="title"/>
          </p:nvPr>
        </p:nvSpPr>
        <p:spPr>
          <a:xfrm>
            <a:off x="228599" y="574677"/>
            <a:ext cx="11630025" cy="1325563"/>
          </a:xfrm>
        </p:spPr>
        <p:txBody>
          <a:bodyPr/>
          <a:lstStyle/>
          <a:p>
            <a:r>
              <a:rPr lang="en-US"/>
              <a:t>Click to edit Master title style</a:t>
            </a:r>
          </a:p>
        </p:txBody>
      </p:sp>
      <p:sp>
        <p:nvSpPr>
          <p:cNvPr id="8" name="Content Placeholder 7"/>
          <p:cNvSpPr>
            <a:spLocks noGrp="1"/>
          </p:cNvSpPr>
          <p:nvPr>
            <p:ph sz="quarter" idx="10"/>
          </p:nvPr>
        </p:nvSpPr>
        <p:spPr>
          <a:xfrm>
            <a:off x="349249" y="2122133"/>
            <a:ext cx="11582400" cy="4476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1941" y="6160007"/>
            <a:ext cx="2548133" cy="697993"/>
          </a:xfrm>
          <a:prstGeom prst="rect">
            <a:avLst/>
          </a:prstGeom>
        </p:spPr>
      </p:pic>
      <p:pic>
        <p:nvPicPr>
          <p:cNvPr id="1026" name="Picture 2" descr="Image result for uic school of public health logo transpar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939" y="5800915"/>
            <a:ext cx="2337319" cy="1165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1701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4425999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779170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1322160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188250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6A1F3F-6695-4D40-A881-EEC8043C1A99}" type="datetimeFigureOut">
              <a:rPr lang="en-US" smtClean="0"/>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2B09A1-647C-4946-A513-54CA1803492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98907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31688407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18154831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10876226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14808579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42643027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506167-1BA3-4F3D-820A-299BB96A83DC}" type="slidenum">
              <a:rPr lang="en-US" smtClean="0"/>
              <a:t>‹#›</a:t>
            </a:fld>
            <a:endParaRPr lang="en-US"/>
          </a:p>
        </p:txBody>
      </p:sp>
    </p:spTree>
    <p:extLst>
      <p:ext uri="{BB962C8B-B14F-4D97-AF65-F5344CB8AC3E}">
        <p14:creationId xmlns:p14="http://schemas.microsoft.com/office/powerpoint/2010/main" val="42376995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55"/>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solidFill>
              <a:latin typeface="Century Gothic"/>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712427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5" y="447188"/>
            <a:ext cx="10571999"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7" y="2222287"/>
            <a:ext cx="10554575"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solidFill>
              <a:latin typeface="Century Gothic"/>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9526573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ine Step Process Arrow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3" name="Footer Placeholder 2"/>
          <p:cNvSpPr>
            <a:spLocks noGrp="1"/>
          </p:cNvSpPr>
          <p:nvPr>
            <p:ph type="ftr" sz="quarter" idx="11"/>
          </p:nvPr>
        </p:nvSpPr>
        <p:spPr/>
        <p:txBody>
          <a:bodyPr/>
          <a:lstStyle/>
          <a:p>
            <a:endParaRPr lang="en-US" dirty="0">
              <a:solidFill>
                <a:prstClr val="white"/>
              </a:solidFill>
              <a:latin typeface="Century Gothic"/>
            </a:endParaRPr>
          </a:p>
        </p:txBody>
      </p:sp>
      <p:sp>
        <p:nvSpPr>
          <p:cNvPr id="5" name="Freeform 4"/>
          <p:cNvSpPr/>
          <p:nvPr/>
        </p:nvSpPr>
        <p:spPr>
          <a:xfrm rot="5400000">
            <a:off x="8995317" y="3381333"/>
            <a:ext cx="1285105" cy="3775925"/>
          </a:xfrm>
          <a:custGeom>
            <a:avLst/>
            <a:gdLst>
              <a:gd name="connsiteX0" fmla="*/ 0 w 1285105"/>
              <a:gd name="connsiteY0" fmla="*/ 636318 h 3775925"/>
              <a:gd name="connsiteX1" fmla="*/ 1 w 1285105"/>
              <a:gd name="connsiteY1" fmla="*/ 636317 h 3775925"/>
              <a:gd name="connsiteX2" fmla="*/ 1 w 1285105"/>
              <a:gd name="connsiteY2" fmla="*/ 369714 h 3775925"/>
              <a:gd name="connsiteX3" fmla="*/ 0 w 1285105"/>
              <a:gd name="connsiteY3" fmla="*/ 369714 h 3775925"/>
              <a:gd name="connsiteX4" fmla="*/ 642552 w 1285105"/>
              <a:gd name="connsiteY4" fmla="*/ 0 h 3775925"/>
              <a:gd name="connsiteX5" fmla="*/ 1285104 w 1285105"/>
              <a:gd name="connsiteY5" fmla="*/ 369714 h 3775925"/>
              <a:gd name="connsiteX6" fmla="*/ 1285105 w 1285105"/>
              <a:gd name="connsiteY6" fmla="*/ 369714 h 3775925"/>
              <a:gd name="connsiteX7" fmla="*/ 1285105 w 1285105"/>
              <a:gd name="connsiteY7" fmla="*/ 636318 h 3775925"/>
              <a:gd name="connsiteX8" fmla="*/ 1285105 w 1285105"/>
              <a:gd name="connsiteY8" fmla="*/ 3509321 h 3775925"/>
              <a:gd name="connsiteX9" fmla="*/ 1285105 w 1285105"/>
              <a:gd name="connsiteY9" fmla="*/ 3775925 h 3775925"/>
              <a:gd name="connsiteX10" fmla="*/ 1 w 1285105"/>
              <a:gd name="connsiteY10" fmla="*/ 3775925 h 3775925"/>
              <a:gd name="connsiteX11" fmla="*/ 1 w 1285105"/>
              <a:gd name="connsiteY11" fmla="*/ 3509321 h 3775925"/>
              <a:gd name="connsiteX12" fmla="*/ 1 w 1285105"/>
              <a:gd name="connsiteY12" fmla="*/ 636318 h 377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5105" h="3775925">
                <a:moveTo>
                  <a:pt x="0" y="636318"/>
                </a:moveTo>
                <a:lnTo>
                  <a:pt x="1" y="636317"/>
                </a:lnTo>
                <a:lnTo>
                  <a:pt x="1" y="369714"/>
                </a:lnTo>
                <a:lnTo>
                  <a:pt x="0" y="369714"/>
                </a:lnTo>
                <a:lnTo>
                  <a:pt x="642552" y="0"/>
                </a:lnTo>
                <a:lnTo>
                  <a:pt x="1285104" y="369714"/>
                </a:lnTo>
                <a:lnTo>
                  <a:pt x="1285105" y="369714"/>
                </a:lnTo>
                <a:lnTo>
                  <a:pt x="1285105" y="636318"/>
                </a:lnTo>
                <a:lnTo>
                  <a:pt x="1285105" y="3509321"/>
                </a:lnTo>
                <a:lnTo>
                  <a:pt x="1285105" y="3775925"/>
                </a:lnTo>
                <a:lnTo>
                  <a:pt x="1" y="3775925"/>
                </a:lnTo>
                <a:lnTo>
                  <a:pt x="1" y="3509321"/>
                </a:lnTo>
                <a:lnTo>
                  <a:pt x="1" y="63631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6" name="Freeform 5"/>
          <p:cNvSpPr/>
          <p:nvPr/>
        </p:nvSpPr>
        <p:spPr>
          <a:xfrm>
            <a:off x="4341341" y="4626739"/>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7" name="Freeform 6"/>
          <p:cNvSpPr/>
          <p:nvPr/>
        </p:nvSpPr>
        <p:spPr>
          <a:xfrm rot="5400000">
            <a:off x="1976106" y="3178850"/>
            <a:ext cx="1590871" cy="3879036"/>
          </a:xfrm>
          <a:custGeom>
            <a:avLst/>
            <a:gdLst>
              <a:gd name="connsiteX0" fmla="*/ 305766 w 1590871"/>
              <a:gd name="connsiteY0" fmla="*/ 369714 h 3879036"/>
              <a:gd name="connsiteX1" fmla="*/ 948318 w 1590871"/>
              <a:gd name="connsiteY1" fmla="*/ 0 h 3879036"/>
              <a:gd name="connsiteX2" fmla="*/ 1590870 w 1590871"/>
              <a:gd name="connsiteY2" fmla="*/ 369714 h 3879036"/>
              <a:gd name="connsiteX3" fmla="*/ 1590871 w 1590871"/>
              <a:gd name="connsiteY3" fmla="*/ 369714 h 3879036"/>
              <a:gd name="connsiteX4" fmla="*/ 1590871 w 1590871"/>
              <a:gd name="connsiteY4" fmla="*/ 3664847 h 3879036"/>
              <a:gd name="connsiteX5" fmla="*/ 1376683 w 1590871"/>
              <a:gd name="connsiteY5" fmla="*/ 3879035 h 3879036"/>
              <a:gd name="connsiteX6" fmla="*/ 305767 w 1590871"/>
              <a:gd name="connsiteY6" fmla="*/ 3879035 h 3879036"/>
              <a:gd name="connsiteX7" fmla="*/ 305767 w 1590871"/>
              <a:gd name="connsiteY7" fmla="*/ 369714 h 3879036"/>
              <a:gd name="connsiteX8" fmla="*/ 0 w 1590871"/>
              <a:gd name="connsiteY8" fmla="*/ 3879036 h 3879036"/>
              <a:gd name="connsiteX9" fmla="*/ 0 w 1590871"/>
              <a:gd name="connsiteY9" fmla="*/ 2593932 h 3879036"/>
              <a:gd name="connsiteX10" fmla="*/ 305766 w 1590871"/>
              <a:gd name="connsiteY10" fmla="*/ 2593932 h 3879036"/>
              <a:gd name="connsiteX11" fmla="*/ 305766 w 1590871"/>
              <a:gd name="connsiteY11" fmla="*/ 3879036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0871" h="3879036">
                <a:moveTo>
                  <a:pt x="305766" y="369714"/>
                </a:moveTo>
                <a:lnTo>
                  <a:pt x="948318" y="0"/>
                </a:lnTo>
                <a:lnTo>
                  <a:pt x="1590870" y="369714"/>
                </a:lnTo>
                <a:lnTo>
                  <a:pt x="1590871" y="369714"/>
                </a:lnTo>
                <a:lnTo>
                  <a:pt x="1590871" y="3664847"/>
                </a:lnTo>
                <a:cubicBezTo>
                  <a:pt x="1590871" y="3783140"/>
                  <a:pt x="1494976" y="3879035"/>
                  <a:pt x="1376683" y="3879035"/>
                </a:cubicBezTo>
                <a:lnTo>
                  <a:pt x="305767" y="3879035"/>
                </a:lnTo>
                <a:lnTo>
                  <a:pt x="305767" y="369714"/>
                </a:lnTo>
                <a:close/>
                <a:moveTo>
                  <a:pt x="0" y="3879036"/>
                </a:moveTo>
                <a:lnTo>
                  <a:pt x="0" y="2593932"/>
                </a:lnTo>
                <a:lnTo>
                  <a:pt x="305766" y="2593932"/>
                </a:lnTo>
                <a:lnTo>
                  <a:pt x="305766" y="387903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8" name="Freeform 7"/>
          <p:cNvSpPr/>
          <p:nvPr/>
        </p:nvSpPr>
        <p:spPr>
          <a:xfrm rot="10800000" flipH="1">
            <a:off x="832017" y="2766945"/>
            <a:ext cx="3509323" cy="1925699"/>
          </a:xfrm>
          <a:custGeom>
            <a:avLst/>
            <a:gdLst>
              <a:gd name="connsiteX0" fmla="*/ 1 w 3509322"/>
              <a:gd name="connsiteY0" fmla="*/ 369714 h 1925699"/>
              <a:gd name="connsiteX1" fmla="*/ 1285105 w 3509322"/>
              <a:gd name="connsiteY1" fmla="*/ 369714 h 1925699"/>
              <a:gd name="connsiteX2" fmla="*/ 642553 w 3509322"/>
              <a:gd name="connsiteY2" fmla="*/ 0 h 1925699"/>
              <a:gd name="connsiteX3" fmla="*/ 214189 w 3509322"/>
              <a:gd name="connsiteY3" fmla="*/ 1925699 h 1925699"/>
              <a:gd name="connsiteX4" fmla="*/ 3509322 w 3509322"/>
              <a:gd name="connsiteY4" fmla="*/ 1925699 h 1925699"/>
              <a:gd name="connsiteX5" fmla="*/ 3509322 w 3509322"/>
              <a:gd name="connsiteY5" fmla="*/ 640595 h 1925699"/>
              <a:gd name="connsiteX6" fmla="*/ 1285105 w 3509322"/>
              <a:gd name="connsiteY6" fmla="*/ 640595 h 1925699"/>
              <a:gd name="connsiteX7" fmla="*/ 1285105 w 3509322"/>
              <a:gd name="connsiteY7" fmla="*/ 369715 h 1925699"/>
              <a:gd name="connsiteX8" fmla="*/ 0 w 3509322"/>
              <a:gd name="connsiteY8" fmla="*/ 369715 h 1925699"/>
              <a:gd name="connsiteX9" fmla="*/ 0 w 3509322"/>
              <a:gd name="connsiteY9" fmla="*/ 640596 h 1925699"/>
              <a:gd name="connsiteX10" fmla="*/ 1 w 3509322"/>
              <a:gd name="connsiteY10" fmla="*/ 640596 h 1925699"/>
              <a:gd name="connsiteX11" fmla="*/ 1 w 3509322"/>
              <a:gd name="connsiteY11" fmla="*/ 1711511 h 1925699"/>
              <a:gd name="connsiteX12" fmla="*/ 214189 w 3509322"/>
              <a:gd name="connsiteY12" fmla="*/ 1925699 h 192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9322" h="1925699">
                <a:moveTo>
                  <a:pt x="1" y="369714"/>
                </a:moveTo>
                <a:lnTo>
                  <a:pt x="1285105" y="369714"/>
                </a:lnTo>
                <a:lnTo>
                  <a:pt x="642553" y="0"/>
                </a:lnTo>
                <a:close/>
                <a:moveTo>
                  <a:pt x="214189" y="1925699"/>
                </a:moveTo>
                <a:lnTo>
                  <a:pt x="3509322" y="1925699"/>
                </a:lnTo>
                <a:lnTo>
                  <a:pt x="3509322" y="640595"/>
                </a:lnTo>
                <a:lnTo>
                  <a:pt x="1285105" y="640595"/>
                </a:lnTo>
                <a:lnTo>
                  <a:pt x="1285105" y="369715"/>
                </a:lnTo>
                <a:lnTo>
                  <a:pt x="0" y="369715"/>
                </a:lnTo>
                <a:lnTo>
                  <a:pt x="0" y="640596"/>
                </a:lnTo>
                <a:lnTo>
                  <a:pt x="1" y="640596"/>
                </a:lnTo>
                <a:lnTo>
                  <a:pt x="1" y="1711511"/>
                </a:lnTo>
                <a:cubicBezTo>
                  <a:pt x="1" y="1829804"/>
                  <a:pt x="95896" y="1925699"/>
                  <a:pt x="214189" y="1925699"/>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9" name="Freeform 8"/>
          <p:cNvSpPr/>
          <p:nvPr/>
        </p:nvSpPr>
        <p:spPr>
          <a:xfrm flipH="1">
            <a:off x="3971629" y="2766944"/>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10" name="Freeform 9"/>
          <p:cNvSpPr/>
          <p:nvPr/>
        </p:nvSpPr>
        <p:spPr>
          <a:xfrm rot="5400000">
            <a:off x="8633755" y="1325820"/>
            <a:ext cx="1573429" cy="3879036"/>
          </a:xfrm>
          <a:custGeom>
            <a:avLst/>
            <a:gdLst>
              <a:gd name="connsiteX0" fmla="*/ 288325 w 1573429"/>
              <a:gd name="connsiteY0" fmla="*/ 3509322 h 3879036"/>
              <a:gd name="connsiteX1" fmla="*/ 288325 w 1573429"/>
              <a:gd name="connsiteY1" fmla="*/ 0 h 3879036"/>
              <a:gd name="connsiteX2" fmla="*/ 1359241 w 1573429"/>
              <a:gd name="connsiteY2" fmla="*/ 0 h 3879036"/>
              <a:gd name="connsiteX3" fmla="*/ 1573429 w 1573429"/>
              <a:gd name="connsiteY3" fmla="*/ 214189 h 3879036"/>
              <a:gd name="connsiteX4" fmla="*/ 1573429 w 1573429"/>
              <a:gd name="connsiteY4" fmla="*/ 3509322 h 3879036"/>
              <a:gd name="connsiteX5" fmla="*/ 930877 w 1573429"/>
              <a:gd name="connsiteY5" fmla="*/ 3879036 h 3879036"/>
              <a:gd name="connsiteX6" fmla="*/ 0 w 1573429"/>
              <a:gd name="connsiteY6" fmla="*/ 1285105 h 3879036"/>
              <a:gd name="connsiteX7" fmla="*/ 0 w 1573429"/>
              <a:gd name="connsiteY7" fmla="*/ 0 h 3879036"/>
              <a:gd name="connsiteX8" fmla="*/ 288321 w 1573429"/>
              <a:gd name="connsiteY8" fmla="*/ 0 h 3879036"/>
              <a:gd name="connsiteX9" fmla="*/ 288321 w 1573429"/>
              <a:gd name="connsiteY9" fmla="*/ 1285105 h 3879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3429" h="3879036">
                <a:moveTo>
                  <a:pt x="288325" y="3509322"/>
                </a:moveTo>
                <a:lnTo>
                  <a:pt x="288325" y="0"/>
                </a:lnTo>
                <a:lnTo>
                  <a:pt x="1359241" y="0"/>
                </a:lnTo>
                <a:cubicBezTo>
                  <a:pt x="1477534" y="0"/>
                  <a:pt x="1573429" y="95896"/>
                  <a:pt x="1573429" y="214189"/>
                </a:cubicBezTo>
                <a:lnTo>
                  <a:pt x="1573429" y="3509322"/>
                </a:lnTo>
                <a:lnTo>
                  <a:pt x="930877" y="3879036"/>
                </a:lnTo>
                <a:close/>
                <a:moveTo>
                  <a:pt x="0" y="1285105"/>
                </a:moveTo>
                <a:lnTo>
                  <a:pt x="0" y="0"/>
                </a:lnTo>
                <a:lnTo>
                  <a:pt x="288321" y="0"/>
                </a:lnTo>
                <a:lnTo>
                  <a:pt x="288321" y="128510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11" name="Freeform 10"/>
          <p:cNvSpPr/>
          <p:nvPr/>
        </p:nvSpPr>
        <p:spPr>
          <a:xfrm rot="10800000" flipH="1">
            <a:off x="7850668" y="905193"/>
            <a:ext cx="3509321" cy="1943142"/>
          </a:xfrm>
          <a:custGeom>
            <a:avLst/>
            <a:gdLst>
              <a:gd name="connsiteX0" fmla="*/ 2224217 w 3509321"/>
              <a:gd name="connsiteY0" fmla="*/ 369714 h 1943142"/>
              <a:gd name="connsiteX1" fmla="*/ 3509321 w 3509321"/>
              <a:gd name="connsiteY1" fmla="*/ 369714 h 1943142"/>
              <a:gd name="connsiteX2" fmla="*/ 2866769 w 3509321"/>
              <a:gd name="connsiteY2" fmla="*/ 0 h 1943142"/>
              <a:gd name="connsiteX3" fmla="*/ 2224217 w 3509321"/>
              <a:gd name="connsiteY3" fmla="*/ 658036 h 1943142"/>
              <a:gd name="connsiteX4" fmla="*/ 3509321 w 3509321"/>
              <a:gd name="connsiteY4" fmla="*/ 658036 h 1943142"/>
              <a:gd name="connsiteX5" fmla="*/ 3509321 w 3509321"/>
              <a:gd name="connsiteY5" fmla="*/ 369715 h 1943142"/>
              <a:gd name="connsiteX6" fmla="*/ 2224217 w 3509321"/>
              <a:gd name="connsiteY6" fmla="*/ 369715 h 1943142"/>
              <a:gd name="connsiteX7" fmla="*/ 0 w 3509321"/>
              <a:gd name="connsiteY7" fmla="*/ 1943142 h 1943142"/>
              <a:gd name="connsiteX8" fmla="*/ 3295133 w 3509321"/>
              <a:gd name="connsiteY8" fmla="*/ 1943142 h 1943142"/>
              <a:gd name="connsiteX9" fmla="*/ 3509321 w 3509321"/>
              <a:gd name="connsiteY9" fmla="*/ 1728954 h 1943142"/>
              <a:gd name="connsiteX10" fmla="*/ 3509321 w 3509321"/>
              <a:gd name="connsiteY10" fmla="*/ 658038 h 1943142"/>
              <a:gd name="connsiteX11" fmla="*/ 0 w 3509321"/>
              <a:gd name="connsiteY11" fmla="*/ 658038 h 194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9321" h="1943142">
                <a:moveTo>
                  <a:pt x="2224217" y="369714"/>
                </a:moveTo>
                <a:lnTo>
                  <a:pt x="3509321" y="369714"/>
                </a:lnTo>
                <a:lnTo>
                  <a:pt x="2866769" y="0"/>
                </a:lnTo>
                <a:close/>
                <a:moveTo>
                  <a:pt x="2224217" y="658036"/>
                </a:moveTo>
                <a:lnTo>
                  <a:pt x="3509321" y="658036"/>
                </a:lnTo>
                <a:lnTo>
                  <a:pt x="3509321" y="369715"/>
                </a:lnTo>
                <a:lnTo>
                  <a:pt x="2224217" y="369715"/>
                </a:lnTo>
                <a:close/>
                <a:moveTo>
                  <a:pt x="0" y="1943142"/>
                </a:moveTo>
                <a:lnTo>
                  <a:pt x="3295133" y="1943142"/>
                </a:lnTo>
                <a:cubicBezTo>
                  <a:pt x="3413426" y="1943142"/>
                  <a:pt x="3509321" y="1847247"/>
                  <a:pt x="3509321" y="1728954"/>
                </a:cubicBezTo>
                <a:lnTo>
                  <a:pt x="3509321" y="658038"/>
                </a:lnTo>
                <a:lnTo>
                  <a:pt x="0" y="658038"/>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12" name="Freeform 11"/>
          <p:cNvSpPr/>
          <p:nvPr/>
        </p:nvSpPr>
        <p:spPr>
          <a:xfrm>
            <a:off x="4341341" y="905193"/>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0 w 3879035"/>
              <a:gd name="connsiteY6" fmla="*/ 2 h 1285104"/>
              <a:gd name="connsiteX7" fmla="*/ 0 w 3879035"/>
              <a:gd name="connsiteY7" fmla="*/ 0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0" y="2"/>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sp>
        <p:nvSpPr>
          <p:cNvPr id="13" name="Freeform 12"/>
          <p:cNvSpPr/>
          <p:nvPr/>
        </p:nvSpPr>
        <p:spPr>
          <a:xfrm>
            <a:off x="832021" y="905193"/>
            <a:ext cx="3879035" cy="1285104"/>
          </a:xfrm>
          <a:custGeom>
            <a:avLst/>
            <a:gdLst>
              <a:gd name="connsiteX0" fmla="*/ 0 w 3879035"/>
              <a:gd name="connsiteY0" fmla="*/ 0 h 1285104"/>
              <a:gd name="connsiteX1" fmla="*/ 3509321 w 3879035"/>
              <a:gd name="connsiteY1" fmla="*/ 0 h 1285104"/>
              <a:gd name="connsiteX2" fmla="*/ 3879035 w 3879035"/>
              <a:gd name="connsiteY2" fmla="*/ 642552 h 1285104"/>
              <a:gd name="connsiteX3" fmla="*/ 3509321 w 3879035"/>
              <a:gd name="connsiteY3" fmla="*/ 1285104 h 1285104"/>
              <a:gd name="connsiteX4" fmla="*/ 0 w 3879035"/>
              <a:gd name="connsiteY4" fmla="*/ 1285104 h 1285104"/>
              <a:gd name="connsiteX5" fmla="*/ 0 w 3879035"/>
              <a:gd name="connsiteY5" fmla="*/ 1285102 h 1285104"/>
              <a:gd name="connsiteX6" fmla="*/ 369713 w 3879035"/>
              <a:gd name="connsiteY6" fmla="*/ 642552 h 1285104"/>
              <a:gd name="connsiteX7" fmla="*/ 0 w 3879035"/>
              <a:gd name="connsiteY7" fmla="*/ 2 h 128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79035" h="1285104">
                <a:moveTo>
                  <a:pt x="0" y="0"/>
                </a:moveTo>
                <a:lnTo>
                  <a:pt x="3509321" y="0"/>
                </a:lnTo>
                <a:lnTo>
                  <a:pt x="3879035" y="642552"/>
                </a:lnTo>
                <a:lnTo>
                  <a:pt x="3509321" y="1285104"/>
                </a:lnTo>
                <a:lnTo>
                  <a:pt x="0" y="1285104"/>
                </a:lnTo>
                <a:lnTo>
                  <a:pt x="0" y="1285102"/>
                </a:lnTo>
                <a:lnTo>
                  <a:pt x="369713" y="642552"/>
                </a:lnTo>
                <a:lnTo>
                  <a:pt x="0" y="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latin typeface="Century Gothic"/>
            </a:endParaRPr>
          </a:p>
        </p:txBody>
      </p:sp>
      <p:cxnSp>
        <p:nvCxnSpPr>
          <p:cNvPr id="16" name="Straight Connector 15"/>
          <p:cNvCxnSpPr/>
          <p:nvPr/>
        </p:nvCxnSpPr>
        <p:spPr>
          <a:xfrm>
            <a:off x="1938895" y="1068864"/>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743885" y="1039921"/>
            <a:ext cx="770971" cy="1015663"/>
          </a:xfrm>
          <a:prstGeom prst="rect">
            <a:avLst/>
          </a:prstGeom>
          <a:noFill/>
        </p:spPr>
        <p:txBody>
          <a:bodyPr wrap="square" lIns="0" tIns="0" rIns="0" bIns="0" rtlCol="0" anchor="ctr">
            <a:spAutoFit/>
          </a:bodyPr>
          <a:lstStyle/>
          <a:p>
            <a:pPr algn="ctr"/>
            <a:r>
              <a:rPr lang="en-US" sz="6600">
                <a:solidFill>
                  <a:srgbClr val="DC5D3D">
                    <a:lumMod val="75000"/>
                  </a:srgbClr>
                </a:solidFill>
                <a:latin typeface="Century Gothic"/>
              </a:rPr>
              <a:t>2</a:t>
            </a:r>
          </a:p>
        </p:txBody>
      </p:sp>
      <p:cxnSp>
        <p:nvCxnSpPr>
          <p:cNvPr id="19" name="Straight Connector 18"/>
          <p:cNvCxnSpPr/>
          <p:nvPr/>
        </p:nvCxnSpPr>
        <p:spPr>
          <a:xfrm>
            <a:off x="5514855" y="1068864"/>
            <a:ext cx="0" cy="957779"/>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8991344" y="1068864"/>
            <a:ext cx="0" cy="95777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609011" y="2926702"/>
            <a:ext cx="0" cy="95777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078359" y="2926702"/>
            <a:ext cx="0" cy="957779"/>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554848" y="2926702"/>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38895" y="4788453"/>
            <a:ext cx="0" cy="957779"/>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514855" y="4788453"/>
            <a:ext cx="0" cy="957779"/>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8991344" y="4788453"/>
            <a:ext cx="0" cy="957779"/>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
        <p:nvSpPr>
          <p:cNvPr id="44" name="Text Placeholder 43"/>
          <p:cNvSpPr>
            <a:spLocks noGrp="1"/>
          </p:cNvSpPr>
          <p:nvPr>
            <p:ph type="body" sz="quarter" idx="13" hasCustomPrompt="1"/>
          </p:nvPr>
        </p:nvSpPr>
        <p:spPr>
          <a:xfrm>
            <a:off x="2103653" y="1068856"/>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6" name="Text Placeholder 43"/>
          <p:cNvSpPr>
            <a:spLocks noGrp="1"/>
          </p:cNvSpPr>
          <p:nvPr>
            <p:ph type="body" sz="quarter" idx="14" hasCustomPrompt="1"/>
          </p:nvPr>
        </p:nvSpPr>
        <p:spPr>
          <a:xfrm>
            <a:off x="5679615" y="1068856"/>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7" name="Text Placeholder 43"/>
          <p:cNvSpPr>
            <a:spLocks noGrp="1"/>
          </p:cNvSpPr>
          <p:nvPr>
            <p:ph type="body" sz="quarter" idx="15" hasCustomPrompt="1"/>
          </p:nvPr>
        </p:nvSpPr>
        <p:spPr>
          <a:xfrm>
            <a:off x="9156103" y="1068856"/>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8" name="Text Placeholder 43"/>
          <p:cNvSpPr>
            <a:spLocks noGrp="1"/>
          </p:cNvSpPr>
          <p:nvPr>
            <p:ph type="body" sz="quarter" idx="16" hasCustomPrompt="1"/>
          </p:nvPr>
        </p:nvSpPr>
        <p:spPr>
          <a:xfrm>
            <a:off x="8719608" y="2926693"/>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49" name="Text Placeholder 43"/>
          <p:cNvSpPr>
            <a:spLocks noGrp="1"/>
          </p:cNvSpPr>
          <p:nvPr>
            <p:ph type="body" sz="quarter" idx="17" hasCustomPrompt="1"/>
          </p:nvPr>
        </p:nvSpPr>
        <p:spPr>
          <a:xfrm>
            <a:off x="5243119" y="2926693"/>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0" name="Text Placeholder 43"/>
          <p:cNvSpPr>
            <a:spLocks noGrp="1"/>
          </p:cNvSpPr>
          <p:nvPr>
            <p:ph type="body" sz="quarter" idx="18" hasCustomPrompt="1"/>
          </p:nvPr>
        </p:nvSpPr>
        <p:spPr>
          <a:xfrm>
            <a:off x="1773771" y="2926693"/>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1" name="Text Placeholder 43"/>
          <p:cNvSpPr>
            <a:spLocks noGrp="1"/>
          </p:cNvSpPr>
          <p:nvPr>
            <p:ph type="body" sz="quarter" idx="19" hasCustomPrompt="1"/>
          </p:nvPr>
        </p:nvSpPr>
        <p:spPr>
          <a:xfrm>
            <a:off x="2103653" y="4788445"/>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2" name="Text Placeholder 43"/>
          <p:cNvSpPr>
            <a:spLocks noGrp="1"/>
          </p:cNvSpPr>
          <p:nvPr>
            <p:ph type="body" sz="quarter" idx="20" hasCustomPrompt="1"/>
          </p:nvPr>
        </p:nvSpPr>
        <p:spPr>
          <a:xfrm>
            <a:off x="5679615" y="4788445"/>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
        <p:nvSpPr>
          <p:cNvPr id="53" name="Text Placeholder 43"/>
          <p:cNvSpPr>
            <a:spLocks noGrp="1"/>
          </p:cNvSpPr>
          <p:nvPr>
            <p:ph type="body" sz="quarter" idx="21" hasCustomPrompt="1"/>
          </p:nvPr>
        </p:nvSpPr>
        <p:spPr>
          <a:xfrm>
            <a:off x="9156103" y="4788445"/>
            <a:ext cx="2103120" cy="957778"/>
          </a:xfrm>
          <a:effectLst/>
        </p:spPr>
        <p:txBody>
          <a:bodyPr>
            <a:noAutofit/>
          </a:bodyPr>
          <a:lstStyle>
            <a:lvl1pPr marL="0" indent="0">
              <a:buNone/>
              <a:defRPr sz="1400">
                <a:effectLst/>
              </a:defRPr>
            </a:lvl1pPr>
            <a:lvl2pPr marL="0" indent="0">
              <a:buNone/>
              <a:defRPr sz="1400"/>
            </a:lvl2pPr>
            <a:lvl3pPr marL="0" indent="0">
              <a:buNone/>
              <a:defRPr sz="1400"/>
            </a:lvl3pPr>
            <a:lvl4pPr marL="0" indent="0">
              <a:buNone/>
              <a:defRPr sz="1400"/>
            </a:lvl4pPr>
            <a:lvl5pPr marL="0" indent="0">
              <a:buNone/>
              <a:defRPr sz="1400"/>
            </a:lvl5pPr>
            <a:lvl6pPr marL="0" indent="0">
              <a:buNone/>
              <a:defRPr sz="1400"/>
            </a:lvl6pPr>
            <a:lvl7pPr marL="0" indent="0">
              <a:buNone/>
              <a:defRPr sz="1400"/>
            </a:lvl7pPr>
            <a:lvl8pPr marL="0" indent="0">
              <a:buNone/>
              <a:defRPr sz="1400"/>
            </a:lvl8pPr>
            <a:lvl9pPr marL="0" indent="0">
              <a:buNone/>
              <a:defRPr sz="1400"/>
            </a:lvl9pPr>
          </a:lstStyle>
          <a:p>
            <a:pPr lvl="0"/>
            <a:r>
              <a:rPr lang="en-US"/>
              <a:t>Add process step here</a:t>
            </a:r>
          </a:p>
        </p:txBody>
      </p:sp>
    </p:spTree>
    <p:extLst>
      <p:ext uri="{BB962C8B-B14F-4D97-AF65-F5344CB8AC3E}">
        <p14:creationId xmlns:p14="http://schemas.microsoft.com/office/powerpoint/2010/main" val="34322073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9"/>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1" y="2951396"/>
            <a:ext cx="10561419"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1" y="5281209"/>
            <a:ext cx="10561419"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solidFill>
              <a:latin typeface="Century Gothic"/>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925515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6A1F3F-6695-4D40-A881-EEC8043C1A99}" type="datetimeFigureOut">
              <a:rPr lang="en-US" smtClean="0"/>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203537126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5" y="2222293"/>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21"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white"/>
              </a:solidFill>
              <a:latin typeface="Century Gothic"/>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8099046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33"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46"/>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21"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21" y="2751146"/>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8" name="Footer Placeholder 7"/>
          <p:cNvSpPr>
            <a:spLocks noGrp="1"/>
          </p:cNvSpPr>
          <p:nvPr>
            <p:ph type="ftr" sz="quarter" idx="11"/>
          </p:nvPr>
        </p:nvSpPr>
        <p:spPr/>
        <p:txBody>
          <a:bodyPr/>
          <a:lstStyle/>
          <a:p>
            <a:endParaRPr lang="en-US" dirty="0">
              <a:solidFill>
                <a:prstClr val="white"/>
              </a:solidFill>
              <a:latin typeface="Century Gothic"/>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1606420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4" name="Footer Placeholder 3"/>
          <p:cNvSpPr>
            <a:spLocks noGrp="1"/>
          </p:cNvSpPr>
          <p:nvPr>
            <p:ph type="ftr" sz="quarter" idx="11"/>
          </p:nvPr>
        </p:nvSpPr>
        <p:spPr/>
        <p:txBody>
          <a:bodyPr/>
          <a:lstStyle/>
          <a:p>
            <a:endParaRPr lang="en-US" dirty="0">
              <a:solidFill>
                <a:prstClr val="white"/>
              </a:solidFill>
              <a:latin typeface="Century Gothic"/>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1659381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3" name="Footer Placeholder 2"/>
          <p:cNvSpPr>
            <a:spLocks noGrp="1"/>
          </p:cNvSpPr>
          <p:nvPr>
            <p:ph type="ftr" sz="quarter" idx="11"/>
          </p:nvPr>
        </p:nvSpPr>
        <p:spPr/>
        <p:txBody>
          <a:bodyPr/>
          <a:lstStyle/>
          <a:p>
            <a:endParaRPr lang="en-US" dirty="0">
              <a:solidFill>
                <a:prstClr val="white"/>
              </a:solidFill>
              <a:latin typeface="Century Gothic"/>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2762770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2" y="446095"/>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2"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8" y="446096"/>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2" y="2260745"/>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white"/>
              </a:solidFill>
              <a:latin typeface="Century Gothic"/>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0384607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31" y="727530"/>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31"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5" y="6041370"/>
            <a:ext cx="976879" cy="365125"/>
          </a:xfrm>
        </p:spPr>
        <p:txBody>
          <a:bodyPr/>
          <a:lstStyle/>
          <a:p>
            <a:fld id="{18C79C5D-2A6F-F04D-97DA-BEF2467B64E4}"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6" name="Footer Placeholder 5"/>
          <p:cNvSpPr>
            <a:spLocks noGrp="1"/>
          </p:cNvSpPr>
          <p:nvPr>
            <p:ph type="ftr" sz="quarter" idx="11"/>
          </p:nvPr>
        </p:nvSpPr>
        <p:spPr>
          <a:xfrm>
            <a:off x="590396" y="6041370"/>
            <a:ext cx="3295413" cy="365125"/>
          </a:xfrm>
        </p:spPr>
        <p:txBody>
          <a:bodyPr/>
          <a:lstStyle/>
          <a:p>
            <a:endParaRPr lang="en-US" dirty="0">
              <a:solidFill>
                <a:prstClr val="white"/>
              </a:solidFill>
              <a:latin typeface="Century Gothic"/>
            </a:endParaRPr>
          </a:p>
        </p:txBody>
      </p:sp>
      <p:sp>
        <p:nvSpPr>
          <p:cNvPr id="7" name="Slide Number Placeholder 6"/>
          <p:cNvSpPr>
            <a:spLocks noGrp="1"/>
          </p:cNvSpPr>
          <p:nvPr>
            <p:ph type="sldNum" sz="quarter" idx="12"/>
          </p:nvPr>
        </p:nvSpPr>
        <p:spPr>
          <a:xfrm>
            <a:off x="4862689" y="5915896"/>
            <a:ext cx="1062155" cy="490599"/>
          </a:xfrm>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8553079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1" y="4800600"/>
            <a:ext cx="10561419"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1" y="5367338"/>
            <a:ext cx="10561419"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6" name="Footer Placeholder 5"/>
          <p:cNvSpPr>
            <a:spLocks noGrp="1"/>
          </p:cNvSpPr>
          <p:nvPr>
            <p:ph type="ftr" sz="quarter" idx="11"/>
          </p:nvPr>
        </p:nvSpPr>
        <p:spPr/>
        <p:txBody>
          <a:bodyPr/>
          <a:lstStyle/>
          <a:p>
            <a:endParaRPr lang="en-US" dirty="0">
              <a:solidFill>
                <a:prstClr val="white"/>
              </a:solidFill>
              <a:latin typeface="Century Gothic"/>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6610207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1" y="4443688"/>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8" y="1081464"/>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solidFill>
              <a:latin typeface="Century Gothic"/>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451583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5"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94" y="2435961"/>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3" y="2286003"/>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3" name="Footer Placeholder 2"/>
          <p:cNvSpPr>
            <a:spLocks noGrp="1"/>
          </p:cNvSpPr>
          <p:nvPr>
            <p:ph type="ftr" sz="quarter" idx="11"/>
          </p:nvPr>
        </p:nvSpPr>
        <p:spPr/>
        <p:txBody>
          <a:bodyPr/>
          <a:lstStyle/>
          <a:p>
            <a:endParaRPr lang="en-US" dirty="0">
              <a:solidFill>
                <a:prstClr val="white"/>
              </a:solidFill>
              <a:latin typeface="Century Gothic"/>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6440176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solidFill>
              <a:latin typeface="Century Gothic"/>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631146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6A1F3F-6695-4D40-A881-EEC8043C1A99}" type="datetimeFigureOut">
              <a:rPr lang="en-US" smtClean="0"/>
              <a:t>3/12/20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1217871406"/>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2"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6"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3"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5" name="Footer Placeholder 4"/>
          <p:cNvSpPr>
            <a:spLocks noGrp="1"/>
          </p:cNvSpPr>
          <p:nvPr>
            <p:ph type="ftr" sz="quarter" idx="11"/>
          </p:nvPr>
        </p:nvSpPr>
        <p:spPr/>
        <p:txBody>
          <a:bodyPr/>
          <a:lstStyle/>
          <a:p>
            <a:endParaRPr lang="en-US" dirty="0">
              <a:solidFill>
                <a:prstClr val="white"/>
              </a:solidFill>
              <a:latin typeface="Century Gothic"/>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11004176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004CD2-6FDC-CC44-94CC-3404FD47FF25}"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16006485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004CD2-6FDC-CC44-94CC-3404FD47FF25}"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35123892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004CD2-6FDC-CC44-94CC-3404FD47FF25}"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23373966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004CD2-6FDC-CC44-94CC-3404FD47FF25}" type="datetimeFigureOut">
              <a:rPr lang="en-US" smtClean="0"/>
              <a:pPr/>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31698144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004CD2-6FDC-CC44-94CC-3404FD47FF25}" type="datetimeFigureOut">
              <a:rPr lang="en-US" smtClean="0"/>
              <a:pPr/>
              <a:t>3/12/20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69731719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004CD2-6FDC-CC44-94CC-3404FD47FF25}" type="datetimeFigureOut">
              <a:rPr lang="en-US" smtClean="0"/>
              <a:pPr/>
              <a:t>3/12/20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31791628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04CD2-6FDC-CC44-94CC-3404FD47FF25}" type="datetimeFigureOut">
              <a:rPr lang="en-US" smtClean="0"/>
              <a:pPr/>
              <a:t>3/12/20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37066986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004CD2-6FDC-CC44-94CC-3404FD47FF25}" type="datetimeFigureOut">
              <a:rPr lang="en-US" smtClean="0"/>
              <a:pPr/>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23387206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004CD2-6FDC-CC44-94CC-3404FD47FF25}" type="datetimeFigureOut">
              <a:rPr lang="en-US" smtClean="0"/>
              <a:pPr/>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73936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6A1F3F-6695-4D40-A881-EEC8043C1A99}" type="datetimeFigureOut">
              <a:rPr lang="en-US" smtClean="0"/>
              <a:t>3/12/20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10980810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004CD2-6FDC-CC44-94CC-3404FD47FF25}"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151622862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004CD2-6FDC-CC44-94CC-3404FD47FF25}" type="datetimeFigureOut">
              <a:rPr lang="en-US" smtClean="0"/>
              <a:pPr/>
              <a:t>3/12/20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6AC2CC-5108-394F-80C8-836EB7DDAAD7}" type="slidenum">
              <a:rPr lang="en-US" smtClean="0"/>
              <a:pPr/>
              <a:t>‹#›</a:t>
            </a:fld>
            <a:endParaRPr lang="en-US"/>
          </a:p>
        </p:txBody>
      </p:sp>
    </p:spTree>
    <p:extLst>
      <p:ext uri="{BB962C8B-B14F-4D97-AF65-F5344CB8AC3E}">
        <p14:creationId xmlns:p14="http://schemas.microsoft.com/office/powerpoint/2010/main" val="8625763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Center for Healthy Work">
    <p:spTree>
      <p:nvGrpSpPr>
        <p:cNvPr id="1" name=""/>
        <p:cNvGrpSpPr/>
        <p:nvPr/>
      </p:nvGrpSpPr>
      <p:grpSpPr>
        <a:xfrm>
          <a:off x="0" y="0"/>
          <a:ext cx="0" cy="0"/>
          <a:chOff x="0" y="0"/>
          <a:chExt cx="0" cy="0"/>
        </a:xfrm>
      </p:grpSpPr>
      <p:sp>
        <p:nvSpPr>
          <p:cNvPr id="6" name="Title 5"/>
          <p:cNvSpPr>
            <a:spLocks noGrp="1"/>
          </p:cNvSpPr>
          <p:nvPr>
            <p:ph type="title"/>
          </p:nvPr>
        </p:nvSpPr>
        <p:spPr>
          <a:xfrm>
            <a:off x="228605" y="574685"/>
            <a:ext cx="11630025" cy="1325563"/>
          </a:xfrm>
        </p:spPr>
        <p:txBody>
          <a:bodyPr/>
          <a:lstStyle/>
          <a:p>
            <a:r>
              <a:rPr lang="en-US"/>
              <a:t>Click to edit Master title style</a:t>
            </a:r>
          </a:p>
        </p:txBody>
      </p:sp>
      <p:sp>
        <p:nvSpPr>
          <p:cNvPr id="8" name="Content Placeholder 7"/>
          <p:cNvSpPr>
            <a:spLocks noGrp="1"/>
          </p:cNvSpPr>
          <p:nvPr>
            <p:ph sz="quarter" idx="10"/>
          </p:nvPr>
        </p:nvSpPr>
        <p:spPr>
          <a:xfrm>
            <a:off x="349249" y="2122133"/>
            <a:ext cx="11582400" cy="44767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81944" y="6160015"/>
            <a:ext cx="2548133" cy="697993"/>
          </a:xfrm>
          <a:prstGeom prst="rect">
            <a:avLst/>
          </a:prstGeom>
        </p:spPr>
      </p:pic>
      <p:pic>
        <p:nvPicPr>
          <p:cNvPr id="1026" name="Picture 2" descr="Image result for uic school of public health logo transparent"/>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934" y="5800915"/>
            <a:ext cx="2337319" cy="116551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00557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06A1F3F-6695-4D40-A881-EEC8043C1A99}" type="datetimeFigureOut">
              <a:rPr lang="en-US" smtClean="0"/>
              <a:t>3/12/20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212181692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06A1F3F-6695-4D40-A881-EEC8043C1A99}" type="datetimeFigureOut">
              <a:rPr lang="en-US" smtClean="0"/>
              <a:t>3/12/20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A2B09A1-647C-4946-A513-54CA1803492D}" type="slidenum">
              <a:rPr lang="en-US" smtClean="0"/>
              <a:t>‹#›</a:t>
            </a:fld>
            <a:endParaRPr lang="en-US"/>
          </a:p>
        </p:txBody>
      </p:sp>
    </p:spTree>
    <p:extLst>
      <p:ext uri="{BB962C8B-B14F-4D97-AF65-F5344CB8AC3E}">
        <p14:creationId xmlns:p14="http://schemas.microsoft.com/office/powerpoint/2010/main" val="26359958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06A1F3F-6695-4D40-A881-EEC8043C1A99}" type="datetimeFigureOut">
              <a:rPr lang="en-US" smtClean="0"/>
              <a:t>3/12/20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2B09A1-647C-4946-A513-54CA1803492D}" type="slidenum">
              <a:rPr lang="en-US" smtClean="0"/>
              <a:t>‹#›</a:t>
            </a:fld>
            <a:endParaRPr lang="en-US"/>
          </a:p>
        </p:txBody>
      </p:sp>
    </p:spTree>
    <p:extLst>
      <p:ext uri="{BB962C8B-B14F-4D97-AF65-F5344CB8AC3E}">
        <p14:creationId xmlns:p14="http://schemas.microsoft.com/office/powerpoint/2010/main" val="59478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06A1F3F-6695-4D40-A881-EEC8043C1A99}" type="datetimeFigureOut">
              <a:rPr lang="en-US" smtClean="0"/>
              <a:t>3/12/20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A2B09A1-647C-4946-A513-54CA1803492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9941158"/>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06A1F3F-6695-4D40-A881-EEC8043C1A99}" type="datetimeFigureOut">
              <a:rPr lang="en-US" smtClean="0"/>
              <a:pPr/>
              <a:t>3/12/20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A2B09A1-647C-4946-A513-54CA1803492D}"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4351150"/>
      </p:ext>
    </p:extLst>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 id="2147484042"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06167-1BA3-4F3D-820A-299BB96A83DC}" type="slidenum">
              <a:rPr lang="en-US" smtClean="0"/>
              <a:t>‹#›</a:t>
            </a:fld>
            <a:endParaRPr lang="en-US"/>
          </a:p>
        </p:txBody>
      </p:sp>
    </p:spTree>
    <p:extLst>
      <p:ext uri="{BB962C8B-B14F-4D97-AF65-F5344CB8AC3E}">
        <p14:creationId xmlns:p14="http://schemas.microsoft.com/office/powerpoint/2010/main" val="451827981"/>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5" y="447188"/>
            <a:ext cx="10571999"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4"/>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5" y="6041370"/>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solidFill>
                <a:prstClr val="white"/>
              </a:solidFill>
              <a:latin typeface="Century Gothic"/>
            </a:endParaRPr>
          </a:p>
        </p:txBody>
      </p:sp>
      <p:sp>
        <p:nvSpPr>
          <p:cNvPr id="4" name="Date Placeholder 3"/>
          <p:cNvSpPr>
            <a:spLocks noGrp="1"/>
          </p:cNvSpPr>
          <p:nvPr>
            <p:ph type="dt" sz="half" idx="2"/>
          </p:nvPr>
        </p:nvSpPr>
        <p:spPr>
          <a:xfrm>
            <a:off x="9334625" y="6041370"/>
            <a:ext cx="1343707"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solidFill>
                  <a:prstClr val="white"/>
                </a:solidFill>
                <a:latin typeface="Century Gothic"/>
              </a:rPr>
              <a:pPr/>
              <a:t>3/12/20</a:t>
            </a:fld>
            <a:endParaRPr lang="en-US" dirty="0">
              <a:solidFill>
                <a:prstClr val="white"/>
              </a:solidFill>
              <a:latin typeface="Century Gothic"/>
            </a:endParaRPr>
          </a:p>
        </p:txBody>
      </p:sp>
      <p:sp>
        <p:nvSpPr>
          <p:cNvPr id="6" name="Slide Number Placeholder 5"/>
          <p:cNvSpPr>
            <a:spLocks noGrp="1"/>
          </p:cNvSpPr>
          <p:nvPr>
            <p:ph type="sldNum" sz="quarter" idx="4"/>
          </p:nvPr>
        </p:nvSpPr>
        <p:spPr>
          <a:xfrm>
            <a:off x="10678333" y="5915896"/>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solidFill>
                  <a:srgbClr val="9ECD33"/>
                </a:solidFill>
                <a:latin typeface="Century Gothic"/>
              </a:rPr>
              <a:pPr/>
              <a:t>‹#›</a:t>
            </a:fld>
            <a:endParaRPr lang="en-US" dirty="0">
              <a:solidFill>
                <a:srgbClr val="9ECD33"/>
              </a:solidFill>
              <a:latin typeface="Century Gothic"/>
            </a:endParaRPr>
          </a:p>
        </p:txBody>
      </p:sp>
    </p:spTree>
    <p:extLst>
      <p:ext uri="{BB962C8B-B14F-4D97-AF65-F5344CB8AC3E}">
        <p14:creationId xmlns:p14="http://schemas.microsoft.com/office/powerpoint/2010/main" val="3483540819"/>
      </p:ext>
    </p:extLst>
  </p:cSld>
  <p:clrMap bg1="dk1" tx1="lt1" bg2="dk2"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 id="2147484071" r:id="rId15"/>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04CD2-6FDC-CC44-94CC-3404FD47FF25}" type="datetimeFigureOut">
              <a:rPr lang="en-US" smtClean="0"/>
              <a:pPr/>
              <a:t>3/12/20</a:t>
            </a:fld>
            <a:endParaRPr lang="en-US"/>
          </a:p>
        </p:txBody>
      </p:sp>
      <p:sp>
        <p:nvSpPr>
          <p:cNvPr id="5" name="Footer Placeholder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AC2CC-5108-394F-80C8-836EB7DDAAD7}" type="slidenum">
              <a:rPr lang="en-US" smtClean="0"/>
              <a:pPr/>
              <a:t>‹#›</a:t>
            </a:fld>
            <a:endParaRPr lang="en-US"/>
          </a:p>
        </p:txBody>
      </p:sp>
    </p:spTree>
    <p:extLst>
      <p:ext uri="{BB962C8B-B14F-4D97-AF65-F5344CB8AC3E}">
        <p14:creationId xmlns:p14="http://schemas.microsoft.com/office/powerpoint/2010/main" val="3053121877"/>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2.xml"/><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8.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ides.illinois.gov/LMI/Pages/Where_Workers_Work.aspx" TargetMode="External"/><Relationship Id="rId2" Type="http://schemas.openxmlformats.org/officeDocument/2006/relationships/hyperlink" Target="http://www.ides.illinois.gov/Pages/mission.aspx" TargetMode="External"/><Relationship Id="rId1" Type="http://schemas.openxmlformats.org/officeDocument/2006/relationships/slideLayout" Target="../slideLayouts/slideLayout2.xml"/><Relationship Id="rId5" Type="http://schemas.openxmlformats.org/officeDocument/2006/relationships/hyperlink" Target="https://www.census.gov/eos/www/naics/" TargetMode="External"/><Relationship Id="rId4" Type="http://schemas.openxmlformats.org/officeDocument/2006/relationships/hyperlink" Target="http://robparal.blogspot.com/2013/07/chicago-community-area-and-zip-code.html"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ides.illinois.gov/LMI/Where%20Workers%20Work/2017.PDF"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5.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xml"/><Relationship Id="rId1" Type="http://schemas.openxmlformats.org/officeDocument/2006/relationships/tags" Target="../tags/tag1.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4"/>
          <p:cNvSpPr txBox="1">
            <a:spLocks/>
          </p:cNvSpPr>
          <p:nvPr/>
        </p:nvSpPr>
        <p:spPr>
          <a:xfrm>
            <a:off x="1132233" y="3286919"/>
            <a:ext cx="9660834" cy="1655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400" b="1" dirty="0">
                <a:solidFill>
                  <a:schemeClr val="tx2"/>
                </a:solidFill>
                <a:latin typeface="Calibri"/>
              </a:rPr>
              <a:t>Greater Lawndale Healthy Work Project</a:t>
            </a:r>
          </a:p>
          <a:p>
            <a:endParaRPr lang="en-US" dirty="0">
              <a:solidFill>
                <a:prstClr val="black"/>
              </a:solidFill>
              <a:latin typeface="Calibri"/>
            </a:endParaRPr>
          </a:p>
        </p:txBody>
      </p:sp>
      <p:sp>
        <p:nvSpPr>
          <p:cNvPr id="7" name="Title 3"/>
          <p:cNvSpPr txBox="1">
            <a:spLocks/>
          </p:cNvSpPr>
          <p:nvPr/>
        </p:nvSpPr>
        <p:spPr>
          <a:xfrm>
            <a:off x="1885950" y="3886199"/>
            <a:ext cx="8420100" cy="1727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dirty="0">
                <a:solidFill>
                  <a:prstClr val="black"/>
                </a:solidFill>
                <a:latin typeface="Calibri"/>
              </a:rPr>
              <a:t>CHW Retreat Day 1 Sept 9, 2019</a:t>
            </a:r>
            <a:endParaRPr lang="en-US" b="1" dirty="0">
              <a:solidFill>
                <a:prstClr val="black"/>
              </a:solidFill>
              <a:latin typeface="Calibri"/>
            </a:endParaRPr>
          </a:p>
        </p:txBody>
      </p:sp>
      <p:cxnSp>
        <p:nvCxnSpPr>
          <p:cNvPr id="11" name="Straight Connector 10"/>
          <p:cNvCxnSpPr/>
          <p:nvPr/>
        </p:nvCxnSpPr>
        <p:spPr>
          <a:xfrm>
            <a:off x="1524003" y="2616200"/>
            <a:ext cx="9153525"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2" name="Picture 1" descr="IMG_2743.JPG"/>
          <p:cNvPicPr>
            <a:picLocks noChangeAspect="1"/>
          </p:cNvPicPr>
          <p:nvPr/>
        </p:nvPicPr>
        <p:blipFill rotWithShape="1">
          <a:blip r:embed="rId3">
            <a:extLst>
              <a:ext uri="{28A0092B-C50C-407E-A947-70E740481C1C}">
                <a14:useLocalDpi xmlns:a14="http://schemas.microsoft.com/office/drawing/2010/main" val="0"/>
              </a:ext>
            </a:extLst>
          </a:blip>
          <a:srcRect l="-1" t="14306" r="23021"/>
          <a:stretch/>
        </p:blipFill>
        <p:spPr>
          <a:xfrm>
            <a:off x="4872569" y="-97366"/>
            <a:ext cx="3128433" cy="2611967"/>
          </a:xfrm>
          <a:prstGeom prst="rect">
            <a:avLst/>
          </a:prstGeom>
        </p:spPr>
      </p:pic>
      <p:pic>
        <p:nvPicPr>
          <p:cNvPr id="3" name="Picture 2" descr="IMG_2741.JPG"/>
          <p:cNvPicPr>
            <a:picLocks noChangeAspect="1"/>
          </p:cNvPicPr>
          <p:nvPr/>
        </p:nvPicPr>
        <p:blipFill rotWithShape="1">
          <a:blip r:embed="rId4">
            <a:extLst>
              <a:ext uri="{28A0092B-C50C-407E-A947-70E740481C1C}">
                <a14:useLocalDpi xmlns:a14="http://schemas.microsoft.com/office/drawing/2010/main" val="0"/>
              </a:ext>
            </a:extLst>
          </a:blip>
          <a:srcRect l="10729" t="4862" r="27709"/>
          <a:stretch/>
        </p:blipFill>
        <p:spPr>
          <a:xfrm rot="5400000">
            <a:off x="7967136" y="-186266"/>
            <a:ext cx="2501901" cy="2899833"/>
          </a:xfrm>
          <a:prstGeom prst="rect">
            <a:avLst/>
          </a:prstGeom>
        </p:spPr>
      </p:pic>
      <p:pic>
        <p:nvPicPr>
          <p:cNvPr id="4" name="Picture 3" descr="IMG_2938.JPG"/>
          <p:cNvPicPr>
            <a:picLocks noChangeAspect="1"/>
          </p:cNvPicPr>
          <p:nvPr/>
        </p:nvPicPr>
        <p:blipFill rotWithShape="1">
          <a:blip r:embed="rId5">
            <a:extLst>
              <a:ext uri="{28A0092B-C50C-407E-A947-70E740481C1C}">
                <a14:useLocalDpi xmlns:a14="http://schemas.microsoft.com/office/drawing/2010/main" val="0"/>
              </a:ext>
            </a:extLst>
          </a:blip>
          <a:srcRect t="4862" r="10937" b="12083"/>
          <a:stretch/>
        </p:blipFill>
        <p:spPr>
          <a:xfrm>
            <a:off x="1524000" y="-97367"/>
            <a:ext cx="3352800" cy="2611967"/>
          </a:xfrm>
          <a:prstGeom prst="rect">
            <a:avLst/>
          </a:prstGeom>
        </p:spPr>
      </p:pic>
    </p:spTree>
    <p:extLst>
      <p:ext uri="{BB962C8B-B14F-4D97-AF65-F5344CB8AC3E}">
        <p14:creationId xmlns:p14="http://schemas.microsoft.com/office/powerpoint/2010/main" val="2836483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Organized </a:t>
            </a:r>
            <a:r>
              <a:rPr lang="en-US" b="1" dirty="0">
                <a:solidFill>
                  <a:srgbClr val="000000"/>
                </a:solidFill>
              </a:rPr>
              <a:t>Greater Lawndale Healthy Work Community Research Team</a:t>
            </a:r>
            <a:r>
              <a:rPr lang="en-US" dirty="0"/>
              <a:t>	</a:t>
            </a:r>
          </a:p>
        </p:txBody>
      </p:sp>
      <p:sp>
        <p:nvSpPr>
          <p:cNvPr id="3" name="Text Placeholder 2"/>
          <p:cNvSpPr>
            <a:spLocks noGrp="1"/>
          </p:cNvSpPr>
          <p:nvPr>
            <p:ph type="body" sz="quarter" idx="14"/>
          </p:nvPr>
        </p:nvSpPr>
        <p:spPr/>
        <p:txBody>
          <a:bodyPr/>
          <a:lstStyle/>
          <a:p>
            <a:r>
              <a:rPr lang="en-US" b="1" dirty="0">
                <a:solidFill>
                  <a:schemeClr val="bg1"/>
                </a:solidFill>
              </a:rPr>
              <a:t>Concept Mapping</a:t>
            </a:r>
          </a:p>
          <a:p>
            <a:r>
              <a:rPr lang="en-US" b="1" dirty="0">
                <a:solidFill>
                  <a:schemeClr val="bg1"/>
                </a:solidFill>
              </a:rPr>
              <a:t> </a:t>
            </a:r>
            <a:r>
              <a:rPr lang="en-US" dirty="0"/>
              <a:t>identified how residents see work impacting health</a:t>
            </a:r>
          </a:p>
        </p:txBody>
      </p:sp>
      <p:sp>
        <p:nvSpPr>
          <p:cNvPr id="4" name="Text Placeholder 3"/>
          <p:cNvSpPr>
            <a:spLocks noGrp="1"/>
          </p:cNvSpPr>
          <p:nvPr>
            <p:ph type="body" sz="quarter" idx="15"/>
          </p:nvPr>
        </p:nvSpPr>
        <p:spPr/>
        <p:txBody>
          <a:bodyPr/>
          <a:lstStyle/>
          <a:p>
            <a:r>
              <a:rPr lang="en-US" dirty="0">
                <a:solidFill>
                  <a:srgbClr val="000000"/>
                </a:solidFill>
              </a:rPr>
              <a:t>I</a:t>
            </a:r>
            <a:r>
              <a:rPr lang="en-US" b="1" dirty="0">
                <a:solidFill>
                  <a:srgbClr val="000000"/>
                </a:solidFill>
              </a:rPr>
              <a:t>nterviews</a:t>
            </a:r>
          </a:p>
          <a:p>
            <a:r>
              <a:rPr lang="en-US" dirty="0"/>
              <a:t>Asked key community stakeholders what are key issues</a:t>
            </a:r>
          </a:p>
        </p:txBody>
      </p:sp>
      <p:sp>
        <p:nvSpPr>
          <p:cNvPr id="5" name="Text Placeholder 4"/>
          <p:cNvSpPr>
            <a:spLocks noGrp="1"/>
          </p:cNvSpPr>
          <p:nvPr>
            <p:ph type="body" sz="quarter" idx="16"/>
          </p:nvPr>
        </p:nvSpPr>
        <p:spPr>
          <a:xfrm>
            <a:off x="2958306" y="3064872"/>
            <a:ext cx="1577340" cy="957778"/>
          </a:xfrm>
        </p:spPr>
        <p:txBody>
          <a:bodyPr/>
          <a:lstStyle/>
          <a:p>
            <a:r>
              <a:rPr lang="en-US" b="1" dirty="0">
                <a:solidFill>
                  <a:srgbClr val="000000"/>
                </a:solidFill>
              </a:rPr>
              <a:t>Survey </a:t>
            </a:r>
          </a:p>
          <a:p>
            <a:r>
              <a:rPr lang="en-US" dirty="0"/>
              <a:t>Ask residents about work characteristics</a:t>
            </a:r>
          </a:p>
        </p:txBody>
      </p:sp>
      <p:sp>
        <p:nvSpPr>
          <p:cNvPr id="6" name="Text Placeholder 5"/>
          <p:cNvSpPr>
            <a:spLocks noGrp="1"/>
          </p:cNvSpPr>
          <p:nvPr>
            <p:ph type="body" sz="quarter" idx="17"/>
          </p:nvPr>
        </p:nvSpPr>
        <p:spPr>
          <a:xfrm>
            <a:off x="5362387" y="2926693"/>
            <a:ext cx="2103120" cy="957778"/>
          </a:xfrm>
        </p:spPr>
        <p:txBody>
          <a:bodyPr/>
          <a:lstStyle/>
          <a:p>
            <a:r>
              <a:rPr lang="en-US" b="1" dirty="0">
                <a:solidFill>
                  <a:srgbClr val="000000"/>
                </a:solidFill>
              </a:rPr>
              <a:t>Checked with </a:t>
            </a:r>
            <a:r>
              <a:rPr lang="en-US" dirty="0"/>
              <a:t>with community residents on emerging findings </a:t>
            </a:r>
          </a:p>
        </p:txBody>
      </p:sp>
      <p:sp>
        <p:nvSpPr>
          <p:cNvPr id="7" name="Text Placeholder 6"/>
          <p:cNvSpPr>
            <a:spLocks noGrp="1"/>
          </p:cNvSpPr>
          <p:nvPr>
            <p:ph type="body" sz="quarter" idx="18"/>
          </p:nvPr>
        </p:nvSpPr>
        <p:spPr>
          <a:xfrm>
            <a:off x="8223162" y="2926693"/>
            <a:ext cx="1577340" cy="957778"/>
          </a:xfrm>
        </p:spPr>
        <p:txBody>
          <a:bodyPr/>
          <a:lstStyle/>
          <a:p>
            <a:r>
              <a:rPr lang="en-US" b="1" dirty="0">
                <a:solidFill>
                  <a:srgbClr val="000000"/>
                </a:solidFill>
              </a:rPr>
              <a:t>Focus Groups</a:t>
            </a:r>
          </a:p>
          <a:p>
            <a:r>
              <a:rPr lang="en-US" dirty="0"/>
              <a:t>Asked residents about work experiences</a:t>
            </a:r>
          </a:p>
        </p:txBody>
      </p:sp>
      <p:sp>
        <p:nvSpPr>
          <p:cNvPr id="8" name="Text Placeholder 7"/>
          <p:cNvSpPr>
            <a:spLocks noGrp="1"/>
          </p:cNvSpPr>
          <p:nvPr>
            <p:ph type="body" sz="quarter" idx="19"/>
          </p:nvPr>
        </p:nvSpPr>
        <p:spPr/>
        <p:txBody>
          <a:bodyPr/>
          <a:lstStyle/>
          <a:p>
            <a:r>
              <a:rPr lang="en-US" b="1" dirty="0">
                <a:solidFill>
                  <a:srgbClr val="000000"/>
                </a:solidFill>
              </a:rPr>
              <a:t>Action Mapping</a:t>
            </a:r>
          </a:p>
          <a:p>
            <a:r>
              <a:rPr lang="en-US" dirty="0"/>
              <a:t>Identify actions to take based on research findings</a:t>
            </a:r>
          </a:p>
        </p:txBody>
      </p:sp>
      <p:sp>
        <p:nvSpPr>
          <p:cNvPr id="9" name="Text Placeholder 8"/>
          <p:cNvSpPr>
            <a:spLocks noGrp="1"/>
          </p:cNvSpPr>
          <p:nvPr>
            <p:ph type="body" sz="quarter" idx="20"/>
          </p:nvPr>
        </p:nvSpPr>
        <p:spPr>
          <a:xfrm>
            <a:off x="5679615" y="4788445"/>
            <a:ext cx="2103120" cy="957778"/>
          </a:xfrm>
        </p:spPr>
        <p:txBody>
          <a:bodyPr/>
          <a:lstStyle/>
          <a:p>
            <a:r>
              <a:rPr lang="en-US" b="1" dirty="0">
                <a:solidFill>
                  <a:srgbClr val="000000"/>
                </a:solidFill>
              </a:rPr>
              <a:t>Test Actions</a:t>
            </a:r>
          </a:p>
          <a:p>
            <a:r>
              <a:rPr lang="en-US" dirty="0"/>
              <a:t>See which actions work best</a:t>
            </a:r>
          </a:p>
        </p:txBody>
      </p:sp>
      <p:sp>
        <p:nvSpPr>
          <p:cNvPr id="10" name="Text Placeholder 9"/>
          <p:cNvSpPr>
            <a:spLocks noGrp="1"/>
          </p:cNvSpPr>
          <p:nvPr>
            <p:ph type="body" sz="quarter" idx="21"/>
          </p:nvPr>
        </p:nvSpPr>
        <p:spPr/>
        <p:txBody>
          <a:bodyPr/>
          <a:lstStyle/>
          <a:p>
            <a:r>
              <a:rPr lang="en-US" dirty="0"/>
              <a:t>Build a Culture of Occupational Health </a:t>
            </a:r>
          </a:p>
        </p:txBody>
      </p:sp>
      <p:sp>
        <p:nvSpPr>
          <p:cNvPr id="11" name="TextBox 10"/>
          <p:cNvSpPr txBox="1"/>
          <p:nvPr/>
        </p:nvSpPr>
        <p:spPr>
          <a:xfrm>
            <a:off x="3401352" y="135622"/>
            <a:ext cx="4910710" cy="646331"/>
          </a:xfrm>
          <a:prstGeom prst="rect">
            <a:avLst/>
          </a:prstGeom>
          <a:solidFill>
            <a:schemeClr val="accent1"/>
          </a:solidFill>
        </p:spPr>
        <p:txBody>
          <a:bodyPr wrap="square" rtlCol="0">
            <a:spAutoFit/>
          </a:bodyPr>
          <a:lstStyle/>
          <a:p>
            <a:pPr algn="ctr" defTabSz="457200"/>
            <a:r>
              <a:rPr lang="en-US" b="1" dirty="0">
                <a:solidFill>
                  <a:prstClr val="white"/>
                </a:solidFill>
                <a:latin typeface="Century Gothic"/>
              </a:rPr>
              <a:t>Greater Lawndale Healthy Work Project</a:t>
            </a:r>
          </a:p>
          <a:p>
            <a:pPr algn="ctr" defTabSz="457200"/>
            <a:r>
              <a:rPr lang="en-US" b="1" dirty="0">
                <a:solidFill>
                  <a:prstClr val="white"/>
                </a:solidFill>
                <a:latin typeface="Century Gothic"/>
              </a:rPr>
              <a:t>Road Map  9/1/16-8/31/21</a:t>
            </a:r>
          </a:p>
        </p:txBody>
      </p:sp>
      <p:pic>
        <p:nvPicPr>
          <p:cNvPr id="12" name="Picture 11" descr="COL.SPH.CHW.CTT.SM.R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0967" y="6032358"/>
            <a:ext cx="1911096" cy="697992"/>
          </a:xfrm>
          <a:prstGeom prst="rect">
            <a:avLst/>
          </a:prstGeom>
        </p:spPr>
      </p:pic>
      <p:sp>
        <p:nvSpPr>
          <p:cNvPr id="15" name="Teardrop 14"/>
          <p:cNvSpPr/>
          <p:nvPr/>
        </p:nvSpPr>
        <p:spPr>
          <a:xfrm rot="18782641">
            <a:off x="7308536" y="5945319"/>
            <a:ext cx="854798" cy="713585"/>
          </a:xfrm>
          <a:prstGeom prst="teardrop">
            <a:avLst>
              <a:gd name="adj" fmla="val 20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latin typeface="Century Gothic"/>
            </a:endParaRPr>
          </a:p>
        </p:txBody>
      </p:sp>
      <p:sp>
        <p:nvSpPr>
          <p:cNvPr id="16" name="TextBox 15"/>
          <p:cNvSpPr txBox="1"/>
          <p:nvPr/>
        </p:nvSpPr>
        <p:spPr>
          <a:xfrm>
            <a:off x="7359707" y="6040501"/>
            <a:ext cx="987266" cy="523220"/>
          </a:xfrm>
          <a:prstGeom prst="rect">
            <a:avLst/>
          </a:prstGeom>
          <a:noFill/>
        </p:spPr>
        <p:txBody>
          <a:bodyPr wrap="square" rtlCol="0">
            <a:spAutoFit/>
          </a:bodyPr>
          <a:lstStyle/>
          <a:p>
            <a:pPr defTabSz="457200"/>
            <a:r>
              <a:rPr lang="en-US" sz="1400" b="1" dirty="0">
                <a:solidFill>
                  <a:prstClr val="white"/>
                </a:solidFill>
                <a:latin typeface="Century Gothic"/>
              </a:rPr>
              <a:t>We are here</a:t>
            </a:r>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2186" y="914400"/>
            <a:ext cx="1102685" cy="1281546"/>
          </a:xfrm>
          <a:prstGeom prst="rect">
            <a:avLst/>
          </a:prstGeom>
        </p:spPr>
      </p:pic>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r="56560"/>
          <a:stretch/>
        </p:blipFill>
        <p:spPr>
          <a:xfrm>
            <a:off x="7082064" y="921424"/>
            <a:ext cx="622899" cy="1274522"/>
          </a:xfrm>
          <a:prstGeom prst="rect">
            <a:avLst/>
          </a:prstGeom>
        </p:spPr>
      </p:pic>
      <p:pic>
        <p:nvPicPr>
          <p:cNvPr id="22" name="Picture 21"/>
          <p:cNvPicPr>
            <a:picLocks noChangeAspect="1"/>
          </p:cNvPicPr>
          <p:nvPr/>
        </p:nvPicPr>
        <p:blipFill rotWithShape="1">
          <a:blip r:embed="rId4">
            <a:extLst>
              <a:ext uri="{28A0092B-C50C-407E-A947-70E740481C1C}">
                <a14:useLocalDpi xmlns:a14="http://schemas.microsoft.com/office/drawing/2010/main" val="0"/>
              </a:ext>
            </a:extLst>
          </a:blip>
          <a:srcRect l="52518"/>
          <a:stretch/>
        </p:blipFill>
        <p:spPr>
          <a:xfrm>
            <a:off x="7631212" y="914400"/>
            <a:ext cx="680855" cy="1281546"/>
          </a:xfrm>
          <a:prstGeom prst="rect">
            <a:avLst/>
          </a:prstGeom>
        </p:spPr>
      </p:pic>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46235" y="2693866"/>
            <a:ext cx="1069406" cy="1190605"/>
          </a:xfrm>
          <a:prstGeom prst="rect">
            <a:avLst/>
          </a:prstGeom>
        </p:spPr>
      </p:pic>
      <p:pic>
        <p:nvPicPr>
          <p:cNvPr id="24" name="Picture 23"/>
          <p:cNvPicPr>
            <a:picLocks noChangeAspect="1"/>
          </p:cNvPicPr>
          <p:nvPr/>
        </p:nvPicPr>
        <p:blipFill rotWithShape="1">
          <a:blip r:embed="rId6">
            <a:extLst>
              <a:ext uri="{28A0092B-C50C-407E-A947-70E740481C1C}">
                <a14:useLocalDpi xmlns:a14="http://schemas.microsoft.com/office/drawing/2010/main" val="0"/>
              </a:ext>
            </a:extLst>
          </a:blip>
          <a:srcRect t="-5712" r="1309" b="4338"/>
          <a:stretch/>
        </p:blipFill>
        <p:spPr>
          <a:xfrm>
            <a:off x="4342407" y="2689608"/>
            <a:ext cx="1015146" cy="1380742"/>
          </a:xfrm>
          <a:prstGeom prst="rect">
            <a:avLst/>
          </a:prstGeom>
        </p:spPr>
      </p:pic>
    </p:spTree>
    <p:extLst>
      <p:ext uri="{BB962C8B-B14F-4D97-AF65-F5344CB8AC3E}">
        <p14:creationId xmlns:p14="http://schemas.microsoft.com/office/powerpoint/2010/main" val="851943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3E1B85E-C78E-394C-A314-076F79D93B98}"/>
              </a:ext>
            </a:extLst>
          </p:cNvPr>
          <p:cNvSpPr>
            <a:spLocks noGrp="1"/>
          </p:cNvSpPr>
          <p:nvPr>
            <p:ph type="title"/>
          </p:nvPr>
        </p:nvSpPr>
        <p:spPr/>
        <p:txBody>
          <a:bodyPr/>
          <a:lstStyle/>
          <a:p>
            <a:r>
              <a:rPr lang="en-US" dirty="0"/>
              <a:t>Where Workers Work Assessment</a:t>
            </a:r>
          </a:p>
        </p:txBody>
      </p:sp>
      <p:sp>
        <p:nvSpPr>
          <p:cNvPr id="5" name="Text Placeholder 4">
            <a:extLst>
              <a:ext uri="{FF2B5EF4-FFF2-40B4-BE49-F238E27FC236}">
                <a16:creationId xmlns:a16="http://schemas.microsoft.com/office/drawing/2014/main" id="{2A1DF81E-DEC7-4D44-AB35-8BEA5815395C}"/>
              </a:ext>
            </a:extLst>
          </p:cNvPr>
          <p:cNvSpPr>
            <a:spLocks noGrp="1"/>
          </p:cNvSpPr>
          <p:nvPr>
            <p:ph type="body" idx="1"/>
          </p:nvPr>
        </p:nvSpPr>
        <p:spPr/>
        <p:txBody>
          <a:bodyPr/>
          <a:lstStyle/>
          <a:p>
            <a:r>
              <a:rPr lang="en-US" dirty="0"/>
              <a:t>Linda</a:t>
            </a:r>
          </a:p>
        </p:txBody>
      </p:sp>
    </p:spTree>
    <p:extLst>
      <p:ext uri="{BB962C8B-B14F-4D97-AF65-F5344CB8AC3E}">
        <p14:creationId xmlns:p14="http://schemas.microsoft.com/office/powerpoint/2010/main" val="4050354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47600C-66BE-E143-ADB0-123A1690D55E}"/>
              </a:ext>
            </a:extLst>
          </p:cNvPr>
          <p:cNvSpPr>
            <a:spLocks noGrp="1"/>
          </p:cNvSpPr>
          <p:nvPr>
            <p:ph type="title"/>
          </p:nvPr>
        </p:nvSpPr>
        <p:spPr/>
        <p:txBody>
          <a:bodyPr/>
          <a:lstStyle/>
          <a:p>
            <a:r>
              <a:rPr lang="en-US" dirty="0"/>
              <a:t>Methods</a:t>
            </a:r>
          </a:p>
        </p:txBody>
      </p:sp>
      <p:sp>
        <p:nvSpPr>
          <p:cNvPr id="5" name="Content Placeholder 4">
            <a:extLst>
              <a:ext uri="{FF2B5EF4-FFF2-40B4-BE49-F238E27FC236}">
                <a16:creationId xmlns:a16="http://schemas.microsoft.com/office/drawing/2014/main" id="{5D79DF15-9D9D-414D-A36F-58EB0FB35321}"/>
              </a:ext>
            </a:extLst>
          </p:cNvPr>
          <p:cNvSpPr>
            <a:spLocks noGrp="1"/>
          </p:cNvSpPr>
          <p:nvPr>
            <p:ph idx="1"/>
          </p:nvPr>
        </p:nvSpPr>
        <p:spPr>
          <a:xfrm>
            <a:off x="1097280" y="2042700"/>
            <a:ext cx="10058400" cy="4023360"/>
          </a:xfrm>
        </p:spPr>
        <p:txBody>
          <a:bodyPr vert="horz" lIns="0" tIns="45720" rIns="0" bIns="45720" rtlCol="0" anchor="t">
            <a:normAutofit/>
          </a:bodyPr>
          <a:lstStyle/>
          <a:p>
            <a:pPr>
              <a:buFont typeface="Courier New" panose="02070309020205020404" pitchFamily="49" charset="0"/>
              <a:buChar char="o"/>
            </a:pPr>
            <a:r>
              <a:rPr lang="en-US" dirty="0"/>
              <a:t>assembled data on employers in GL </a:t>
            </a:r>
          </a:p>
          <a:p>
            <a:pPr>
              <a:buFont typeface="Courier New" panose="02070309020205020404" pitchFamily="49" charset="0"/>
              <a:buChar char="o"/>
            </a:pPr>
            <a:r>
              <a:rPr lang="en-US" dirty="0"/>
              <a:t> used existing data sources</a:t>
            </a:r>
          </a:p>
          <a:p>
            <a:pPr>
              <a:buFont typeface="Courier New" panose="02070309020205020404" pitchFamily="49" charset="0"/>
              <a:buChar char="o"/>
            </a:pPr>
            <a:r>
              <a:rPr lang="en-US" dirty="0"/>
              <a:t> searched internet sites</a:t>
            </a:r>
          </a:p>
          <a:p>
            <a:pPr>
              <a:buFont typeface="Courier New" panose="02070309020205020404" pitchFamily="49" charset="0"/>
              <a:buChar char="o"/>
            </a:pPr>
            <a:r>
              <a:rPr lang="en-US" dirty="0"/>
              <a:t>  conducted walking observations</a:t>
            </a:r>
          </a:p>
          <a:p>
            <a:pPr>
              <a:buFont typeface="Courier New" panose="02070309020205020404" pitchFamily="49" charset="0"/>
              <a:buChar char="o"/>
            </a:pPr>
            <a:r>
              <a:rPr lang="en-US" dirty="0"/>
              <a:t> recorded:</a:t>
            </a:r>
          </a:p>
          <a:p>
            <a:pPr marL="383540" lvl="1">
              <a:buFont typeface="Courier New" panose="02070309020205020404" pitchFamily="49" charset="0"/>
              <a:buChar char="o"/>
            </a:pPr>
            <a:r>
              <a:rPr lang="en-US" dirty="0">
                <a:cs typeface="Calibri"/>
              </a:rPr>
              <a:t>name of the company</a:t>
            </a:r>
            <a:endParaRPr lang="en-US" dirty="0"/>
          </a:p>
          <a:p>
            <a:pPr marL="383540" lvl="1">
              <a:buFont typeface="Courier New" panose="02070309020205020404" pitchFamily="49" charset="0"/>
              <a:buChar char="o"/>
            </a:pPr>
            <a:r>
              <a:rPr lang="en-US" dirty="0"/>
              <a:t>the economic sector</a:t>
            </a:r>
            <a:endParaRPr lang="en-US" dirty="0">
              <a:cs typeface="Calibri"/>
            </a:endParaRPr>
          </a:p>
          <a:p>
            <a:pPr lvl="1">
              <a:buFont typeface="Courier New" panose="02070309020205020404" pitchFamily="49" charset="0"/>
              <a:buChar char="o"/>
            </a:pPr>
            <a:r>
              <a:rPr lang="en-US" dirty="0"/>
              <a:t>number of employees</a:t>
            </a:r>
          </a:p>
          <a:p>
            <a:pPr lvl="1">
              <a:buFont typeface="Courier New" panose="02070309020205020404" pitchFamily="49" charset="0"/>
              <a:buChar char="o"/>
            </a:pPr>
            <a:r>
              <a:rPr lang="en-US" dirty="0"/>
              <a:t>exact location of the business</a:t>
            </a:r>
          </a:p>
          <a:p>
            <a:pPr>
              <a:buFont typeface="Courier New" panose="02070309020205020404" pitchFamily="49" charset="0"/>
              <a:buChar char="o"/>
            </a:pPr>
            <a:r>
              <a:rPr lang="en-US" dirty="0"/>
              <a:t>student investigators recorded observations and insights</a:t>
            </a:r>
            <a:endParaRPr lang="en-US" dirty="0">
              <a:cs typeface="Calibri"/>
            </a:endParaRPr>
          </a:p>
        </p:txBody>
      </p:sp>
      <p:sp>
        <p:nvSpPr>
          <p:cNvPr id="7" name="TextBox 6">
            <a:extLst>
              <a:ext uri="{FF2B5EF4-FFF2-40B4-BE49-F238E27FC236}">
                <a16:creationId xmlns:a16="http://schemas.microsoft.com/office/drawing/2014/main" id="{99D64C70-8FCE-9F4C-94C9-C4F5234D1186}"/>
              </a:ext>
            </a:extLst>
          </p:cNvPr>
          <p:cNvSpPr txBox="1"/>
          <p:nvPr/>
        </p:nvSpPr>
        <p:spPr>
          <a:xfrm rot="-5400000">
            <a:off x="5515072" y="2873051"/>
            <a:ext cx="2993141" cy="400110"/>
          </a:xfrm>
          <a:prstGeom prst="rect">
            <a:avLst/>
          </a:prstGeom>
          <a:noFill/>
        </p:spPr>
        <p:txBody>
          <a:bodyPr wrap="square" rtlCol="0" anchor="t">
            <a:spAutoFit/>
          </a:bodyPr>
          <a:lstStyle/>
          <a:p>
            <a:r>
              <a:rPr lang="en-US" sz="2000" b="1" dirty="0"/>
              <a:t>Assignment Guidelines</a:t>
            </a:r>
            <a:endParaRPr lang="en-US" sz="2000" b="1">
              <a:cs typeface="Calibri"/>
            </a:endParaRPr>
          </a:p>
        </p:txBody>
      </p:sp>
      <p:sp>
        <p:nvSpPr>
          <p:cNvPr id="3" name="TextBox 2">
            <a:extLst>
              <a:ext uri="{FF2B5EF4-FFF2-40B4-BE49-F238E27FC236}">
                <a16:creationId xmlns:a16="http://schemas.microsoft.com/office/drawing/2014/main" id="{D671867B-4E24-4E36-AF42-C69122345FB9}"/>
              </a:ext>
            </a:extLst>
          </p:cNvPr>
          <p:cNvSpPr txBox="1"/>
          <p:nvPr/>
        </p:nvSpPr>
        <p:spPr>
          <a:xfrm>
            <a:off x="7246513" y="474372"/>
            <a:ext cx="4911143" cy="57861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cs typeface="Calibri"/>
              </a:rPr>
              <a:t>Go to: </a:t>
            </a:r>
            <a:r>
              <a:rPr lang="en-US" sz="1000" dirty="0">
                <a:cs typeface="Calibri"/>
                <a:hlinkClick r:id="rId2"/>
              </a:rPr>
              <a:t>http://www.ides.illinois.gov/Pages/mission.aspx</a:t>
            </a:r>
            <a:r>
              <a:rPr lang="en-US" sz="1000" dirty="0">
                <a:cs typeface="Calibri"/>
              </a:rPr>
              <a:t>  Read About IDES  (Mission and Vision, Letter from the Director, Glossary of Terms</a:t>
            </a:r>
          </a:p>
          <a:p>
            <a:r>
              <a:rPr lang="en-US" sz="1000" dirty="0">
                <a:cs typeface="Calibri"/>
              </a:rPr>
              <a:t>Click Tools and Resources; then Data and Statistics.  Scroll down to Where Workers Work and click. This will get you to h</a:t>
            </a:r>
            <a:r>
              <a:rPr lang="en-US" sz="1000" dirty="0">
                <a:cs typeface="Calibri"/>
                <a:hlinkClick r:id="rId3"/>
              </a:rPr>
              <a:t>ttp://www.ides.illinois.gov/LMI/Pages/Where_Workers_Work.aspx</a:t>
            </a:r>
            <a:endParaRPr lang="en-US" sz="1000">
              <a:cs typeface="Calibri"/>
            </a:endParaRPr>
          </a:p>
          <a:p>
            <a:r>
              <a:rPr lang="en-US" sz="1000" dirty="0">
                <a:cs typeface="Calibri"/>
              </a:rPr>
              <a:t>Read this webpage.  Look up what a NAICS code is. (What are other “employer-type/sector” coding systems?)    Read what is in UI data, found in this narrative. What is QCEW?   What do they say are the limitations of this database?</a:t>
            </a:r>
          </a:p>
          <a:p>
            <a:r>
              <a:rPr lang="en-US" sz="1000" dirty="0">
                <a:cs typeface="Calibri"/>
              </a:rPr>
              <a:t>Scroll to the bottom and find employers (who reported UI info to IDES); download the spreadsheet (excel) for 2018—should be most current and in real-time  (</a:t>
            </a:r>
            <a:r>
              <a:rPr lang="en-US" sz="1000" dirty="0" err="1">
                <a:cs typeface="Calibri"/>
              </a:rPr>
              <a:t>ie</a:t>
            </a:r>
            <a:r>
              <a:rPr lang="en-US" sz="1000" dirty="0">
                <a:cs typeface="Calibri"/>
              </a:rPr>
              <a:t>, anyone that went out of business in past years will not be in this database)</a:t>
            </a:r>
          </a:p>
          <a:p>
            <a:r>
              <a:rPr lang="en-US" sz="1000" dirty="0">
                <a:cs typeface="Calibri"/>
              </a:rPr>
              <a:t>Tables 9-16 of the spreadsheet provide data on Chicago </a:t>
            </a:r>
            <a:r>
              <a:rPr lang="en-US" sz="1000" dirty="0" err="1">
                <a:cs typeface="Calibri"/>
              </a:rPr>
              <a:t>zipcodes</a:t>
            </a:r>
            <a:r>
              <a:rPr lang="en-US" sz="1000" dirty="0">
                <a:cs typeface="Calibri"/>
              </a:rPr>
              <a:t>.  We are interested in Chicago community areas which are the aggregate of census tracts and census blocks. </a:t>
            </a:r>
            <a:r>
              <a:rPr lang="en-US" sz="1000" dirty="0" err="1">
                <a:cs typeface="Calibri"/>
              </a:rPr>
              <a:t>Zipcodes</a:t>
            </a:r>
            <a:r>
              <a:rPr lang="en-US" sz="1000" dirty="0">
                <a:cs typeface="Calibri"/>
              </a:rPr>
              <a:t> do not overlay perfectly with community areas so this is your first challenge.  </a:t>
            </a:r>
          </a:p>
          <a:p>
            <a:r>
              <a:rPr lang="en-US" sz="1000" dirty="0">
                <a:cs typeface="Calibri"/>
              </a:rPr>
              <a:t>Check out the relationship between zip codes and community areas here </a:t>
            </a:r>
            <a:r>
              <a:rPr lang="en-US" sz="1000" dirty="0">
                <a:cs typeface="Calibri"/>
                <a:hlinkClick r:id="rId4"/>
              </a:rPr>
              <a:t>http://robparal.blogspot.com/2013/07/chicago-community-area-and-zip-code.html</a:t>
            </a:r>
            <a:r>
              <a:rPr lang="en-US" sz="1000" dirty="0">
                <a:cs typeface="Calibri"/>
              </a:rPr>
              <a:t> Identify what zip codes you need to examine for this assignment. </a:t>
            </a:r>
          </a:p>
          <a:p>
            <a:r>
              <a:rPr lang="en-US" sz="1000" dirty="0">
                <a:cs typeface="Calibri"/>
              </a:rPr>
              <a:t>Extract the Sectors that have employees in them.  Note the NAICS code narrative for that sector. Find the definition of the NAICS code to inform your investigation </a:t>
            </a:r>
            <a:r>
              <a:rPr lang="en-US" sz="1000" dirty="0">
                <a:cs typeface="Calibri"/>
                <a:hlinkClick r:id="rId5"/>
              </a:rPr>
              <a:t>https://www.census.gov/eos/www/naics/</a:t>
            </a:r>
            <a:r>
              <a:rPr lang="en-US" sz="1000" dirty="0">
                <a:cs typeface="Calibri"/>
              </a:rPr>
              <a:t> </a:t>
            </a:r>
          </a:p>
          <a:p>
            <a:endParaRPr lang="en-US" sz="1000" dirty="0">
              <a:cs typeface="Calibri"/>
            </a:endParaRPr>
          </a:p>
          <a:p>
            <a:r>
              <a:rPr lang="en-US" sz="1000" dirty="0">
                <a:cs typeface="Calibri"/>
              </a:rPr>
              <a:t>Your goal is to find the actual employers—the names of the companies—through at last 3 means:</a:t>
            </a:r>
          </a:p>
          <a:p>
            <a:endParaRPr lang="en-US" sz="1000" dirty="0">
              <a:cs typeface="Calibri"/>
            </a:endParaRPr>
          </a:p>
          <a:p>
            <a:r>
              <a:rPr lang="en-US" sz="1000" dirty="0">
                <a:cs typeface="Calibri"/>
              </a:rPr>
              <a:t>Internet search.  Start with Google, and enter the sector and the </a:t>
            </a:r>
            <a:r>
              <a:rPr lang="en-US" sz="1000" dirty="0" err="1">
                <a:cs typeface="Calibri"/>
              </a:rPr>
              <a:t>zipcode</a:t>
            </a:r>
            <a:r>
              <a:rPr lang="en-US" sz="1000" dirty="0">
                <a:cs typeface="Calibri"/>
              </a:rPr>
              <a:t>.  See if you can get employer names and addresses.  Then use google and other search engines to enhance your list.</a:t>
            </a:r>
          </a:p>
          <a:p>
            <a:r>
              <a:rPr lang="en-US" sz="1000" dirty="0">
                <a:cs typeface="Calibri"/>
              </a:rPr>
              <a:t>Go to Google Maps. List familiar work types within a NAIS code (e.g., grocery stores)</a:t>
            </a:r>
          </a:p>
          <a:p>
            <a:r>
              <a:rPr lang="en-US" sz="1000" dirty="0">
                <a:cs typeface="Calibri"/>
              </a:rPr>
              <a:t>3.     Go to the UIC Library site.  We have access to Hoovers, which is a business listing of every business.   See if you can find the actual employers here.  Read about strengths and limitations of Hoovers.  Reporting is voluntary and you can’t distinguish headquarters or the whole company from the individual site in the neighborhood.  But corroboration might help.</a:t>
            </a:r>
          </a:p>
          <a:p>
            <a:r>
              <a:rPr lang="en-US" sz="1000" dirty="0">
                <a:cs typeface="Calibri"/>
              </a:rPr>
              <a:t>4.    Do a street based survey, first virtual (windshield survey using </a:t>
            </a:r>
            <a:r>
              <a:rPr lang="en-US" sz="1000" dirty="0" err="1">
                <a:cs typeface="Calibri"/>
              </a:rPr>
              <a:t>googlearth</a:t>
            </a:r>
            <a:r>
              <a:rPr lang="en-US" sz="1000" dirty="0">
                <a:cs typeface="Calibri"/>
              </a:rPr>
              <a:t>, e.g.), then walking up and down the streets to figure out what employers are there. </a:t>
            </a:r>
          </a:p>
          <a:p>
            <a:r>
              <a:rPr lang="en-US" sz="1000" dirty="0">
                <a:cs typeface="Calibri"/>
              </a:rPr>
              <a:t>5.    End with a list of companies, addresses, sector label, number of employees. Populate the google sheet on Blackboard. </a:t>
            </a:r>
          </a:p>
        </p:txBody>
      </p:sp>
    </p:spTree>
    <p:extLst>
      <p:ext uri="{BB962C8B-B14F-4D97-AF65-F5344CB8AC3E}">
        <p14:creationId xmlns:p14="http://schemas.microsoft.com/office/powerpoint/2010/main" val="1176545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E1392-C739-0B4D-93D7-96DBDE23B30C}"/>
              </a:ext>
            </a:extLst>
          </p:cNvPr>
          <p:cNvSpPr>
            <a:spLocks noGrp="1"/>
          </p:cNvSpPr>
          <p:nvPr>
            <p:ph type="title"/>
          </p:nvPr>
        </p:nvSpPr>
        <p:spPr/>
        <p:txBody>
          <a:bodyPr/>
          <a:lstStyle/>
          <a:p>
            <a:r>
              <a:rPr lang="en-US" dirty="0"/>
              <a:t>Findings</a:t>
            </a:r>
          </a:p>
        </p:txBody>
      </p:sp>
      <p:sp>
        <p:nvSpPr>
          <p:cNvPr id="3" name="Content Placeholder 2">
            <a:extLst>
              <a:ext uri="{FF2B5EF4-FFF2-40B4-BE49-F238E27FC236}">
                <a16:creationId xmlns:a16="http://schemas.microsoft.com/office/drawing/2014/main" id="{F316415C-694B-2749-BBFD-AE7B8B56FE72}"/>
              </a:ext>
            </a:extLst>
          </p:cNvPr>
          <p:cNvSpPr>
            <a:spLocks noGrp="1"/>
          </p:cNvSpPr>
          <p:nvPr>
            <p:ph idx="1"/>
          </p:nvPr>
        </p:nvSpPr>
        <p:spPr/>
        <p:txBody>
          <a:bodyPr vert="horz" lIns="0" tIns="45720" rIns="0" bIns="45720" rtlCol="0" anchor="t">
            <a:normAutofit/>
          </a:bodyPr>
          <a:lstStyle/>
          <a:p>
            <a:pPr>
              <a:buFont typeface="Arial" panose="020B0604020202020204" pitchFamily="34" charset="0"/>
              <a:buChar char="•"/>
            </a:pPr>
            <a:r>
              <a:rPr lang="en-US" sz="2400" dirty="0"/>
              <a:t>1127 employers in 2 communities (roughly one </a:t>
            </a:r>
            <a:r>
              <a:rPr lang="en-US" sz="2400" dirty="0" err="1"/>
              <a:t>zipcode</a:t>
            </a:r>
            <a:r>
              <a:rPr lang="en-US" sz="2400" dirty="0"/>
              <a:t>) </a:t>
            </a:r>
          </a:p>
          <a:p>
            <a:pPr marL="383540" lvl="1">
              <a:buFont typeface="Arial" panose="020B0604020202020204" pitchFamily="34" charset="0"/>
              <a:buChar char="•"/>
            </a:pPr>
            <a:r>
              <a:rPr lang="en-US" sz="2000" dirty="0"/>
              <a:t>Sources: Hoover’s business listing (n=383);  </a:t>
            </a:r>
            <a:r>
              <a:rPr lang="en-US" sz="2000" dirty="0" err="1"/>
              <a:t>Googlemaps</a:t>
            </a:r>
            <a:r>
              <a:rPr lang="en-US" sz="2000" dirty="0"/>
              <a:t> (738)</a:t>
            </a:r>
            <a:endParaRPr lang="en-US" sz="2000">
              <a:cs typeface="Calibri"/>
            </a:endParaRPr>
          </a:p>
          <a:p>
            <a:pPr marL="383540" lvl="1">
              <a:buFont typeface="Arial" panose="020B0604020202020204" pitchFamily="34" charset="0"/>
              <a:buChar char="•"/>
            </a:pPr>
            <a:r>
              <a:rPr lang="en-US" sz="2000" dirty="0"/>
              <a:t> 391 businesses validated in person</a:t>
            </a:r>
            <a:endParaRPr lang="en-US" sz="2000" dirty="0">
              <a:cs typeface="Calibri"/>
            </a:endParaRPr>
          </a:p>
          <a:p>
            <a:pPr lvl="1">
              <a:buFont typeface="Arial" panose="020B0604020202020204" pitchFamily="34" charset="0"/>
              <a:buChar char="•"/>
            </a:pPr>
            <a:r>
              <a:rPr lang="en-US" sz="2000" dirty="0"/>
              <a:t>85% of the 727 employers where size could be documented had &lt;20 employees</a:t>
            </a:r>
          </a:p>
          <a:p>
            <a:pPr lvl="1">
              <a:buFont typeface="Arial" panose="020B0604020202020204" pitchFamily="34" charset="0"/>
              <a:buChar char="•"/>
            </a:pPr>
            <a:r>
              <a:rPr lang="en-US" sz="2000" dirty="0"/>
              <a:t>Over ½ of employers are in retail, service, food sectors. </a:t>
            </a:r>
          </a:p>
          <a:p>
            <a:pPr lvl="1">
              <a:buFont typeface="Arial" panose="020B0604020202020204" pitchFamily="34" charset="0"/>
              <a:buChar char="•"/>
            </a:pPr>
            <a:r>
              <a:rPr lang="en-US" sz="2000" dirty="0"/>
              <a:t>Students observed informal (cash economy) employment including prostitution, drug sales, food vending</a:t>
            </a:r>
          </a:p>
          <a:p>
            <a:pPr lvl="1">
              <a:buFont typeface="Arial" panose="020B0604020202020204" pitchFamily="34" charset="0"/>
              <a:buChar char="•"/>
            </a:pPr>
            <a:r>
              <a:rPr lang="en-US" sz="2000" dirty="0"/>
              <a:t>46% of GL employers fall into manufacturing and healthcare. </a:t>
            </a:r>
          </a:p>
          <a:p>
            <a:pPr lvl="1">
              <a:buFont typeface="Arial" panose="020B0604020202020204" pitchFamily="34" charset="0"/>
              <a:buChar char="•"/>
            </a:pPr>
            <a:r>
              <a:rPr lang="en-US" sz="2000" dirty="0"/>
              <a:t>Students found instances of phantom businesses and linked their awareness of employment that is not visible (childcare, cleaning, independent contractors) to the investigation.</a:t>
            </a:r>
          </a:p>
        </p:txBody>
      </p:sp>
    </p:spTree>
    <p:extLst>
      <p:ext uri="{BB962C8B-B14F-4D97-AF65-F5344CB8AC3E}">
        <p14:creationId xmlns:p14="http://schemas.microsoft.com/office/powerpoint/2010/main" val="4272584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AD07F62-690B-4968-8A2F-7A3AAF91FA0D}"/>
              </a:ext>
            </a:extLst>
          </p:cNvPr>
          <p:cNvGraphicFramePr>
            <a:graphicFrameLocks noGrp="1"/>
          </p:cNvGraphicFramePr>
          <p:nvPr>
            <p:extLst>
              <p:ext uri="{D42A27DB-BD31-4B8C-83A1-F6EECF244321}">
                <p14:modId xmlns:p14="http://schemas.microsoft.com/office/powerpoint/2010/main" val="3318227826"/>
              </p:ext>
            </p:extLst>
          </p:nvPr>
        </p:nvGraphicFramePr>
        <p:xfrm>
          <a:off x="0" y="0"/>
          <a:ext cx="9608795" cy="6815061"/>
        </p:xfrm>
        <a:graphic>
          <a:graphicData uri="http://schemas.openxmlformats.org/drawingml/2006/table">
            <a:tbl>
              <a:tblPr firstRow="1" firstCol="1" bandRow="1">
                <a:tableStyleId>{5C22544A-7EE6-4342-B048-85BDC9FD1C3A}</a:tableStyleId>
              </a:tblPr>
              <a:tblGrid>
                <a:gridCol w="4239388">
                  <a:extLst>
                    <a:ext uri="{9D8B030D-6E8A-4147-A177-3AD203B41FA5}">
                      <a16:colId xmlns:a16="http://schemas.microsoft.com/office/drawing/2014/main" val="2997572933"/>
                    </a:ext>
                  </a:extLst>
                </a:gridCol>
                <a:gridCol w="1320245">
                  <a:extLst>
                    <a:ext uri="{9D8B030D-6E8A-4147-A177-3AD203B41FA5}">
                      <a16:colId xmlns:a16="http://schemas.microsoft.com/office/drawing/2014/main" val="3036550922"/>
                    </a:ext>
                  </a:extLst>
                </a:gridCol>
                <a:gridCol w="1385023">
                  <a:extLst>
                    <a:ext uri="{9D8B030D-6E8A-4147-A177-3AD203B41FA5}">
                      <a16:colId xmlns:a16="http://schemas.microsoft.com/office/drawing/2014/main" val="2814641446"/>
                    </a:ext>
                  </a:extLst>
                </a:gridCol>
                <a:gridCol w="1368572">
                  <a:extLst>
                    <a:ext uri="{9D8B030D-6E8A-4147-A177-3AD203B41FA5}">
                      <a16:colId xmlns:a16="http://schemas.microsoft.com/office/drawing/2014/main" val="708782493"/>
                    </a:ext>
                  </a:extLst>
                </a:gridCol>
                <a:gridCol w="1295567">
                  <a:extLst>
                    <a:ext uri="{9D8B030D-6E8A-4147-A177-3AD203B41FA5}">
                      <a16:colId xmlns:a16="http://schemas.microsoft.com/office/drawing/2014/main" val="1781288902"/>
                    </a:ext>
                  </a:extLst>
                </a:gridCol>
              </a:tblGrid>
              <a:tr h="847909">
                <a:tc>
                  <a:txBody>
                    <a:bodyPr/>
                    <a:lstStyle/>
                    <a:p>
                      <a:pPr algn="ctr">
                        <a:spcAft>
                          <a:spcPts val="0"/>
                        </a:spcAft>
                      </a:pPr>
                      <a:r>
                        <a:rPr lang="en-US" dirty="0">
                          <a:effectLst/>
                        </a:rPr>
                        <a:t>Sector Title (NAICS)</a:t>
                      </a:r>
                    </a:p>
                    <a:p>
                      <a:pPr lvl="0" algn="ctr">
                        <a:spcAft>
                          <a:spcPts val="0"/>
                        </a:spcAft>
                        <a:buNone/>
                      </a:pPr>
                      <a:endParaRPr lang="en-US" dirty="0">
                        <a:effectLst/>
                      </a:endParaRPr>
                    </a:p>
                  </a:txBody>
                  <a:tcPr marL="68580" marR="68580" marT="0" marB="0" anchor="b"/>
                </a:tc>
                <a:tc>
                  <a:txBody>
                    <a:bodyPr/>
                    <a:lstStyle/>
                    <a:p>
                      <a:pPr algn="ctr">
                        <a:spcAft>
                          <a:spcPts val="0"/>
                        </a:spcAft>
                      </a:pPr>
                      <a:r>
                        <a:rPr lang="en-US" dirty="0">
                          <a:effectLst/>
                        </a:rPr>
                        <a:t># GL Employers*</a:t>
                      </a:r>
                    </a:p>
                    <a:p>
                      <a:pPr algn="ctr">
                        <a:spcAft>
                          <a:spcPts val="0"/>
                        </a:spcAft>
                      </a:pPr>
                      <a:endParaRPr lang="en-US" dirty="0">
                        <a:effectLst/>
                      </a:endParaRPr>
                    </a:p>
                  </a:txBody>
                  <a:tcPr marL="68580" marR="68580" marT="0" marB="0" anchor="b"/>
                </a:tc>
                <a:tc>
                  <a:txBody>
                    <a:bodyPr/>
                    <a:lstStyle/>
                    <a:p>
                      <a:pPr algn="ctr">
                        <a:spcAft>
                          <a:spcPts val="0"/>
                        </a:spcAft>
                      </a:pPr>
                      <a:r>
                        <a:rPr lang="en-US" dirty="0">
                          <a:effectLst/>
                        </a:rPr>
                        <a:t>% GL employers by sector*</a:t>
                      </a:r>
                    </a:p>
                  </a:txBody>
                  <a:tcPr marL="68580" marR="68580" marT="0" marB="0" anchor="b"/>
                </a:tc>
                <a:tc>
                  <a:txBody>
                    <a:bodyPr/>
                    <a:lstStyle/>
                    <a:p>
                      <a:pPr algn="ctr">
                        <a:spcAft>
                          <a:spcPts val="0"/>
                        </a:spcAft>
                      </a:pPr>
                      <a:r>
                        <a:rPr lang="en-US" dirty="0">
                          <a:effectLst/>
                        </a:rPr>
                        <a:t>Where GL workers work**</a:t>
                      </a:r>
                    </a:p>
                  </a:txBody>
                  <a:tcPr marL="68580" marR="68580" marT="0" marB="0" anchor="b"/>
                </a:tc>
                <a:tc>
                  <a:txBody>
                    <a:bodyPr/>
                    <a:lstStyle/>
                    <a:p>
                      <a:pPr algn="l">
                        <a:spcAft>
                          <a:spcPts val="0"/>
                        </a:spcAft>
                      </a:pPr>
                      <a:r>
                        <a:rPr lang="en-US" dirty="0">
                          <a:effectLst/>
                        </a:rPr>
                        <a:t>% GL workers by sector**</a:t>
                      </a:r>
                    </a:p>
                  </a:txBody>
                  <a:tcPr marL="68580" marR="68580" marT="0" marB="0" anchor="b"/>
                </a:tc>
                <a:extLst>
                  <a:ext uri="{0D108BD9-81ED-4DB2-BD59-A6C34878D82A}">
                    <a16:rowId xmlns:a16="http://schemas.microsoft.com/office/drawing/2014/main" val="4282135104"/>
                  </a:ext>
                </a:extLst>
              </a:tr>
              <a:tr h="286169">
                <a:tc>
                  <a:txBody>
                    <a:bodyPr/>
                    <a:lstStyle/>
                    <a:p>
                      <a:pPr algn="l">
                        <a:spcAft>
                          <a:spcPts val="0"/>
                        </a:spcAft>
                      </a:pPr>
                      <a:r>
                        <a:rPr lang="en-US" dirty="0">
                          <a:effectLst/>
                        </a:rPr>
                        <a:t>Retail/wholesale (42,44,45)</a:t>
                      </a:r>
                    </a:p>
                  </a:txBody>
                  <a:tcPr marL="68580" marR="68580" marT="0" marB="0" anchor="b"/>
                </a:tc>
                <a:tc>
                  <a:txBody>
                    <a:bodyPr/>
                    <a:lstStyle/>
                    <a:p>
                      <a:pPr algn="ctr">
                        <a:spcAft>
                          <a:spcPts val="0"/>
                        </a:spcAft>
                      </a:pPr>
                      <a:r>
                        <a:rPr lang="en-US" dirty="0">
                          <a:effectLst/>
                        </a:rPr>
                        <a:t>286</a:t>
                      </a:r>
                    </a:p>
                  </a:txBody>
                  <a:tcPr marL="68580" marR="68580" marT="0" marB="0" anchor="b"/>
                </a:tc>
                <a:tc>
                  <a:txBody>
                    <a:bodyPr/>
                    <a:lstStyle/>
                    <a:p>
                      <a:pPr algn="ctr">
                        <a:spcAft>
                          <a:spcPts val="0"/>
                        </a:spcAft>
                      </a:pPr>
                      <a:r>
                        <a:rPr lang="en-US" dirty="0">
                          <a:effectLst/>
                        </a:rPr>
                        <a:t>25.4</a:t>
                      </a:r>
                    </a:p>
                  </a:txBody>
                  <a:tcPr marL="68580" marR="68580" marT="0" marB="0" anchor="b"/>
                </a:tc>
                <a:tc>
                  <a:txBody>
                    <a:bodyPr/>
                    <a:lstStyle/>
                    <a:p>
                      <a:pPr algn="ctr">
                        <a:spcAft>
                          <a:spcPts val="0"/>
                        </a:spcAft>
                      </a:pPr>
                      <a:r>
                        <a:rPr lang="en-US" dirty="0">
                          <a:effectLst/>
                        </a:rPr>
                        <a:t>1101</a:t>
                      </a:r>
                    </a:p>
                  </a:txBody>
                  <a:tcPr marL="68580" marR="68580" marT="0" marB="0" anchor="b"/>
                </a:tc>
                <a:tc>
                  <a:txBody>
                    <a:bodyPr/>
                    <a:lstStyle/>
                    <a:p>
                      <a:pPr algn="ctr">
                        <a:spcAft>
                          <a:spcPts val="0"/>
                        </a:spcAft>
                      </a:pPr>
                      <a:r>
                        <a:rPr lang="en-US" dirty="0">
                          <a:effectLst/>
                        </a:rPr>
                        <a:t>10.0</a:t>
                      </a:r>
                    </a:p>
                  </a:txBody>
                  <a:tcPr marL="68580" marR="68580" marT="0" marB="0" anchor="b"/>
                </a:tc>
                <a:extLst>
                  <a:ext uri="{0D108BD9-81ED-4DB2-BD59-A6C34878D82A}">
                    <a16:rowId xmlns:a16="http://schemas.microsoft.com/office/drawing/2014/main" val="3852228371"/>
                  </a:ext>
                </a:extLst>
              </a:tr>
              <a:tr h="286169">
                <a:tc>
                  <a:txBody>
                    <a:bodyPr/>
                    <a:lstStyle/>
                    <a:p>
                      <a:pPr algn="l">
                        <a:spcAft>
                          <a:spcPts val="0"/>
                        </a:spcAft>
                      </a:pPr>
                      <a:r>
                        <a:rPr lang="en-US" dirty="0">
                          <a:effectLst/>
                        </a:rPr>
                        <a:t>Services (81)</a:t>
                      </a:r>
                    </a:p>
                  </a:txBody>
                  <a:tcPr marL="68580" marR="68580" marT="0" marB="0" anchor="b"/>
                </a:tc>
                <a:tc>
                  <a:txBody>
                    <a:bodyPr/>
                    <a:lstStyle/>
                    <a:p>
                      <a:pPr algn="ctr">
                        <a:spcAft>
                          <a:spcPts val="0"/>
                        </a:spcAft>
                      </a:pPr>
                      <a:r>
                        <a:rPr lang="en-US" dirty="0">
                          <a:effectLst/>
                        </a:rPr>
                        <a:t>209</a:t>
                      </a:r>
                    </a:p>
                  </a:txBody>
                  <a:tcPr marL="68580" marR="68580" marT="0" marB="0" anchor="b"/>
                </a:tc>
                <a:tc>
                  <a:txBody>
                    <a:bodyPr/>
                    <a:lstStyle/>
                    <a:p>
                      <a:pPr algn="ctr">
                        <a:spcAft>
                          <a:spcPts val="0"/>
                        </a:spcAft>
                      </a:pPr>
                      <a:r>
                        <a:rPr lang="en-US" dirty="0">
                          <a:effectLst/>
                        </a:rPr>
                        <a:t>18.5</a:t>
                      </a:r>
                    </a:p>
                  </a:txBody>
                  <a:tcPr marL="68580" marR="68580" marT="0" marB="0" anchor="b"/>
                </a:tc>
                <a:tc>
                  <a:txBody>
                    <a:bodyPr/>
                    <a:lstStyle/>
                    <a:p>
                      <a:pPr algn="ctr">
                        <a:spcAft>
                          <a:spcPts val="0"/>
                        </a:spcAft>
                      </a:pPr>
                      <a:r>
                        <a:rPr lang="en-US" dirty="0">
                          <a:effectLst/>
                        </a:rPr>
                        <a:t>495</a:t>
                      </a:r>
                    </a:p>
                  </a:txBody>
                  <a:tcPr marL="68580" marR="68580" marT="0" marB="0" anchor="b"/>
                </a:tc>
                <a:tc>
                  <a:txBody>
                    <a:bodyPr/>
                    <a:lstStyle/>
                    <a:p>
                      <a:pPr algn="ctr">
                        <a:spcAft>
                          <a:spcPts val="0"/>
                        </a:spcAft>
                      </a:pPr>
                      <a:r>
                        <a:rPr lang="en-US" dirty="0">
                          <a:effectLst/>
                        </a:rPr>
                        <a:t>4.5</a:t>
                      </a:r>
                    </a:p>
                  </a:txBody>
                  <a:tcPr marL="68580" marR="68580" marT="0" marB="0" anchor="b"/>
                </a:tc>
                <a:extLst>
                  <a:ext uri="{0D108BD9-81ED-4DB2-BD59-A6C34878D82A}">
                    <a16:rowId xmlns:a16="http://schemas.microsoft.com/office/drawing/2014/main" val="1716255902"/>
                  </a:ext>
                </a:extLst>
              </a:tr>
              <a:tr h="286169">
                <a:tc>
                  <a:txBody>
                    <a:bodyPr/>
                    <a:lstStyle/>
                    <a:p>
                      <a:pPr algn="l">
                        <a:spcAft>
                          <a:spcPts val="0"/>
                        </a:spcAft>
                      </a:pPr>
                      <a:r>
                        <a:rPr lang="en-US" dirty="0">
                          <a:effectLst/>
                        </a:rPr>
                        <a:t>Finance, real estate, consulting, </a:t>
                      </a:r>
                      <a:r>
                        <a:rPr lang="en-US" dirty="0" err="1">
                          <a:effectLst/>
                        </a:rPr>
                        <a:t>etc</a:t>
                      </a:r>
                      <a:r>
                        <a:rPr lang="en-US" dirty="0">
                          <a:effectLst/>
                        </a:rPr>
                        <a:t> (50s)</a:t>
                      </a:r>
                      <a:r>
                        <a:rPr lang="en-US" sz="800" dirty="0">
                          <a:effectLst/>
                        </a:rPr>
                        <a:t> </a:t>
                      </a:r>
                      <a:endParaRPr lang="en-US" dirty="0">
                        <a:effectLst/>
                      </a:endParaRPr>
                    </a:p>
                  </a:txBody>
                  <a:tcPr marL="68580" marR="68580" marT="0" marB="0" anchor="b"/>
                </a:tc>
                <a:tc>
                  <a:txBody>
                    <a:bodyPr/>
                    <a:lstStyle/>
                    <a:p>
                      <a:pPr algn="ctr">
                        <a:spcAft>
                          <a:spcPts val="0"/>
                        </a:spcAft>
                      </a:pPr>
                      <a:r>
                        <a:rPr lang="en-US" dirty="0">
                          <a:effectLst/>
                        </a:rPr>
                        <a:t>145</a:t>
                      </a:r>
                    </a:p>
                  </a:txBody>
                  <a:tcPr marL="68580" marR="68580" marT="0" marB="0" anchor="b"/>
                </a:tc>
                <a:tc>
                  <a:txBody>
                    <a:bodyPr/>
                    <a:lstStyle/>
                    <a:p>
                      <a:pPr algn="ctr">
                        <a:spcAft>
                          <a:spcPts val="0"/>
                        </a:spcAft>
                      </a:pPr>
                      <a:r>
                        <a:rPr lang="en-US" dirty="0">
                          <a:effectLst/>
                        </a:rPr>
                        <a:t>12.9</a:t>
                      </a:r>
                    </a:p>
                  </a:txBody>
                  <a:tcPr marL="68580" marR="68580" marT="0" marB="0" anchor="b"/>
                </a:tc>
                <a:tc>
                  <a:txBody>
                    <a:bodyPr/>
                    <a:lstStyle/>
                    <a:p>
                      <a:pPr algn="ctr">
                        <a:spcAft>
                          <a:spcPts val="0"/>
                        </a:spcAft>
                      </a:pPr>
                      <a:r>
                        <a:rPr lang="en-US" dirty="0">
                          <a:effectLst/>
                        </a:rPr>
                        <a:t>1091</a:t>
                      </a:r>
                    </a:p>
                  </a:txBody>
                  <a:tcPr marL="68580" marR="68580" marT="0" marB="0" anchor="b"/>
                </a:tc>
                <a:tc>
                  <a:txBody>
                    <a:bodyPr/>
                    <a:lstStyle/>
                    <a:p>
                      <a:pPr algn="ctr">
                        <a:spcAft>
                          <a:spcPts val="0"/>
                        </a:spcAft>
                      </a:pPr>
                      <a:r>
                        <a:rPr lang="en-US" dirty="0">
                          <a:effectLst/>
                        </a:rPr>
                        <a:t>9.9</a:t>
                      </a:r>
                    </a:p>
                  </a:txBody>
                  <a:tcPr marL="68580" marR="68580" marT="0" marB="0" anchor="b"/>
                </a:tc>
                <a:extLst>
                  <a:ext uri="{0D108BD9-81ED-4DB2-BD59-A6C34878D82A}">
                    <a16:rowId xmlns:a16="http://schemas.microsoft.com/office/drawing/2014/main" val="1714459715"/>
                  </a:ext>
                </a:extLst>
              </a:tr>
              <a:tr h="286169">
                <a:tc>
                  <a:txBody>
                    <a:bodyPr/>
                    <a:lstStyle/>
                    <a:p>
                      <a:pPr algn="l">
                        <a:spcAft>
                          <a:spcPts val="0"/>
                        </a:spcAft>
                      </a:pPr>
                      <a:r>
                        <a:rPr lang="en-US" dirty="0">
                          <a:effectLst/>
                        </a:rPr>
                        <a:t>Accommodation, food, entertainment (72)</a:t>
                      </a:r>
                    </a:p>
                  </a:txBody>
                  <a:tcPr marL="68580" marR="68580" marT="0" marB="0" anchor="b"/>
                </a:tc>
                <a:tc>
                  <a:txBody>
                    <a:bodyPr/>
                    <a:lstStyle/>
                    <a:p>
                      <a:pPr algn="ctr">
                        <a:spcAft>
                          <a:spcPts val="0"/>
                        </a:spcAft>
                      </a:pPr>
                      <a:r>
                        <a:rPr lang="en-US" dirty="0">
                          <a:effectLst/>
                        </a:rPr>
                        <a:t>140</a:t>
                      </a:r>
                    </a:p>
                  </a:txBody>
                  <a:tcPr marL="68580" marR="68580" marT="0" marB="0" anchor="b"/>
                </a:tc>
                <a:tc>
                  <a:txBody>
                    <a:bodyPr/>
                    <a:lstStyle/>
                    <a:p>
                      <a:pPr algn="ctr">
                        <a:spcAft>
                          <a:spcPts val="0"/>
                        </a:spcAft>
                      </a:pPr>
                      <a:r>
                        <a:rPr lang="en-US" dirty="0">
                          <a:effectLst/>
                        </a:rPr>
                        <a:t>12.4</a:t>
                      </a:r>
                    </a:p>
                  </a:txBody>
                  <a:tcPr marL="68580" marR="68580" marT="0" marB="0" anchor="b"/>
                </a:tc>
                <a:tc>
                  <a:txBody>
                    <a:bodyPr/>
                    <a:lstStyle/>
                    <a:p>
                      <a:pPr algn="ctr">
                        <a:spcAft>
                          <a:spcPts val="0"/>
                        </a:spcAft>
                      </a:pPr>
                      <a:r>
                        <a:rPr lang="en-US" dirty="0">
                          <a:effectLst/>
                        </a:rPr>
                        <a:t>1042</a:t>
                      </a:r>
                    </a:p>
                  </a:txBody>
                  <a:tcPr marL="68580" marR="68580" marT="0" marB="0" anchor="b"/>
                </a:tc>
                <a:tc>
                  <a:txBody>
                    <a:bodyPr/>
                    <a:lstStyle/>
                    <a:p>
                      <a:pPr algn="ctr">
                        <a:spcAft>
                          <a:spcPts val="0"/>
                        </a:spcAft>
                      </a:pPr>
                      <a:r>
                        <a:rPr lang="en-US" dirty="0">
                          <a:effectLst/>
                        </a:rPr>
                        <a:t>9.5</a:t>
                      </a:r>
                    </a:p>
                  </a:txBody>
                  <a:tcPr marL="68580" marR="68580" marT="0" marB="0" anchor="b"/>
                </a:tc>
                <a:extLst>
                  <a:ext uri="{0D108BD9-81ED-4DB2-BD59-A6C34878D82A}">
                    <a16:rowId xmlns:a16="http://schemas.microsoft.com/office/drawing/2014/main" val="1026906745"/>
                  </a:ext>
                </a:extLst>
              </a:tr>
              <a:tr h="286169">
                <a:tc>
                  <a:txBody>
                    <a:bodyPr/>
                    <a:lstStyle/>
                    <a:p>
                      <a:pPr algn="l">
                        <a:spcAft>
                          <a:spcPts val="0"/>
                        </a:spcAft>
                      </a:pPr>
                      <a:r>
                        <a:rPr lang="en-US" dirty="0">
                          <a:effectLst/>
                        </a:rPr>
                        <a:t>Education (61)</a:t>
                      </a:r>
                    </a:p>
                  </a:txBody>
                  <a:tcPr marL="68580" marR="68580" marT="0" marB="0" anchor="b"/>
                </a:tc>
                <a:tc>
                  <a:txBody>
                    <a:bodyPr/>
                    <a:lstStyle/>
                    <a:p>
                      <a:pPr algn="ctr">
                        <a:spcAft>
                          <a:spcPts val="0"/>
                        </a:spcAft>
                      </a:pPr>
                      <a:r>
                        <a:rPr lang="en-US" dirty="0">
                          <a:effectLst/>
                        </a:rPr>
                        <a:t>72</a:t>
                      </a:r>
                    </a:p>
                  </a:txBody>
                  <a:tcPr marL="68580" marR="68580" marT="0" marB="0" anchor="b"/>
                </a:tc>
                <a:tc>
                  <a:txBody>
                    <a:bodyPr/>
                    <a:lstStyle/>
                    <a:p>
                      <a:pPr algn="ctr">
                        <a:spcAft>
                          <a:spcPts val="0"/>
                        </a:spcAft>
                      </a:pPr>
                      <a:r>
                        <a:rPr lang="en-US" dirty="0">
                          <a:effectLst/>
                        </a:rPr>
                        <a:t>6.4</a:t>
                      </a:r>
                    </a:p>
                  </a:txBody>
                  <a:tcPr marL="68580" marR="68580" marT="0" marB="0" anchor="b"/>
                </a:tc>
                <a:tc>
                  <a:txBody>
                    <a:bodyPr/>
                    <a:lstStyle/>
                    <a:p>
                      <a:pPr algn="ctr">
                        <a:spcAft>
                          <a:spcPts val="0"/>
                        </a:spcAft>
                      </a:pPr>
                      <a:r>
                        <a:rPr lang="en-US" dirty="0">
                          <a:effectLst/>
                        </a:rPr>
                        <a:t>551</a:t>
                      </a:r>
                    </a:p>
                  </a:txBody>
                  <a:tcPr marL="68580" marR="68580" marT="0" marB="0" anchor="b"/>
                </a:tc>
                <a:tc>
                  <a:txBody>
                    <a:bodyPr/>
                    <a:lstStyle/>
                    <a:p>
                      <a:pPr algn="ctr">
                        <a:spcAft>
                          <a:spcPts val="0"/>
                        </a:spcAft>
                      </a:pPr>
                      <a:r>
                        <a:rPr lang="en-US" dirty="0">
                          <a:effectLst/>
                        </a:rPr>
                        <a:t>5.0</a:t>
                      </a:r>
                    </a:p>
                  </a:txBody>
                  <a:tcPr marL="68580" marR="68580" marT="0" marB="0" anchor="b"/>
                </a:tc>
                <a:extLst>
                  <a:ext uri="{0D108BD9-81ED-4DB2-BD59-A6C34878D82A}">
                    <a16:rowId xmlns:a16="http://schemas.microsoft.com/office/drawing/2014/main" val="3933140320"/>
                  </a:ext>
                </a:extLst>
              </a:tr>
              <a:tr h="286169">
                <a:tc>
                  <a:txBody>
                    <a:bodyPr/>
                    <a:lstStyle/>
                    <a:p>
                      <a:pPr algn="l">
                        <a:spcAft>
                          <a:spcPts val="0"/>
                        </a:spcAft>
                      </a:pPr>
                      <a:r>
                        <a:rPr lang="en-US" dirty="0">
                          <a:effectLst/>
                        </a:rPr>
                        <a:t>Healthcare (62)</a:t>
                      </a:r>
                    </a:p>
                  </a:txBody>
                  <a:tcPr marL="68580" marR="68580" marT="0" marB="0" anchor="b"/>
                </a:tc>
                <a:tc>
                  <a:txBody>
                    <a:bodyPr/>
                    <a:lstStyle/>
                    <a:p>
                      <a:pPr algn="ctr">
                        <a:spcAft>
                          <a:spcPts val="0"/>
                        </a:spcAft>
                      </a:pPr>
                      <a:r>
                        <a:rPr lang="en-US" dirty="0">
                          <a:effectLst/>
                        </a:rPr>
                        <a:t>71</a:t>
                      </a:r>
                    </a:p>
                  </a:txBody>
                  <a:tcPr marL="68580" marR="68580" marT="0" marB="0" anchor="b"/>
                </a:tc>
                <a:tc>
                  <a:txBody>
                    <a:bodyPr/>
                    <a:lstStyle/>
                    <a:p>
                      <a:pPr algn="ctr">
                        <a:spcAft>
                          <a:spcPts val="0"/>
                        </a:spcAft>
                      </a:pPr>
                      <a:r>
                        <a:rPr lang="en-US" dirty="0">
                          <a:effectLst/>
                        </a:rPr>
                        <a:t>6.3</a:t>
                      </a:r>
                    </a:p>
                  </a:txBody>
                  <a:tcPr marL="68580" marR="68580" marT="0" marB="0" anchor="b"/>
                </a:tc>
                <a:tc>
                  <a:txBody>
                    <a:bodyPr/>
                    <a:lstStyle/>
                    <a:p>
                      <a:pPr algn="ctr">
                        <a:spcAft>
                          <a:spcPts val="0"/>
                        </a:spcAft>
                      </a:pPr>
                      <a:r>
                        <a:rPr lang="en-US" dirty="0">
                          <a:effectLst/>
                        </a:rPr>
                        <a:t>2298</a:t>
                      </a:r>
                    </a:p>
                  </a:txBody>
                  <a:tcPr marL="68580" marR="68580" marT="0" marB="0" anchor="b"/>
                </a:tc>
                <a:tc>
                  <a:txBody>
                    <a:bodyPr/>
                    <a:lstStyle/>
                    <a:p>
                      <a:pPr algn="ctr">
                        <a:spcAft>
                          <a:spcPts val="0"/>
                        </a:spcAft>
                      </a:pPr>
                      <a:r>
                        <a:rPr lang="en-US" dirty="0">
                          <a:effectLst/>
                        </a:rPr>
                        <a:t>20.9</a:t>
                      </a:r>
                    </a:p>
                  </a:txBody>
                  <a:tcPr marL="68580" marR="68580" marT="0" marB="0" anchor="b"/>
                </a:tc>
                <a:extLst>
                  <a:ext uri="{0D108BD9-81ED-4DB2-BD59-A6C34878D82A}">
                    <a16:rowId xmlns:a16="http://schemas.microsoft.com/office/drawing/2014/main" val="3925734211"/>
                  </a:ext>
                </a:extLst>
              </a:tr>
              <a:tr h="286169">
                <a:tc>
                  <a:txBody>
                    <a:bodyPr/>
                    <a:lstStyle/>
                    <a:p>
                      <a:pPr algn="l">
                        <a:spcAft>
                          <a:spcPts val="0"/>
                        </a:spcAft>
                      </a:pPr>
                      <a:r>
                        <a:rPr lang="en-US" dirty="0">
                          <a:effectLst/>
                        </a:rPr>
                        <a:t>Manufacturing (31-33)</a:t>
                      </a:r>
                    </a:p>
                  </a:txBody>
                  <a:tcPr marL="68580" marR="68580" marT="0" marB="0" anchor="b"/>
                </a:tc>
                <a:tc>
                  <a:txBody>
                    <a:bodyPr/>
                    <a:lstStyle/>
                    <a:p>
                      <a:pPr algn="ctr">
                        <a:spcAft>
                          <a:spcPts val="0"/>
                        </a:spcAft>
                      </a:pPr>
                      <a:r>
                        <a:rPr lang="en-US" dirty="0">
                          <a:effectLst/>
                        </a:rPr>
                        <a:t>65</a:t>
                      </a:r>
                    </a:p>
                  </a:txBody>
                  <a:tcPr marL="68580" marR="68580" marT="0" marB="0" anchor="b"/>
                </a:tc>
                <a:tc>
                  <a:txBody>
                    <a:bodyPr/>
                    <a:lstStyle/>
                    <a:p>
                      <a:pPr algn="ctr">
                        <a:spcAft>
                          <a:spcPts val="0"/>
                        </a:spcAft>
                      </a:pPr>
                      <a:r>
                        <a:rPr lang="en-US" dirty="0">
                          <a:effectLst/>
                        </a:rPr>
                        <a:t>5.8</a:t>
                      </a:r>
                    </a:p>
                  </a:txBody>
                  <a:tcPr marL="68580" marR="68580" marT="0" marB="0" anchor="b"/>
                </a:tc>
                <a:tc>
                  <a:txBody>
                    <a:bodyPr/>
                    <a:lstStyle/>
                    <a:p>
                      <a:pPr algn="ctr">
                        <a:spcAft>
                          <a:spcPts val="0"/>
                        </a:spcAft>
                      </a:pPr>
                      <a:r>
                        <a:rPr lang="en-US" dirty="0">
                          <a:effectLst/>
                        </a:rPr>
                        <a:t>2763</a:t>
                      </a:r>
                    </a:p>
                  </a:txBody>
                  <a:tcPr marL="68580" marR="68580" marT="0" marB="0" anchor="b"/>
                </a:tc>
                <a:tc>
                  <a:txBody>
                    <a:bodyPr/>
                    <a:lstStyle/>
                    <a:p>
                      <a:pPr algn="ctr">
                        <a:spcAft>
                          <a:spcPts val="0"/>
                        </a:spcAft>
                      </a:pPr>
                      <a:r>
                        <a:rPr lang="en-US" dirty="0">
                          <a:effectLst/>
                        </a:rPr>
                        <a:t>25.2</a:t>
                      </a:r>
                    </a:p>
                  </a:txBody>
                  <a:tcPr marL="68580" marR="68580" marT="0" marB="0" anchor="b"/>
                </a:tc>
                <a:extLst>
                  <a:ext uri="{0D108BD9-81ED-4DB2-BD59-A6C34878D82A}">
                    <a16:rowId xmlns:a16="http://schemas.microsoft.com/office/drawing/2014/main" val="1270620495"/>
                  </a:ext>
                </a:extLst>
              </a:tr>
              <a:tr h="286169">
                <a:tc>
                  <a:txBody>
                    <a:bodyPr/>
                    <a:lstStyle/>
                    <a:p>
                      <a:pPr algn="l">
                        <a:spcAft>
                          <a:spcPts val="0"/>
                        </a:spcAft>
                      </a:pPr>
                      <a:r>
                        <a:rPr lang="en-US" dirty="0">
                          <a:effectLst/>
                        </a:rPr>
                        <a:t>Construction (23)</a:t>
                      </a:r>
                    </a:p>
                  </a:txBody>
                  <a:tcPr marL="68580" marR="68580" marT="0" marB="0" anchor="b"/>
                </a:tc>
                <a:tc>
                  <a:txBody>
                    <a:bodyPr/>
                    <a:lstStyle/>
                    <a:p>
                      <a:pPr algn="ctr">
                        <a:spcAft>
                          <a:spcPts val="0"/>
                        </a:spcAft>
                      </a:pPr>
                      <a:r>
                        <a:rPr lang="en-US" dirty="0">
                          <a:effectLst/>
                        </a:rPr>
                        <a:t>47</a:t>
                      </a:r>
                    </a:p>
                  </a:txBody>
                  <a:tcPr marL="68580" marR="68580" marT="0" marB="0" anchor="b"/>
                </a:tc>
                <a:tc>
                  <a:txBody>
                    <a:bodyPr/>
                    <a:lstStyle/>
                    <a:p>
                      <a:pPr algn="ctr">
                        <a:spcAft>
                          <a:spcPts val="0"/>
                        </a:spcAft>
                      </a:pPr>
                      <a:r>
                        <a:rPr lang="en-US" dirty="0">
                          <a:effectLst/>
                        </a:rPr>
                        <a:t>4.2</a:t>
                      </a:r>
                    </a:p>
                  </a:txBody>
                  <a:tcPr marL="68580" marR="68580" marT="0" marB="0" anchor="b"/>
                </a:tc>
                <a:tc>
                  <a:txBody>
                    <a:bodyPr/>
                    <a:lstStyle/>
                    <a:p>
                      <a:pPr algn="ctr">
                        <a:spcAft>
                          <a:spcPts val="0"/>
                        </a:spcAft>
                      </a:pPr>
                      <a:r>
                        <a:rPr lang="en-US" dirty="0">
                          <a:effectLst/>
                        </a:rPr>
                        <a:t>545</a:t>
                      </a:r>
                    </a:p>
                  </a:txBody>
                  <a:tcPr marL="68580" marR="68580" marT="0" marB="0" anchor="b"/>
                </a:tc>
                <a:tc>
                  <a:txBody>
                    <a:bodyPr/>
                    <a:lstStyle/>
                    <a:p>
                      <a:pPr algn="ctr">
                        <a:spcAft>
                          <a:spcPts val="0"/>
                        </a:spcAft>
                      </a:pPr>
                      <a:r>
                        <a:rPr lang="en-US" dirty="0">
                          <a:effectLst/>
                        </a:rPr>
                        <a:t>5.0</a:t>
                      </a:r>
                    </a:p>
                  </a:txBody>
                  <a:tcPr marL="68580" marR="68580" marT="0" marB="0" anchor="b"/>
                </a:tc>
                <a:extLst>
                  <a:ext uri="{0D108BD9-81ED-4DB2-BD59-A6C34878D82A}">
                    <a16:rowId xmlns:a16="http://schemas.microsoft.com/office/drawing/2014/main" val="514417018"/>
                  </a:ext>
                </a:extLst>
              </a:tr>
              <a:tr h="286169">
                <a:tc>
                  <a:txBody>
                    <a:bodyPr/>
                    <a:lstStyle/>
                    <a:p>
                      <a:pPr algn="l">
                        <a:spcAft>
                          <a:spcPts val="0"/>
                        </a:spcAft>
                      </a:pPr>
                      <a:r>
                        <a:rPr lang="en-US" dirty="0">
                          <a:effectLst/>
                        </a:rPr>
                        <a:t>Transport., warehousing (48-49)</a:t>
                      </a:r>
                    </a:p>
                  </a:txBody>
                  <a:tcPr marL="68580" marR="68580" marT="0" marB="0" anchor="b"/>
                </a:tc>
                <a:tc>
                  <a:txBody>
                    <a:bodyPr/>
                    <a:lstStyle/>
                    <a:p>
                      <a:pPr algn="ctr">
                        <a:spcAft>
                          <a:spcPts val="0"/>
                        </a:spcAft>
                      </a:pPr>
                      <a:r>
                        <a:rPr lang="en-US" dirty="0">
                          <a:effectLst/>
                        </a:rPr>
                        <a:t>41</a:t>
                      </a:r>
                    </a:p>
                  </a:txBody>
                  <a:tcPr marL="68580" marR="68580" marT="0" marB="0" anchor="b"/>
                </a:tc>
                <a:tc>
                  <a:txBody>
                    <a:bodyPr/>
                    <a:lstStyle/>
                    <a:p>
                      <a:pPr algn="ctr">
                        <a:spcAft>
                          <a:spcPts val="0"/>
                        </a:spcAft>
                      </a:pPr>
                      <a:r>
                        <a:rPr lang="en-US" dirty="0">
                          <a:effectLst/>
                        </a:rPr>
                        <a:t>3.6</a:t>
                      </a:r>
                    </a:p>
                  </a:txBody>
                  <a:tcPr marL="68580" marR="68580" marT="0" marB="0" anchor="b"/>
                </a:tc>
                <a:tc>
                  <a:txBody>
                    <a:bodyPr/>
                    <a:lstStyle/>
                    <a:p>
                      <a:pPr algn="ctr">
                        <a:spcAft>
                          <a:spcPts val="0"/>
                        </a:spcAft>
                      </a:pPr>
                      <a:r>
                        <a:rPr lang="en-US" dirty="0">
                          <a:effectLst/>
                        </a:rPr>
                        <a:t>200</a:t>
                      </a:r>
                    </a:p>
                  </a:txBody>
                  <a:tcPr marL="68580" marR="68580" marT="0" marB="0" anchor="b"/>
                </a:tc>
                <a:tc>
                  <a:txBody>
                    <a:bodyPr/>
                    <a:lstStyle/>
                    <a:p>
                      <a:pPr algn="ctr">
                        <a:spcAft>
                          <a:spcPts val="0"/>
                        </a:spcAft>
                      </a:pPr>
                      <a:r>
                        <a:rPr lang="en-US" dirty="0">
                          <a:effectLst/>
                        </a:rPr>
                        <a:t>1.8</a:t>
                      </a:r>
                    </a:p>
                  </a:txBody>
                  <a:tcPr marL="68580" marR="68580" marT="0" marB="0" anchor="b"/>
                </a:tc>
                <a:extLst>
                  <a:ext uri="{0D108BD9-81ED-4DB2-BD59-A6C34878D82A}">
                    <a16:rowId xmlns:a16="http://schemas.microsoft.com/office/drawing/2014/main" val="4150685333"/>
                  </a:ext>
                </a:extLst>
              </a:tr>
              <a:tr h="286169">
                <a:tc>
                  <a:txBody>
                    <a:bodyPr/>
                    <a:lstStyle/>
                    <a:p>
                      <a:pPr algn="l">
                        <a:spcAft>
                          <a:spcPts val="0"/>
                        </a:spcAft>
                      </a:pPr>
                      <a:r>
                        <a:rPr lang="en-US" dirty="0">
                          <a:effectLst/>
                        </a:rPr>
                        <a:t>Arts, Entertainment, Recreation (71)</a:t>
                      </a:r>
                    </a:p>
                  </a:txBody>
                  <a:tcPr marL="68580" marR="68580" marT="0" marB="0" anchor="b"/>
                </a:tc>
                <a:tc>
                  <a:txBody>
                    <a:bodyPr/>
                    <a:lstStyle/>
                    <a:p>
                      <a:pPr algn="ctr">
                        <a:spcAft>
                          <a:spcPts val="0"/>
                        </a:spcAft>
                      </a:pPr>
                      <a:r>
                        <a:rPr lang="en-US" dirty="0">
                          <a:effectLst/>
                        </a:rPr>
                        <a:t>20</a:t>
                      </a:r>
                    </a:p>
                  </a:txBody>
                  <a:tcPr marL="68580" marR="68580" marT="0" marB="0" anchor="b"/>
                </a:tc>
                <a:tc>
                  <a:txBody>
                    <a:bodyPr/>
                    <a:lstStyle/>
                    <a:p>
                      <a:pPr algn="ctr">
                        <a:spcAft>
                          <a:spcPts val="0"/>
                        </a:spcAft>
                      </a:pPr>
                      <a:r>
                        <a:rPr lang="en-US" dirty="0">
                          <a:effectLst/>
                        </a:rPr>
                        <a:t>1.8</a:t>
                      </a:r>
                    </a:p>
                  </a:txBody>
                  <a:tcPr marL="68580" marR="68580" marT="0" marB="0" anchor="b"/>
                </a:tc>
                <a:tc>
                  <a:txBody>
                    <a:bodyPr/>
                    <a:lstStyle/>
                    <a:p>
                      <a:pPr algn="ctr">
                        <a:spcAft>
                          <a:spcPts val="0"/>
                        </a:spcAft>
                      </a:pPr>
                      <a:r>
                        <a:rPr lang="en-US" dirty="0">
                          <a:effectLst/>
                        </a:rPr>
                        <a:t>30</a:t>
                      </a:r>
                    </a:p>
                  </a:txBody>
                  <a:tcPr marL="68580" marR="68580" marT="0" marB="0" anchor="b"/>
                </a:tc>
                <a:tc>
                  <a:txBody>
                    <a:bodyPr/>
                    <a:lstStyle/>
                    <a:p>
                      <a:pPr algn="ctr">
                        <a:spcAft>
                          <a:spcPts val="0"/>
                        </a:spcAft>
                      </a:pPr>
                      <a:r>
                        <a:rPr lang="en-US" dirty="0">
                          <a:effectLst/>
                        </a:rPr>
                        <a:t>0.3</a:t>
                      </a:r>
                    </a:p>
                  </a:txBody>
                  <a:tcPr marL="68580" marR="68580" marT="0" marB="0" anchor="b"/>
                </a:tc>
                <a:extLst>
                  <a:ext uri="{0D108BD9-81ED-4DB2-BD59-A6C34878D82A}">
                    <a16:rowId xmlns:a16="http://schemas.microsoft.com/office/drawing/2014/main" val="2401547247"/>
                  </a:ext>
                </a:extLst>
              </a:tr>
              <a:tr h="286169">
                <a:tc>
                  <a:txBody>
                    <a:bodyPr/>
                    <a:lstStyle/>
                    <a:p>
                      <a:pPr algn="l">
                        <a:spcAft>
                          <a:spcPts val="0"/>
                        </a:spcAft>
                      </a:pPr>
                      <a:r>
                        <a:rPr lang="en-US" dirty="0">
                          <a:effectLst/>
                        </a:rPr>
                        <a:t>Public Admin (91)</a:t>
                      </a:r>
                    </a:p>
                  </a:txBody>
                  <a:tcPr marL="68580" marR="68580" marT="0" marB="0" anchor="b"/>
                </a:tc>
                <a:tc>
                  <a:txBody>
                    <a:bodyPr/>
                    <a:lstStyle/>
                    <a:p>
                      <a:pPr algn="ctr">
                        <a:spcAft>
                          <a:spcPts val="0"/>
                        </a:spcAft>
                      </a:pPr>
                      <a:r>
                        <a:rPr lang="en-US" dirty="0">
                          <a:effectLst/>
                        </a:rPr>
                        <a:t>17</a:t>
                      </a:r>
                    </a:p>
                  </a:txBody>
                  <a:tcPr marL="68580" marR="68580" marT="0" marB="0" anchor="b"/>
                </a:tc>
                <a:tc>
                  <a:txBody>
                    <a:bodyPr/>
                    <a:lstStyle/>
                    <a:p>
                      <a:pPr algn="ctr">
                        <a:spcAft>
                          <a:spcPts val="0"/>
                        </a:spcAft>
                      </a:pPr>
                      <a:r>
                        <a:rPr lang="en-US" dirty="0">
                          <a:effectLst/>
                        </a:rPr>
                        <a:t>1.5</a:t>
                      </a:r>
                    </a:p>
                  </a:txBody>
                  <a:tcPr marL="68580" marR="68580" marT="0" marB="0" anchor="b"/>
                </a:tc>
                <a:tc>
                  <a:txBody>
                    <a:bodyPr/>
                    <a:lstStyle/>
                    <a:p>
                      <a:pPr algn="ctr">
                        <a:spcAft>
                          <a:spcPts val="0"/>
                        </a:spcAft>
                      </a:pPr>
                      <a:r>
                        <a:rPr lang="en-US" dirty="0">
                          <a:effectLst/>
                        </a:rPr>
                        <a:t>0</a:t>
                      </a:r>
                    </a:p>
                  </a:txBody>
                  <a:tcPr marL="68580" marR="68580" marT="0" marB="0" anchor="b"/>
                </a:tc>
                <a:tc>
                  <a:txBody>
                    <a:bodyPr/>
                    <a:lstStyle/>
                    <a:p>
                      <a:pPr algn="ctr">
                        <a:spcAft>
                          <a:spcPts val="0"/>
                        </a:spcAft>
                      </a:pPr>
                      <a:r>
                        <a:rPr lang="en-US" dirty="0">
                          <a:effectLst/>
                        </a:rPr>
                        <a:t>0.0</a:t>
                      </a:r>
                    </a:p>
                  </a:txBody>
                  <a:tcPr marL="68580" marR="68580" marT="0" marB="0" anchor="b"/>
                </a:tc>
                <a:extLst>
                  <a:ext uri="{0D108BD9-81ED-4DB2-BD59-A6C34878D82A}">
                    <a16:rowId xmlns:a16="http://schemas.microsoft.com/office/drawing/2014/main" val="4018113988"/>
                  </a:ext>
                </a:extLst>
              </a:tr>
              <a:tr h="286169">
                <a:tc>
                  <a:txBody>
                    <a:bodyPr/>
                    <a:lstStyle/>
                    <a:p>
                      <a:pPr algn="l">
                        <a:spcAft>
                          <a:spcPts val="0"/>
                        </a:spcAft>
                      </a:pPr>
                      <a:r>
                        <a:rPr lang="en-US" dirty="0">
                          <a:effectLst/>
                        </a:rPr>
                        <a:t>Unknown</a:t>
                      </a:r>
                    </a:p>
                  </a:txBody>
                  <a:tcPr marL="68580" marR="68580" marT="0" marB="0" anchor="b"/>
                </a:tc>
                <a:tc>
                  <a:txBody>
                    <a:bodyPr/>
                    <a:lstStyle/>
                    <a:p>
                      <a:pPr algn="ctr">
                        <a:spcAft>
                          <a:spcPts val="0"/>
                        </a:spcAft>
                      </a:pPr>
                      <a:r>
                        <a:rPr lang="en-US" dirty="0">
                          <a:effectLst/>
                        </a:rPr>
                        <a:t>14</a:t>
                      </a:r>
                    </a:p>
                  </a:txBody>
                  <a:tcPr marL="68580" marR="68580" marT="0" marB="0" anchor="b"/>
                </a:tc>
                <a:tc>
                  <a:txBody>
                    <a:bodyPr/>
                    <a:lstStyle/>
                    <a:p>
                      <a:pPr algn="ctr">
                        <a:spcAft>
                          <a:spcPts val="0"/>
                        </a:spcAft>
                      </a:pPr>
                      <a:r>
                        <a:rPr lang="en-US" dirty="0">
                          <a:effectLst/>
                        </a:rPr>
                        <a:t>1.2</a:t>
                      </a:r>
                    </a:p>
                  </a:txBody>
                  <a:tcPr marL="68580" marR="68580" marT="0" marB="0" anchor="b"/>
                </a:tc>
                <a:tc>
                  <a:txBody>
                    <a:bodyPr/>
                    <a:lstStyle/>
                    <a:p>
                      <a:pPr algn="ctr">
                        <a:spcAft>
                          <a:spcPts val="0"/>
                        </a:spcAft>
                      </a:pPr>
                      <a:r>
                        <a:rPr lang="en-US" dirty="0">
                          <a:effectLst/>
                        </a:rPr>
                        <a:t>867</a:t>
                      </a:r>
                    </a:p>
                  </a:txBody>
                  <a:tcPr marL="68580" marR="68580" marT="0" marB="0" anchor="b"/>
                </a:tc>
                <a:tc>
                  <a:txBody>
                    <a:bodyPr/>
                    <a:lstStyle/>
                    <a:p>
                      <a:pPr algn="ctr">
                        <a:spcAft>
                          <a:spcPts val="0"/>
                        </a:spcAft>
                      </a:pPr>
                      <a:r>
                        <a:rPr lang="en-US" dirty="0">
                          <a:effectLst/>
                        </a:rPr>
                        <a:t>7.9</a:t>
                      </a:r>
                    </a:p>
                  </a:txBody>
                  <a:tcPr marL="68580" marR="68580" marT="0" marB="0" anchor="b"/>
                </a:tc>
                <a:extLst>
                  <a:ext uri="{0D108BD9-81ED-4DB2-BD59-A6C34878D82A}">
                    <a16:rowId xmlns:a16="http://schemas.microsoft.com/office/drawing/2014/main" val="516864357"/>
                  </a:ext>
                </a:extLst>
              </a:tr>
              <a:tr h="286169">
                <a:tc>
                  <a:txBody>
                    <a:bodyPr/>
                    <a:lstStyle/>
                    <a:p>
                      <a:pPr algn="l">
                        <a:spcAft>
                          <a:spcPts val="0"/>
                        </a:spcAft>
                      </a:pPr>
                      <a:r>
                        <a:rPr lang="en-US" dirty="0">
                          <a:effectLst/>
                        </a:rPr>
                        <a:t>Total</a:t>
                      </a:r>
                    </a:p>
                  </a:txBody>
                  <a:tcPr marL="68580" marR="68580" marT="0" marB="0" anchor="b"/>
                </a:tc>
                <a:tc>
                  <a:txBody>
                    <a:bodyPr/>
                    <a:lstStyle/>
                    <a:p>
                      <a:pPr algn="ctr">
                        <a:spcAft>
                          <a:spcPts val="0"/>
                        </a:spcAft>
                      </a:pPr>
                      <a:r>
                        <a:rPr lang="en-US" dirty="0">
                          <a:effectLst/>
                        </a:rPr>
                        <a:t>1127</a:t>
                      </a:r>
                    </a:p>
                  </a:txBody>
                  <a:tcPr marL="68580" marR="68580" marT="0" marB="0" anchor="b"/>
                </a:tc>
                <a:tc>
                  <a:txBody>
                    <a:bodyPr/>
                    <a:lstStyle/>
                    <a:p>
                      <a:pPr algn="ctr">
                        <a:spcAft>
                          <a:spcPts val="0"/>
                        </a:spcAft>
                      </a:pPr>
                      <a:r>
                        <a:rPr lang="en-US" dirty="0">
                          <a:effectLst/>
                        </a:rPr>
                        <a:t>100%</a:t>
                      </a:r>
                    </a:p>
                  </a:txBody>
                  <a:tcPr marL="68580" marR="68580" marT="0" marB="0" anchor="b"/>
                </a:tc>
                <a:tc>
                  <a:txBody>
                    <a:bodyPr/>
                    <a:lstStyle/>
                    <a:p>
                      <a:pPr algn="ctr">
                        <a:spcAft>
                          <a:spcPts val="0"/>
                        </a:spcAft>
                      </a:pPr>
                      <a:r>
                        <a:rPr lang="en-US" dirty="0">
                          <a:effectLst/>
                        </a:rPr>
                        <a:t>10,983</a:t>
                      </a:r>
                    </a:p>
                  </a:txBody>
                  <a:tcPr marL="68580" marR="68580" marT="0" marB="0" anchor="b"/>
                </a:tc>
                <a:tc>
                  <a:txBody>
                    <a:bodyPr/>
                    <a:lstStyle/>
                    <a:p>
                      <a:pPr algn="ctr">
                        <a:spcAft>
                          <a:spcPts val="0"/>
                        </a:spcAft>
                      </a:pPr>
                      <a:r>
                        <a:rPr lang="en-US" dirty="0">
                          <a:effectLst/>
                        </a:rPr>
                        <a:t>100%</a:t>
                      </a:r>
                    </a:p>
                  </a:txBody>
                  <a:tcPr marL="68580" marR="68580" marT="0" marB="0" anchor="b"/>
                </a:tc>
                <a:extLst>
                  <a:ext uri="{0D108BD9-81ED-4DB2-BD59-A6C34878D82A}">
                    <a16:rowId xmlns:a16="http://schemas.microsoft.com/office/drawing/2014/main" val="554773663"/>
                  </a:ext>
                </a:extLst>
              </a:tr>
              <a:tr h="2246955">
                <a:tc gridSpan="5">
                  <a:txBody>
                    <a:bodyPr/>
                    <a:lstStyle/>
                    <a:p>
                      <a:pPr algn="l">
                        <a:spcAft>
                          <a:spcPts val="0"/>
                        </a:spcAft>
                      </a:pPr>
                      <a:r>
                        <a:rPr lang="en-US" dirty="0">
                          <a:effectLst/>
                        </a:rPr>
                        <a:t>*From student’s community survey, </a:t>
                      </a:r>
                      <a:r>
                        <a:rPr lang="en-US" sz="1000" dirty="0">
                          <a:effectLst/>
                        </a:rPr>
                        <a:t>Spring </a:t>
                      </a:r>
                      <a:r>
                        <a:rPr lang="en-US" dirty="0">
                          <a:effectLst/>
                        </a:rPr>
                        <a:t>2019</a:t>
                      </a:r>
                    </a:p>
                    <a:p>
                      <a:pPr algn="l">
                        <a:spcAft>
                          <a:spcPts val="0"/>
                        </a:spcAft>
                      </a:pPr>
                      <a:r>
                        <a:rPr lang="en-US" dirty="0">
                          <a:effectLst/>
                        </a:rPr>
                        <a:t>**From Illinois Department of Employment Securities, Unemployment Insurance data, 2017 </a:t>
                      </a:r>
                      <a:r>
                        <a:rPr lang="en-US" b="0" dirty="0">
                          <a:solidFill>
                            <a:schemeClr val="bg1"/>
                          </a:solidFill>
                          <a:effectLst/>
                          <a:hlinkClick r:id="rId2"/>
                        </a:rPr>
                        <a:t>http://www.ides.illinois.gov/LMI/Where%20Workers%20Work/2017.PDF</a:t>
                      </a:r>
                      <a:r>
                        <a:rPr lang="en-US" b="0" dirty="0">
                          <a:solidFill>
                            <a:schemeClr val="bg1"/>
                          </a:solidFill>
                          <a:effectLst/>
                        </a:rPr>
                        <a:t> </a:t>
                      </a:r>
                    </a:p>
                    <a:p>
                      <a:pPr algn="l">
                        <a:spcAft>
                          <a:spcPts val="0"/>
                        </a:spcAft>
                      </a:pPr>
                      <a:r>
                        <a:rPr lang="en-US" b="0" dirty="0">
                          <a:effectLst/>
                        </a:rPr>
                        <a:t>Unemployment insurance data are not available yet for 2019; in Illinois, most for-profit employers must pay UI if they have either paid $1500 in wages in a single calendar quarter or have employed one or more persons for 20 weeks in a given calendar year. Farm workers, domestic workers, and non-profit employees have different rules.  Illegal (cash economy) and undocumented workers are not included. </a:t>
                      </a: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494997"/>
                  </a:ext>
                </a:extLst>
              </a:tr>
            </a:tbl>
          </a:graphicData>
        </a:graphic>
      </p:graphicFrame>
      <p:sp>
        <p:nvSpPr>
          <p:cNvPr id="6" name="TextBox 5">
            <a:extLst>
              <a:ext uri="{FF2B5EF4-FFF2-40B4-BE49-F238E27FC236}">
                <a16:creationId xmlns:a16="http://schemas.microsoft.com/office/drawing/2014/main" id="{56A3DD77-58BF-460B-AC50-00C3031E53C9}"/>
              </a:ext>
            </a:extLst>
          </p:cNvPr>
          <p:cNvSpPr txBox="1"/>
          <p:nvPr/>
        </p:nvSpPr>
        <p:spPr>
          <a:xfrm>
            <a:off x="9790090" y="807076"/>
            <a:ext cx="227097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latin typeface="Calibri Light"/>
                <a:ea typeface="+mn-lt"/>
                <a:cs typeface="+mn-lt"/>
              </a:rPr>
              <a:t>Businesses &amp; workforce in GL, </a:t>
            </a:r>
          </a:p>
          <a:p>
            <a:r>
              <a:rPr lang="en-US" sz="2800" b="1" dirty="0">
                <a:latin typeface="Calibri Light"/>
                <a:ea typeface="+mn-lt"/>
                <a:cs typeface="+mn-lt"/>
              </a:rPr>
              <a:t>by sector </a:t>
            </a:r>
            <a:endParaRPr lang="en-US" sz="2800" b="1">
              <a:latin typeface="Calibri Light"/>
              <a:cs typeface="Calibri"/>
            </a:endParaRPr>
          </a:p>
        </p:txBody>
      </p:sp>
    </p:spTree>
    <p:extLst>
      <p:ext uri="{BB962C8B-B14F-4D97-AF65-F5344CB8AC3E}">
        <p14:creationId xmlns:p14="http://schemas.microsoft.com/office/powerpoint/2010/main" val="2629624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441" y="1532932"/>
            <a:ext cx="10058400" cy="1450757"/>
          </a:xfrm>
        </p:spPr>
        <p:txBody>
          <a:bodyPr>
            <a:noAutofit/>
          </a:bodyPr>
          <a:lstStyle/>
          <a:p>
            <a:br>
              <a:rPr lang="en-US" sz="4000" b="1" dirty="0">
                <a:latin typeface="Calibri" panose="020F0502020204030204" pitchFamily="34" charset="0"/>
                <a:cs typeface="Calibri" panose="020F0502020204030204" pitchFamily="34" charset="0"/>
              </a:rPr>
            </a:br>
            <a:r>
              <a:rPr lang="en-US" sz="4000" b="1" dirty="0">
                <a:latin typeface="Calibri" panose="020F0502020204030204" pitchFamily="34" charset="0"/>
                <a:cs typeface="Calibri" panose="020F0502020204030204" pitchFamily="34" charset="0"/>
              </a:rPr>
              <a:t>Center for Healthy Work</a:t>
            </a:r>
            <a:br>
              <a:rPr lang="en-US" sz="4000" b="1" dirty="0">
                <a:latin typeface="Calibri" panose="020F0502020204030204" pitchFamily="34" charset="0"/>
                <a:cs typeface="Calibri" panose="020F0502020204030204" pitchFamily="34" charset="0"/>
              </a:rPr>
            </a:br>
            <a:r>
              <a:rPr lang="en-US" sz="2000" b="1" dirty="0">
                <a:solidFill>
                  <a:srgbClr val="FFC000"/>
                </a:solidFill>
                <a:latin typeface="Calibri" panose="020F0502020204030204" pitchFamily="34" charset="0"/>
                <a:cs typeface="Calibri" panose="020F0502020204030204" pitchFamily="34" charset="0"/>
              </a:rPr>
              <a:t>A NIOSH Center of Excellence for Total Worker Health®</a:t>
            </a:r>
            <a:br>
              <a:rPr lang="en-US" sz="2000" b="1" dirty="0">
                <a:solidFill>
                  <a:srgbClr val="FFC000"/>
                </a:solidFill>
                <a:latin typeface="Calibri" panose="020F0502020204030204" pitchFamily="34" charset="0"/>
                <a:cs typeface="Calibri" panose="020F0502020204030204" pitchFamily="34" charset="0"/>
              </a:rPr>
            </a:br>
            <a:br>
              <a:rPr lang="en-US" sz="2000" b="1" dirty="0">
                <a:solidFill>
                  <a:schemeClr val="accent2">
                    <a:lumMod val="75000"/>
                  </a:schemeClr>
                </a:solidFill>
                <a:latin typeface="Calibri" panose="020F0502020204030204" pitchFamily="34" charset="0"/>
                <a:cs typeface="Calibri" panose="020F0502020204030204" pitchFamily="34" charset="0"/>
              </a:rPr>
            </a:br>
            <a:br>
              <a:rPr lang="en-US" sz="2000" b="1" dirty="0">
                <a:solidFill>
                  <a:schemeClr val="accent2">
                    <a:lumMod val="75000"/>
                  </a:schemeClr>
                </a:solidFill>
                <a:latin typeface="Calibri" panose="020F0502020204030204" pitchFamily="34" charset="0"/>
                <a:cs typeface="Calibri" panose="020F0502020204030204" pitchFamily="34" charset="0"/>
              </a:rPr>
            </a:br>
            <a:br>
              <a:rPr lang="en-US" sz="4000" b="1" dirty="0">
                <a:solidFill>
                  <a:srgbClr val="FFFF00"/>
                </a:solidFill>
                <a:latin typeface="Calibri" panose="020F0502020204030204" pitchFamily="34" charset="0"/>
                <a:cs typeface="Calibri" panose="020F0502020204030204" pitchFamily="34" charset="0"/>
              </a:rPr>
            </a:br>
            <a:endParaRPr lang="en-US" sz="4000" b="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34290" indent="0">
              <a:buNone/>
            </a:pPr>
            <a:r>
              <a:rPr lang="en-US" sz="2400" dirty="0">
                <a:latin typeface="Calibri" panose="020F0502020204030204" pitchFamily="34" charset="0"/>
                <a:cs typeface="Calibri" panose="020F0502020204030204" pitchFamily="34" charset="0"/>
              </a:rPr>
              <a:t>A research and education center (est. 2016) to advance the health and well being of workers in Chicago, the state of Illinois, and the nation. </a:t>
            </a:r>
          </a:p>
        </p:txBody>
      </p:sp>
      <p:pic>
        <p:nvPicPr>
          <p:cNvPr id="4" name="Picture 3" descr="COL.SPH.CHW.CTT.SM.RE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90470" y="6162006"/>
            <a:ext cx="2601530" cy="712620"/>
          </a:xfrm>
          <a:prstGeom prst="rect">
            <a:avLst/>
          </a:prstGeom>
        </p:spPr>
      </p:pic>
      <p:sp>
        <p:nvSpPr>
          <p:cNvPr id="5" name="TextBox 4"/>
          <p:cNvSpPr txBox="1"/>
          <p:nvPr/>
        </p:nvSpPr>
        <p:spPr>
          <a:xfrm>
            <a:off x="2419792" y="2971967"/>
            <a:ext cx="7683500" cy="2885405"/>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r>
              <a:rPr lang="en-US" sz="2400" dirty="0">
                <a:solidFill>
                  <a:prstClr val="white"/>
                </a:solidFill>
                <a:latin typeface="Calibri" panose="020F0502020204030204" pitchFamily="34" charset="0"/>
                <a:cs typeface="Calibri" panose="020F0502020204030204" pitchFamily="34" charset="0"/>
              </a:rPr>
              <a:t>Mission: to remove barriers that impact the health of low wage workers in the increasingly contingent workforce. </a:t>
            </a:r>
          </a:p>
          <a:p>
            <a:endParaRPr lang="en-US" sz="2400" dirty="0">
              <a:solidFill>
                <a:prstClr val="white"/>
              </a:solidFill>
              <a:latin typeface="Calibri" panose="020F0502020204030204" pitchFamily="34" charset="0"/>
              <a:cs typeface="Calibri" panose="020F0502020204030204" pitchFamily="34" charset="0"/>
            </a:endParaRPr>
          </a:p>
          <a:p>
            <a:r>
              <a:rPr lang="en-US" sz="2400" dirty="0">
                <a:solidFill>
                  <a:prstClr val="white"/>
                </a:solidFill>
                <a:latin typeface="Calibri" panose="020F0502020204030204" pitchFamily="34" charset="0"/>
                <a:cs typeface="Calibri" panose="020F0502020204030204" pitchFamily="34" charset="0"/>
              </a:rPr>
              <a:t>Aims: to identify and promote employment programs, practices, and policies that will improve worker and community health locally, across the state, and throughout the nation. </a:t>
            </a:r>
          </a:p>
          <a:p>
            <a:endParaRPr lang="en-US" sz="1400" dirty="0">
              <a:solidFill>
                <a:prstClr val="white"/>
              </a:solidFill>
              <a:latin typeface="Calibri" panose="020F0502020204030204" pitchFamily="34" charset="0"/>
              <a:cs typeface="Calibri" panose="020F0502020204030204" pitchFamily="34" charset="0"/>
            </a:endParaRPr>
          </a:p>
        </p:txBody>
      </p:sp>
      <p:sp>
        <p:nvSpPr>
          <p:cNvPr id="8" name="Subtitle 6"/>
          <p:cNvSpPr txBox="1">
            <a:spLocks/>
          </p:cNvSpPr>
          <p:nvPr/>
        </p:nvSpPr>
        <p:spPr>
          <a:xfrm>
            <a:off x="185919" y="6478361"/>
            <a:ext cx="6575895" cy="379639"/>
          </a:xfrm>
          <a:prstGeom prst="rect">
            <a:avLst/>
          </a:prstGeom>
        </p:spPr>
        <p:txBody>
          <a:bodyPr vert="horz" lIns="91440" tIns="45720" rIns="91440" bIns="45720" rtlCol="0" anchor="b">
            <a:noAutofit/>
          </a:bodyPr>
          <a:lstStyle>
            <a:lvl1pPr marL="0" indent="0" algn="l" defTabSz="9144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600" b="1" kern="1200">
                <a:solidFill>
                  <a:schemeClr val="tx1"/>
                </a:solidFill>
                <a:latin typeface="+mn-lt"/>
                <a:ea typeface="+mn-ea"/>
                <a:cs typeface="+mn-cs"/>
              </a:defRPr>
            </a:lvl9pPr>
          </a:lstStyle>
          <a:p>
            <a:r>
              <a:rPr lang="en-US" sz="2800" dirty="0">
                <a:solidFill>
                  <a:srgbClr val="FFC000"/>
                </a:solidFill>
                <a:latin typeface="Calibri" panose="020F0502020204030204" pitchFamily="34" charset="0"/>
                <a:cs typeface="Calibri" panose="020F0502020204030204" pitchFamily="34" charset="0"/>
              </a:rPr>
              <a:t>Everyone has the right to a healthy job</a:t>
            </a:r>
          </a:p>
        </p:txBody>
      </p:sp>
    </p:spTree>
    <p:extLst>
      <p:ext uri="{BB962C8B-B14F-4D97-AF65-F5344CB8AC3E}">
        <p14:creationId xmlns:p14="http://schemas.microsoft.com/office/powerpoint/2010/main" val="590769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Goal/Meta</a:t>
            </a:r>
            <a:br>
              <a:rPr lang="en-US" b="1" dirty="0"/>
            </a:br>
            <a:endParaRPr lang="en-US" dirty="0"/>
          </a:p>
        </p:txBody>
      </p:sp>
      <p:sp>
        <p:nvSpPr>
          <p:cNvPr id="3" name="Content Placeholder 2"/>
          <p:cNvSpPr>
            <a:spLocks noGrp="1"/>
          </p:cNvSpPr>
          <p:nvPr>
            <p:ph idx="1"/>
          </p:nvPr>
        </p:nvSpPr>
        <p:spPr>
          <a:xfrm>
            <a:off x="1206416" y="1402937"/>
            <a:ext cx="10058400" cy="4023360"/>
          </a:xfrm>
          <a:solidFill>
            <a:srgbClr val="FFFFFF"/>
          </a:solidFill>
        </p:spPr>
        <p:txBody>
          <a:bodyPr vert="horz" lIns="0" tIns="45720" rIns="0" bIns="45720" rtlCol="0" anchor="t">
            <a:normAutofit fontScale="62500" lnSpcReduction="20000"/>
          </a:bodyPr>
          <a:lstStyle/>
          <a:p>
            <a:pPr marL="0" indent="0">
              <a:lnSpc>
                <a:spcPct val="120000"/>
              </a:lnSpc>
              <a:buNone/>
            </a:pPr>
            <a:r>
              <a:rPr lang="x-none" sz="3800" dirty="0"/>
              <a:t>The goal is to establish a culture of occupational health in communities that will move people from precarious to healthy work by increasing community </a:t>
            </a:r>
            <a:r>
              <a:rPr lang="x-none" sz="3800"/>
              <a:t>capacity</a:t>
            </a:r>
            <a:r>
              <a:rPr lang="en-US" sz="3800" dirty="0"/>
              <a:t> </a:t>
            </a:r>
            <a:r>
              <a:rPr lang="x-none" sz="3800"/>
              <a:t>for </a:t>
            </a:r>
            <a:r>
              <a:rPr lang="x-none" sz="3800" dirty="0"/>
              <a:t>addressing healthy work.</a:t>
            </a:r>
            <a:endParaRPr lang="en-US" sz="3800" dirty="0"/>
          </a:p>
          <a:p>
            <a:pPr marL="0" indent="0">
              <a:lnSpc>
                <a:spcPct val="120000"/>
              </a:lnSpc>
              <a:buNone/>
            </a:pPr>
            <a:endParaRPr lang="en-US" sz="3800" dirty="0"/>
          </a:p>
          <a:p>
            <a:pPr marL="0" indent="0">
              <a:lnSpc>
                <a:spcPct val="120000"/>
              </a:lnSpc>
              <a:buNone/>
            </a:pPr>
            <a:r>
              <a:rPr lang="es-ES_tradnl" sz="3800" dirty="0">
                <a:solidFill>
                  <a:srgbClr val="2E663E"/>
                </a:solidFill>
              </a:rPr>
              <a:t>El objetivo del Proyecto de trabajos saludables de “</a:t>
            </a:r>
            <a:r>
              <a:rPr lang="es-ES_tradnl" sz="3800" dirty="0" err="1">
                <a:solidFill>
                  <a:srgbClr val="2E663E"/>
                </a:solidFill>
              </a:rPr>
              <a:t>Greater</a:t>
            </a:r>
            <a:r>
              <a:rPr lang="es-ES_tradnl" sz="3800" dirty="0">
                <a:solidFill>
                  <a:srgbClr val="2E663E"/>
                </a:solidFill>
              </a:rPr>
              <a:t> </a:t>
            </a:r>
            <a:r>
              <a:rPr lang="es-ES_tradnl" sz="3800" dirty="0" err="1">
                <a:solidFill>
                  <a:srgbClr val="2E663E"/>
                </a:solidFill>
              </a:rPr>
              <a:t>Lawndale</a:t>
            </a:r>
            <a:r>
              <a:rPr lang="es-ES_tradnl" sz="3800" dirty="0">
                <a:solidFill>
                  <a:srgbClr val="2E663E"/>
                </a:solidFill>
              </a:rPr>
              <a:t>” es para establecer una cultura de salud ocupacional en comunidades, donde las personas pasaran de precarias condiciones hacia condiciones saludables de trabajo, incrementando la capacidad de la comunidad, enfocándonos en trabajos saludables.</a:t>
            </a:r>
          </a:p>
          <a:p>
            <a:pPr marL="0" indent="0">
              <a:buNone/>
            </a:pPr>
            <a:endParaRPr lang="x-none" sz="4000" dirty="0"/>
          </a:p>
        </p:txBody>
      </p:sp>
    </p:spTree>
    <p:extLst>
      <p:ext uri="{BB962C8B-B14F-4D97-AF65-F5344CB8AC3E}">
        <p14:creationId xmlns:p14="http://schemas.microsoft.com/office/powerpoint/2010/main" val="1458198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6623" y="41347"/>
            <a:ext cx="8599713" cy="1450757"/>
          </a:xfrm>
        </p:spPr>
        <p:txBody>
          <a:bodyPr>
            <a:normAutofit/>
          </a:bodyPr>
          <a:lstStyle/>
          <a:p>
            <a:pPr algn="ctr"/>
            <a:r>
              <a:rPr lang="en-US" b="1" dirty="0"/>
              <a:t>Greater Lawndale Healthy Work </a:t>
            </a:r>
            <a:br>
              <a:rPr lang="en-US" b="1" dirty="0"/>
            </a:br>
            <a:r>
              <a:rPr lang="en-US" b="1" dirty="0"/>
              <a:t>Project Aims</a:t>
            </a:r>
            <a:endParaRPr lang="en-US" dirty="0"/>
          </a:p>
        </p:txBody>
      </p:sp>
      <p:sp>
        <p:nvSpPr>
          <p:cNvPr id="3" name="Content Placeholder 2"/>
          <p:cNvSpPr>
            <a:spLocks noGrp="1"/>
          </p:cNvSpPr>
          <p:nvPr>
            <p:ph idx="1"/>
          </p:nvPr>
        </p:nvSpPr>
        <p:spPr>
          <a:xfrm>
            <a:off x="1066800" y="1718918"/>
            <a:ext cx="10058400" cy="4023360"/>
          </a:xfrm>
        </p:spPr>
        <p:txBody>
          <a:bodyPr vert="horz" lIns="0" tIns="45720" rIns="0" bIns="45720" rtlCol="0" anchor="t">
            <a:normAutofit fontScale="92500"/>
          </a:bodyPr>
          <a:lstStyle/>
          <a:p>
            <a:pPr marL="715518" lvl="1" indent="-514350">
              <a:buFont typeface="+mj-lt"/>
              <a:buAutoNum type="arabicPeriod"/>
            </a:pPr>
            <a:r>
              <a:rPr lang="x-none" sz="3200" dirty="0">
                <a:solidFill>
                  <a:schemeClr val="tx1"/>
                </a:solidFill>
              </a:rPr>
              <a:t>Determine the context of, and barriers and pathways to healthy work in two</a:t>
            </a:r>
            <a:r>
              <a:rPr lang="en-US" sz="3200" dirty="0">
                <a:solidFill>
                  <a:schemeClr val="tx1"/>
                </a:solidFill>
              </a:rPr>
              <a:t> </a:t>
            </a:r>
            <a:r>
              <a:rPr lang="x-none" sz="3200" dirty="0">
                <a:solidFill>
                  <a:schemeClr val="tx1"/>
                </a:solidFill>
              </a:rPr>
              <a:t>neighborhoods in Chicago that experience high socio-economic hardship</a:t>
            </a:r>
            <a:r>
              <a:rPr lang="en-US" sz="3200" dirty="0">
                <a:solidFill>
                  <a:schemeClr val="tx1"/>
                </a:solidFill>
              </a:rPr>
              <a:t>: Little Village and North Lawndale</a:t>
            </a:r>
            <a:r>
              <a:rPr lang="x-none" sz="3200" dirty="0">
                <a:solidFill>
                  <a:schemeClr val="tx1"/>
                </a:solidFill>
              </a:rPr>
              <a:t>.</a:t>
            </a:r>
            <a:endParaRPr lang="en-US" sz="3200" dirty="0">
              <a:solidFill>
                <a:schemeClr val="tx1"/>
              </a:solidFill>
            </a:endParaRPr>
          </a:p>
          <a:p>
            <a:pPr marL="715518" lvl="1" indent="-514350">
              <a:buFont typeface="+mj-lt"/>
              <a:buAutoNum type="arabicPeriod"/>
            </a:pPr>
            <a:r>
              <a:rPr lang="x-none" sz="3200" dirty="0">
                <a:solidFill>
                  <a:srgbClr val="404040"/>
                </a:solidFill>
              </a:rPr>
              <a:t>Build community capacity to </a:t>
            </a:r>
            <a:r>
              <a:rPr lang="x-none" sz="3200" b="1" dirty="0">
                <a:solidFill>
                  <a:srgbClr val="404040"/>
                </a:solidFill>
              </a:rPr>
              <a:t>recognize worker health </a:t>
            </a:r>
            <a:r>
              <a:rPr lang="x-none" sz="3200" dirty="0">
                <a:solidFill>
                  <a:srgbClr val="404040"/>
                </a:solidFill>
              </a:rPr>
              <a:t>as an important determinant of community health, address work-related health in community total worker health efforts, and sustain effective, newly developed </a:t>
            </a:r>
            <a:r>
              <a:rPr lang="x-none" sz="3200" b="1" dirty="0">
                <a:solidFill>
                  <a:srgbClr val="404040"/>
                </a:solidFill>
              </a:rPr>
              <a:t>community-based worker health promotion interventions</a:t>
            </a:r>
            <a:r>
              <a:rPr lang="x-none" sz="3200" dirty="0">
                <a:solidFill>
                  <a:srgbClr val="404040"/>
                </a:solidFill>
              </a:rPr>
              <a:t>.</a:t>
            </a:r>
          </a:p>
          <a:p>
            <a:endParaRPr lang="en-US" dirty="0"/>
          </a:p>
        </p:txBody>
      </p:sp>
      <p:pic>
        <p:nvPicPr>
          <p:cNvPr id="5" name="Picture 4" descr="COL.SPH.CHW.CTT.SM.RED.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852415" y="5620096"/>
            <a:ext cx="2548128" cy="697992"/>
          </a:xfrm>
          <a:prstGeom prst="rect">
            <a:avLst/>
          </a:prstGeom>
        </p:spPr>
      </p:pic>
    </p:spTree>
    <p:extLst>
      <p:ext uri="{BB962C8B-B14F-4D97-AF65-F5344CB8AC3E}">
        <p14:creationId xmlns:p14="http://schemas.microsoft.com/office/powerpoint/2010/main" val="1852555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83" y="0"/>
            <a:ext cx="10058400" cy="1450757"/>
          </a:xfrm>
        </p:spPr>
        <p:txBody>
          <a:bodyPr>
            <a:normAutofit fontScale="90000"/>
          </a:bodyPr>
          <a:lstStyle/>
          <a:p>
            <a:r>
              <a:rPr lang="en-US" b="1" dirty="0"/>
              <a:t>Exploring Precarious Work to Build a Culture of Occupational Health at Community Level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11541" b="1"/>
          <a:stretch/>
        </p:blipFill>
        <p:spPr>
          <a:xfrm>
            <a:off x="8335199" y="3596758"/>
            <a:ext cx="2276996" cy="275691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3382" y="4032594"/>
            <a:ext cx="1740810" cy="232108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2567" y="3948508"/>
            <a:ext cx="3111684" cy="2333763"/>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l="-22544" r="51668"/>
          <a:stretch/>
        </p:blipFill>
        <p:spPr>
          <a:xfrm>
            <a:off x="6705689" y="1588928"/>
            <a:ext cx="2871182" cy="2225748"/>
          </a:xfrm>
          <a:prstGeom prst="rect">
            <a:avLst/>
          </a:prstGeom>
        </p:spPr>
      </p:pic>
      <p:pic>
        <p:nvPicPr>
          <p:cNvPr id="14" name="Content Placeholder 3" descr="IMG_5145.JPG"/>
          <p:cNvPicPr>
            <a:picLocks noChangeAspect="1"/>
          </p:cNvPicPr>
          <p:nvPr/>
        </p:nvPicPr>
        <p:blipFill rotWithShape="1">
          <a:blip r:embed="rId7">
            <a:extLst>
              <a:ext uri="{28A0092B-C50C-407E-A947-70E740481C1C}">
                <a14:useLocalDpi xmlns:a14="http://schemas.microsoft.com/office/drawing/2010/main" val="0"/>
              </a:ext>
            </a:extLst>
          </a:blip>
          <a:srcRect l="14533" t="23338" b="23338"/>
          <a:stretch/>
        </p:blipFill>
        <p:spPr>
          <a:xfrm rot="5400000">
            <a:off x="-462271" y="2958016"/>
            <a:ext cx="3641832" cy="1704445"/>
          </a:xfrm>
          <a:prstGeom prst="rect">
            <a:avLst/>
          </a:prstGeom>
        </p:spPr>
      </p:pic>
      <p:pic>
        <p:nvPicPr>
          <p:cNvPr id="7" name="Picture 6"/>
          <p:cNvPicPr>
            <a:picLocks noChangeAspect="1"/>
          </p:cNvPicPr>
          <p:nvPr/>
        </p:nvPicPr>
        <p:blipFill rotWithShape="1">
          <a:blip r:embed="rId8" cstate="print">
            <a:extLst>
              <a:ext uri="{28A0092B-C50C-407E-A947-70E740481C1C}">
                <a14:useLocalDpi xmlns:a14="http://schemas.microsoft.com/office/drawing/2010/main" val="0"/>
              </a:ext>
            </a:extLst>
          </a:blip>
          <a:srcRect t="10905"/>
          <a:stretch/>
        </p:blipFill>
        <p:spPr>
          <a:xfrm>
            <a:off x="3138174" y="1875628"/>
            <a:ext cx="3860260" cy="1934611"/>
          </a:xfrm>
          <a:prstGeom prst="rect">
            <a:avLst/>
          </a:prstGeom>
        </p:spPr>
      </p:pic>
      <p:sp>
        <p:nvSpPr>
          <p:cNvPr id="3" name="Slide Number Placeholder 2"/>
          <p:cNvSpPr>
            <a:spLocks noGrp="1"/>
          </p:cNvSpPr>
          <p:nvPr>
            <p:ph type="sldNum" sz="quarter" idx="12"/>
          </p:nvPr>
        </p:nvSpPr>
        <p:spPr/>
        <p:txBody>
          <a:bodyPr/>
          <a:lstStyle/>
          <a:p>
            <a:fld id="{7DEE51BF-6C2F-4DDD-96CE-AC1A1FC454E2}" type="slidenum">
              <a:rPr lang="en-US" smtClean="0"/>
              <a:t>5</a:t>
            </a:fld>
            <a:endParaRPr lang="en-US"/>
          </a:p>
        </p:txBody>
      </p:sp>
    </p:spTree>
    <p:extLst>
      <p:ext uri="{BB962C8B-B14F-4D97-AF65-F5344CB8AC3E}">
        <p14:creationId xmlns:p14="http://schemas.microsoft.com/office/powerpoint/2010/main" val="1290540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39E09-167B-454C-B8F3-A158E35C66EA}"/>
              </a:ext>
            </a:extLst>
          </p:cNvPr>
          <p:cNvSpPr>
            <a:spLocks noGrp="1"/>
          </p:cNvSpPr>
          <p:nvPr>
            <p:ph type="title"/>
          </p:nvPr>
        </p:nvSpPr>
        <p:spPr>
          <a:xfrm>
            <a:off x="280987" y="-50600"/>
            <a:ext cx="11630025" cy="1325563"/>
          </a:xfrm>
        </p:spPr>
        <p:txBody>
          <a:bodyPr/>
          <a:lstStyle/>
          <a:p>
            <a:r>
              <a:rPr lang="en-US" dirty="0"/>
              <a:t>Research Partners</a:t>
            </a:r>
          </a:p>
        </p:txBody>
      </p:sp>
      <p:sp>
        <p:nvSpPr>
          <p:cNvPr id="5" name="TextBox 4">
            <a:extLst>
              <a:ext uri="{FF2B5EF4-FFF2-40B4-BE49-F238E27FC236}">
                <a16:creationId xmlns:a16="http://schemas.microsoft.com/office/drawing/2014/main" id="{9EF91B0B-CB59-E74F-B327-028B39DF0572}"/>
              </a:ext>
            </a:extLst>
          </p:cNvPr>
          <p:cNvSpPr txBox="1"/>
          <p:nvPr/>
        </p:nvSpPr>
        <p:spPr>
          <a:xfrm>
            <a:off x="840050" y="1040235"/>
            <a:ext cx="6485666" cy="6001643"/>
          </a:xfrm>
          <a:prstGeom prst="rect">
            <a:avLst/>
          </a:prstGeom>
          <a:noFill/>
        </p:spPr>
        <p:txBody>
          <a:bodyPr wrap="square" numCol="2"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Jeni Hebert-</a:t>
            </a:r>
            <a:r>
              <a:rPr kumimoji="0" lang="en-US" sz="1600" b="1" i="0" u="none" strike="noStrike" kern="1200" cap="none" spc="0" normalizeH="0" baseline="0" noProof="0" dirty="0" err="1">
                <a:ln>
                  <a:noFill/>
                </a:ln>
                <a:solidFill>
                  <a:prstClr val="black"/>
                </a:solidFill>
                <a:effectLst/>
                <a:uLnTx/>
                <a:uFillTx/>
                <a:latin typeface="Calibri"/>
                <a:ea typeface="+mn-ea"/>
                <a:cs typeface="+mn-cs"/>
              </a:rPr>
              <a:t>Beirne</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Lorraine Conroy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Preethi Pratap</a:t>
            </a: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Sylvia Gonzalez</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Alisa Velonis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Dolores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Castañeda</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Rodney Johnson</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Alexis Grant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Maria Velazquez-TCEP</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Patricia Pereda-TCEP</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Adriana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Magaña</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Yvette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Castañeda</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err="1">
                <a:ln>
                  <a:noFill/>
                </a:ln>
                <a:solidFill>
                  <a:prstClr val="black"/>
                </a:solidFill>
                <a:effectLst/>
                <a:uLnTx/>
                <a:uFillTx/>
                <a:latin typeface="Calibri"/>
                <a:ea typeface="+mn-ea"/>
                <a:cs typeface="+mn-cs"/>
              </a:rPr>
              <a:t>Adlaide</a:t>
            </a:r>
            <a:r>
              <a:rPr kumimoji="0" lang="en-US" sz="1600" b="1" i="0" u="none" strike="noStrike" kern="1200" cap="none" spc="0" normalizeH="0" baseline="0" noProof="0" dirty="0">
                <a:ln>
                  <a:noFill/>
                </a:ln>
                <a:solidFill>
                  <a:prstClr val="black"/>
                </a:solidFill>
                <a:effectLst/>
                <a:uLnTx/>
                <a:uFillTx/>
                <a:latin typeface="Calibri"/>
                <a:ea typeface="+mn-ea"/>
                <a:cs typeface="+mn-cs"/>
              </a:rPr>
              <a:t> Holloway - SUHI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Suzanne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Zoheri</a:t>
            </a:r>
            <a:r>
              <a:rPr kumimoji="0" lang="en-US" sz="1600" b="1" i="0" u="none" strike="noStrike" kern="1200" cap="none" spc="0" normalizeH="0" baseline="0" noProof="0" dirty="0">
                <a:ln>
                  <a:noFill/>
                </a:ln>
                <a:solidFill>
                  <a:prstClr val="black"/>
                </a:solidFill>
                <a:effectLst/>
                <a:uLnTx/>
                <a:uFillTx/>
                <a:latin typeface="Calibri"/>
                <a:ea typeface="+mn-ea"/>
                <a:cs typeface="+mn-cs"/>
              </a:rPr>
              <a:t>-SAH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Teresa </a:t>
            </a:r>
            <a:r>
              <a:rPr kumimoji="0" lang="en-US" sz="1600" b="1" i="0" u="none" strike="noStrike" kern="1200" cap="none" spc="0" normalizeH="0" baseline="0" noProof="0" dirty="0" err="1">
                <a:ln>
                  <a:noFill/>
                </a:ln>
                <a:solidFill>
                  <a:prstClr val="black"/>
                </a:solidFill>
                <a:effectLst/>
                <a:uLnTx/>
                <a:uFillTx/>
                <a:latin typeface="Calibri"/>
                <a:ea typeface="+mn-ea"/>
                <a:cs typeface="+mn-cs"/>
              </a:rPr>
              <a:t>Berumen</a:t>
            </a:r>
            <a:r>
              <a:rPr kumimoji="0" lang="en-US" sz="1600" b="1" i="0" u="none" strike="noStrike" kern="1200" cap="none" spc="0" normalizeH="0" baseline="0" noProof="0" dirty="0">
                <a:ln>
                  <a:noFill/>
                </a:ln>
                <a:solidFill>
                  <a:prstClr val="black"/>
                </a:solidFill>
                <a:effectLst/>
                <a:uLnTx/>
                <a:uFillTx/>
                <a:latin typeface="Calibri"/>
                <a:ea typeface="+mn-ea"/>
                <a:cs typeface="+mn-cs"/>
              </a:rPr>
              <a:t>-SAH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Madeline Woodberry-SUHI</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Robert Calhoun-SAH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Angelica Rosales-SAH</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2FC18D76-C03C-AA49-A915-71E5961691AA}"/>
              </a:ext>
            </a:extLst>
          </p:cNvPr>
          <p:cNvSpPr txBox="1"/>
          <p:nvPr/>
        </p:nvSpPr>
        <p:spPr>
          <a:xfrm>
            <a:off x="7003745" y="900421"/>
            <a:ext cx="2772683" cy="2585323"/>
          </a:xfrm>
          <a:prstGeom prst="rect">
            <a:avLst/>
          </a:prstGeom>
          <a:noFill/>
        </p:spPr>
        <p:txBody>
          <a:bodyPr wrap="square" rtlCol="0" anchor="t">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Linda Forst</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Kathy Rospenda</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Marsha Love</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Jennifer </a:t>
            </a:r>
            <a:r>
              <a:rPr kumimoji="0" lang="en-US" sz="1600" b="1" i="0" u="none" strike="noStrike" kern="1200" cap="none" spc="0" normalizeH="0" baseline="0" noProof="0" dirty="0" err="1">
                <a:ln>
                  <a:noFill/>
                </a:ln>
                <a:effectLst/>
                <a:uLnTx/>
                <a:uFillTx/>
                <a:latin typeface="Calibri"/>
                <a:ea typeface="+mn-ea"/>
                <a:cs typeface="+mn-cs"/>
              </a:rPr>
              <a:t>Felner</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Cindy San Miguel</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Ana </a:t>
            </a:r>
            <a:r>
              <a:rPr kumimoji="0" lang="en-US" sz="1600" b="1" i="0" u="none" strike="noStrike" kern="1200" cap="none" spc="0" normalizeH="0" baseline="0" noProof="0" dirty="0" err="1">
                <a:ln>
                  <a:noFill/>
                </a:ln>
                <a:effectLst/>
                <a:uLnTx/>
                <a:uFillTx/>
                <a:latin typeface="Calibri"/>
                <a:ea typeface="+mn-ea"/>
                <a:cs typeface="+mn-cs"/>
              </a:rPr>
              <a:t>Genkova</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Sarah Hernandez</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Sandra </a:t>
            </a:r>
            <a:r>
              <a:rPr kumimoji="0" lang="en-US" sz="1600" b="1" i="0" u="none" strike="noStrike" kern="1200" cap="none" spc="0" normalizeH="0" baseline="0" noProof="0" dirty="0" err="1">
                <a:ln>
                  <a:noFill/>
                </a:ln>
                <a:effectLst/>
                <a:uLnTx/>
                <a:uFillTx/>
                <a:latin typeface="Calibri"/>
                <a:ea typeface="+mn-ea"/>
                <a:cs typeface="+mn-cs"/>
              </a:rPr>
              <a:t>Avela</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Melissa </a:t>
            </a:r>
            <a:r>
              <a:rPr kumimoji="0" lang="en-US" sz="1600" b="1" i="0" u="none" strike="noStrike" kern="1200" cap="none" spc="0" normalizeH="0" baseline="0" noProof="0" dirty="0" err="1">
                <a:ln>
                  <a:noFill/>
                </a:ln>
                <a:effectLst/>
                <a:uLnTx/>
                <a:uFillTx/>
                <a:latin typeface="Calibri"/>
                <a:ea typeface="+mn-ea"/>
                <a:cs typeface="+mn-cs"/>
              </a:rPr>
              <a:t>Creshfield</a:t>
            </a:r>
            <a:endParaRPr lang="en-US" sz="1600" b="1" i="0" u="none" strike="noStrike" kern="1200" cap="none" spc="0" normalizeH="0" baseline="0" noProof="0" dirty="0">
              <a:ln>
                <a:noFill/>
              </a:ln>
              <a:effectLst/>
              <a:uLnTx/>
              <a:uFillTx/>
              <a:latin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0C2F7D9A-4EFA-A043-A3B0-E49E440255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82355" y="3175963"/>
            <a:ext cx="2184113" cy="3094773"/>
          </a:xfrm>
          <a:prstGeom prst="rect">
            <a:avLst/>
          </a:prstGeom>
        </p:spPr>
      </p:pic>
      <p:pic>
        <p:nvPicPr>
          <p:cNvPr id="8" name="Picture 7">
            <a:extLst>
              <a:ext uri="{FF2B5EF4-FFF2-40B4-BE49-F238E27FC236}">
                <a16:creationId xmlns:a16="http://schemas.microsoft.com/office/drawing/2014/main" id="{68F5BEAE-A8D3-1E43-95C7-7B95F6B2BC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3245" y="3288225"/>
            <a:ext cx="4356498" cy="3267374"/>
          </a:xfrm>
          <a:prstGeom prst="rect">
            <a:avLst/>
          </a:prstGeom>
        </p:spPr>
      </p:pic>
      <p:pic>
        <p:nvPicPr>
          <p:cNvPr id="9" name="Picture 8">
            <a:extLst>
              <a:ext uri="{FF2B5EF4-FFF2-40B4-BE49-F238E27FC236}">
                <a16:creationId xmlns:a16="http://schemas.microsoft.com/office/drawing/2014/main" id="{97F69D4E-325F-EE40-91B6-B41C96047547}"/>
              </a:ext>
            </a:extLst>
          </p:cNvPr>
          <p:cNvPicPr>
            <a:picLocks noChangeAspect="1"/>
          </p:cNvPicPr>
          <p:nvPr/>
        </p:nvPicPr>
        <p:blipFill rotWithShape="1">
          <a:blip r:embed="rId4">
            <a:extLst>
              <a:ext uri="{28A0092B-C50C-407E-A947-70E740481C1C}">
                <a14:useLocalDpi xmlns:a14="http://schemas.microsoft.com/office/drawing/2010/main" val="0"/>
              </a:ext>
            </a:extLst>
          </a:blip>
          <a:srcRect t="33496"/>
          <a:stretch/>
        </p:blipFill>
        <p:spPr>
          <a:xfrm>
            <a:off x="257176" y="3668422"/>
            <a:ext cx="4609110" cy="2109856"/>
          </a:xfrm>
          <a:prstGeom prst="rect">
            <a:avLst/>
          </a:prstGeom>
        </p:spPr>
      </p:pic>
      <p:sp>
        <p:nvSpPr>
          <p:cNvPr id="10" name="TextBox 9">
            <a:extLst>
              <a:ext uri="{FF2B5EF4-FFF2-40B4-BE49-F238E27FC236}">
                <a16:creationId xmlns:a16="http://schemas.microsoft.com/office/drawing/2014/main" id="{52E0688D-8CF0-2D43-9B34-748467799623}"/>
              </a:ext>
            </a:extLst>
          </p:cNvPr>
          <p:cNvSpPr txBox="1"/>
          <p:nvPr/>
        </p:nvSpPr>
        <p:spPr>
          <a:xfrm>
            <a:off x="9482806" y="818223"/>
            <a:ext cx="2772683" cy="2339102"/>
          </a:xfrm>
          <a:prstGeom prst="rect">
            <a:avLst/>
          </a:prstGeom>
          <a:noFill/>
        </p:spPr>
        <p:txBody>
          <a:bodyPr wrap="square" rtlCol="0" anchor="t">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err="1">
                <a:ln>
                  <a:noFill/>
                </a:ln>
                <a:effectLst/>
                <a:uLnTx/>
                <a:uFillTx/>
                <a:latin typeface="Calibri"/>
                <a:ea typeface="+mn-ea"/>
                <a:cs typeface="+mn-cs"/>
              </a:rPr>
              <a:t>Aeysha</a:t>
            </a:r>
            <a:r>
              <a:rPr kumimoji="0" lang="en-US" sz="1600" b="1" i="0" u="none" strike="noStrike" kern="1200" cap="none" spc="0" normalizeH="0" baseline="0" noProof="0" dirty="0">
                <a:ln>
                  <a:noFill/>
                </a:ln>
                <a:effectLst/>
                <a:uLnTx/>
                <a:uFillTx/>
                <a:latin typeface="Calibri"/>
                <a:ea typeface="+mn-ea"/>
                <a:cs typeface="+mn-cs"/>
              </a:rPr>
              <a:t> Chaudhry</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err="1">
                <a:ln>
                  <a:noFill/>
                </a:ln>
                <a:effectLst/>
                <a:uLnTx/>
                <a:uFillTx/>
                <a:latin typeface="Calibri"/>
                <a:ea typeface="+mn-ea"/>
                <a:cs typeface="+mn-cs"/>
              </a:rPr>
              <a:t>Journie</a:t>
            </a:r>
            <a:r>
              <a:rPr kumimoji="0" lang="en-US" sz="1600" b="1" i="0" u="none" strike="noStrike" kern="1200" cap="none" spc="0" normalizeH="0" baseline="0" noProof="0" dirty="0">
                <a:ln>
                  <a:noFill/>
                </a:ln>
                <a:effectLst/>
                <a:uLnTx/>
                <a:uFillTx/>
                <a:latin typeface="Calibri"/>
                <a:ea typeface="+mn-ea"/>
                <a:cs typeface="+mn-cs"/>
              </a:rPr>
              <a:t> Raulston</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err="1">
                <a:ln>
                  <a:noFill/>
                </a:ln>
                <a:effectLst/>
                <a:uLnTx/>
                <a:uFillTx/>
                <a:latin typeface="Calibri"/>
                <a:ea typeface="+mn-ea"/>
                <a:cs typeface="+mn-cs"/>
              </a:rPr>
              <a:t>Auturo</a:t>
            </a:r>
            <a:r>
              <a:rPr kumimoji="0" lang="en-US" sz="1600" b="1" i="0" u="none" strike="noStrike" kern="1200" cap="none" spc="0" normalizeH="0" baseline="0" noProof="0" dirty="0">
                <a:ln>
                  <a:noFill/>
                </a:ln>
                <a:effectLst/>
                <a:uLnTx/>
                <a:uFillTx/>
                <a:latin typeface="Calibri"/>
                <a:ea typeface="+mn-ea"/>
                <a:cs typeface="+mn-cs"/>
              </a:rPr>
              <a:t> Carrillo</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latin typeface="Calibri"/>
              </a:rPr>
              <a:t>Fanny Diego</a:t>
            </a:r>
            <a:endParaRPr lang="en-US" sz="1600" b="1" dirty="0">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Rev Bobby Smith</a:t>
            </a:r>
            <a:endParaRPr lang="en-US" sz="1600" b="1" i="0" u="none" strike="noStrike" kern="1200" cap="none" spc="0" normalizeH="0" baseline="0" noProof="0" dirty="0">
              <a:ln>
                <a:noFill/>
              </a:ln>
              <a:effectLst/>
              <a:uLnTx/>
              <a:uFillTx/>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1" dirty="0">
                <a:latin typeface="Calibri"/>
              </a:rPr>
              <a:t>Brenda Palms-Barber</a:t>
            </a:r>
            <a:endParaRPr lang="en-US" sz="1600" b="1" dirty="0">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Jaquelin</a:t>
            </a:r>
            <a:r>
              <a:rPr lang="en-US" sz="1600" b="1" dirty="0">
                <a:latin typeface="Calibri"/>
              </a:rPr>
              <a:t>e TCEP</a:t>
            </a:r>
            <a:endParaRPr lang="en-US" sz="1600" b="1" dirty="0">
              <a:latin typeface="Calibri"/>
              <a:cs typeface="Calibri"/>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effectLst/>
                <a:uLnTx/>
                <a:uFillTx/>
                <a:latin typeface="Calibri"/>
                <a:ea typeface="+mn-ea"/>
                <a:cs typeface="+mn-cs"/>
              </a:rPr>
              <a:t>Lara TCEP</a:t>
            </a:r>
            <a:endParaRPr lang="en-US" sz="1600" b="1" i="0" u="none" strike="noStrike" kern="1200" cap="none" spc="0" normalizeH="0" baseline="0" noProof="0" dirty="0">
              <a:ln>
                <a:noFill/>
              </a:ln>
              <a:effectLst/>
              <a:uLnTx/>
              <a:uFillTx/>
              <a:latin typeface="Calibri"/>
              <a:cs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5460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1903413" y="361951"/>
            <a:ext cx="6181725" cy="1162050"/>
          </a:xfrm>
        </p:spPr>
        <p:txBody>
          <a:bodyPr>
            <a:normAutofit/>
          </a:bodyPr>
          <a:lstStyle/>
          <a:p>
            <a:pPr eaLnBrk="1" hangingPunct="1"/>
            <a:r>
              <a:rPr lang="en-US" sz="4000" b="1" dirty="0"/>
              <a:t>Community-based Participatory Research</a:t>
            </a:r>
          </a:p>
        </p:txBody>
      </p:sp>
      <p:sp>
        <p:nvSpPr>
          <p:cNvPr id="3" name="Text Placeholder 2"/>
          <p:cNvSpPr>
            <a:spLocks noGrp="1"/>
          </p:cNvSpPr>
          <p:nvPr>
            <p:ph type="body" sz="half" idx="2"/>
          </p:nvPr>
        </p:nvSpPr>
        <p:spPr>
          <a:xfrm>
            <a:off x="1905000" y="1524001"/>
            <a:ext cx="6180138" cy="4602163"/>
          </a:xfrm>
        </p:spPr>
        <p:txBody>
          <a:bodyPr>
            <a:normAutofit lnSpcReduction="10000"/>
          </a:bodyPr>
          <a:lstStyle/>
          <a:p>
            <a:pPr marL="457200" indent="-457200">
              <a:buFont typeface="Wingdings" charset="2"/>
              <a:buChar char="v"/>
              <a:defRPr/>
            </a:pPr>
            <a:r>
              <a:rPr lang="en-US" sz="2400" dirty="0"/>
              <a:t>- Is a collaborative approach to research</a:t>
            </a:r>
          </a:p>
          <a:p>
            <a:pPr marL="457200" indent="-457200">
              <a:buFont typeface="Wingdings" charset="2"/>
              <a:buChar char="Ø"/>
              <a:defRPr/>
            </a:pPr>
            <a:r>
              <a:rPr lang="en-US" sz="2400" dirty="0"/>
              <a:t>- Equitably involves all partners</a:t>
            </a:r>
          </a:p>
          <a:p>
            <a:pPr marL="457200" indent="-457200">
              <a:buFont typeface="Wingdings" charset="2"/>
              <a:buChar char="Ø"/>
              <a:defRPr/>
            </a:pPr>
            <a:r>
              <a:rPr lang="en-US" sz="2400" dirty="0"/>
              <a:t>- Places primacy on the community’s issues of interest</a:t>
            </a:r>
          </a:p>
          <a:p>
            <a:pPr marL="457200" indent="-457200">
              <a:buFont typeface="Wingdings" charset="2"/>
              <a:buChar char="Ø"/>
              <a:defRPr/>
            </a:pPr>
            <a:r>
              <a:rPr lang="en-US" sz="2400" dirty="0"/>
              <a:t>- Recognizes the unique strengths that each bring</a:t>
            </a:r>
          </a:p>
          <a:p>
            <a:pPr marL="914400" lvl="1" indent="-457200">
              <a:buFont typeface="Wingdings" charset="2"/>
              <a:buChar char="Ø"/>
              <a:defRPr/>
            </a:pPr>
            <a:r>
              <a:rPr lang="en-US" sz="2000" dirty="0">
                <a:solidFill>
                  <a:schemeClr val="bg1"/>
                </a:solidFill>
              </a:rPr>
              <a:t>Researcher– research training and skills, funding, institutional support</a:t>
            </a:r>
          </a:p>
          <a:p>
            <a:pPr marL="914400" lvl="1" indent="-457200">
              <a:buFont typeface="Wingdings" charset="2"/>
              <a:buChar char="Ø"/>
              <a:defRPr/>
            </a:pPr>
            <a:r>
              <a:rPr lang="en-US" sz="2000" dirty="0">
                <a:solidFill>
                  <a:schemeClr val="bg1"/>
                </a:solidFill>
              </a:rPr>
              <a:t>Community partner – local knowledge, relationships in the community, personal stake in the research, ability to sustain interventions/changes</a:t>
            </a:r>
          </a:p>
          <a:p>
            <a:pPr marL="457200" indent="-457200">
              <a:buFont typeface="Wingdings" charset="2"/>
              <a:buChar char="Ø"/>
              <a:defRPr/>
            </a:pPr>
            <a:r>
              <a:rPr lang="en-US" sz="2400" dirty="0"/>
              <a:t>- Focuses on: social science + social activism </a:t>
            </a:r>
            <a:r>
              <a:rPr lang="en-US" sz="2400" dirty="0">
                <a:sym typeface="Wingdings" charset="0"/>
              </a:rPr>
              <a:t></a:t>
            </a:r>
            <a:r>
              <a:rPr lang="en-US" sz="2400" dirty="0"/>
              <a:t> social change</a:t>
            </a:r>
          </a:p>
          <a:p>
            <a:pPr eaLnBrk="1" hangingPunct="1">
              <a:defRPr/>
            </a:pPr>
            <a:endParaRPr lang="en-US" dirty="0"/>
          </a:p>
        </p:txBody>
      </p:sp>
      <p:pic>
        <p:nvPicPr>
          <p:cNvPr id="43011" name="Content Placeholder 3" descr="nothing about us without us is for us_float.jpg"/>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4308" b="4308"/>
          <a:stretch>
            <a:fillRect/>
          </a:stretch>
        </p:blipFill>
        <p:spPr>
          <a:xfrm>
            <a:off x="9155774" y="2417430"/>
            <a:ext cx="2057400" cy="2039938"/>
          </a:xfrm>
        </p:spPr>
      </p:pic>
      <p:pic>
        <p:nvPicPr>
          <p:cNvPr id="43012" name="Picture Placeholder 8" descr="BASIC-APPRECIATIVE-INQUIRY-_-PARTICIPATORY-ACTION-RESEARCH5.jpg"/>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t="8897" b="8897"/>
          <a:stretch>
            <a:fillRect/>
          </a:stretch>
        </p:blipFill>
        <p:spPr>
          <a:xfrm>
            <a:off x="9155774" y="4578018"/>
            <a:ext cx="2057400" cy="2038350"/>
          </a:xfrm>
        </p:spPr>
      </p:pic>
    </p:spTree>
    <p:custDataLst>
      <p:tags r:id="rId1"/>
    </p:custDataLst>
    <p:extLst>
      <p:ext uri="{BB962C8B-B14F-4D97-AF65-F5344CB8AC3E}">
        <p14:creationId xmlns:p14="http://schemas.microsoft.com/office/powerpoint/2010/main" val="511823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7039851"/>
              </p:ext>
            </p:extLst>
          </p:nvPr>
        </p:nvGraphicFramePr>
        <p:xfrm>
          <a:off x="-10732" y="0"/>
          <a:ext cx="12213480" cy="6537702"/>
        </p:xfrm>
        <a:graphic>
          <a:graphicData uri="http://schemas.openxmlformats.org/drawingml/2006/table">
            <a:tbl>
              <a:tblPr firstRow="1" bandRow="1">
                <a:tableStyleId>{5C22544A-7EE6-4342-B048-85BDC9FD1C3A}</a:tableStyleId>
              </a:tblPr>
              <a:tblGrid>
                <a:gridCol w="2843673">
                  <a:extLst>
                    <a:ext uri="{9D8B030D-6E8A-4147-A177-3AD203B41FA5}">
                      <a16:colId xmlns:a16="http://schemas.microsoft.com/office/drawing/2014/main" val="20000"/>
                    </a:ext>
                  </a:extLst>
                </a:gridCol>
                <a:gridCol w="9369807">
                  <a:extLst>
                    <a:ext uri="{9D8B030D-6E8A-4147-A177-3AD203B41FA5}">
                      <a16:colId xmlns:a16="http://schemas.microsoft.com/office/drawing/2014/main" val="20001"/>
                    </a:ext>
                  </a:extLst>
                </a:gridCol>
              </a:tblGrid>
              <a:tr h="1135766">
                <a:tc>
                  <a:txBody>
                    <a:bodyPr/>
                    <a:lstStyle/>
                    <a:p>
                      <a:r>
                        <a:rPr lang="en-US" sz="4000" dirty="0">
                          <a:latin typeface="+mj-lt"/>
                        </a:rPr>
                        <a:t>Method</a:t>
                      </a:r>
                    </a:p>
                  </a:txBody>
                  <a:tcPr/>
                </a:tc>
                <a:tc>
                  <a:txBody>
                    <a:bodyPr/>
                    <a:lstStyle/>
                    <a:p>
                      <a:r>
                        <a:rPr lang="en-US" sz="4000" baseline="0" dirty="0">
                          <a:latin typeface="+mj-lt"/>
                        </a:rPr>
                        <a:t>Research Question</a:t>
                      </a:r>
                      <a:endParaRPr lang="en-US" sz="4000" dirty="0">
                        <a:latin typeface="+mj-lt"/>
                      </a:endParaRPr>
                    </a:p>
                  </a:txBody>
                  <a:tcPr/>
                </a:tc>
                <a:extLst>
                  <a:ext uri="{0D108BD9-81ED-4DB2-BD59-A6C34878D82A}">
                    <a16:rowId xmlns:a16="http://schemas.microsoft.com/office/drawing/2014/main" val="10000"/>
                  </a:ext>
                </a:extLst>
              </a:tr>
              <a:tr h="1146488">
                <a:tc>
                  <a:txBody>
                    <a:bodyPr/>
                    <a:lstStyle/>
                    <a:p>
                      <a:r>
                        <a:rPr lang="en-US" sz="2400" dirty="0"/>
                        <a:t>Interviews/</a:t>
                      </a:r>
                    </a:p>
                    <a:p>
                      <a:r>
                        <a:rPr lang="en-US" sz="2400" dirty="0" err="1"/>
                        <a:t>Entrevistas</a:t>
                      </a:r>
                      <a:endParaRPr lang="en-US" sz="2400"/>
                    </a:p>
                  </a:txBody>
                  <a:tcPr anchor="ctr"/>
                </a:tc>
                <a:tc>
                  <a:txBody>
                    <a:bodyPr/>
                    <a:lstStyle/>
                    <a:p>
                      <a:r>
                        <a:rPr lang="en-US" sz="2200" dirty="0"/>
                        <a:t>What are the community’s needs and assets with respect</a:t>
                      </a:r>
                      <a:r>
                        <a:rPr lang="en-US" sz="2200" baseline="0" dirty="0"/>
                        <a:t> to work? </a:t>
                      </a:r>
                      <a:endParaRPr lang="en-US" sz="2200" dirty="0"/>
                    </a:p>
                  </a:txBody>
                  <a:tcPr anchor="ctr"/>
                </a:tc>
                <a:extLst>
                  <a:ext uri="{0D108BD9-81ED-4DB2-BD59-A6C34878D82A}">
                    <a16:rowId xmlns:a16="http://schemas.microsoft.com/office/drawing/2014/main" val="10001"/>
                  </a:ext>
                </a:extLst>
              </a:tr>
              <a:tr h="1146488">
                <a:tc>
                  <a:txBody>
                    <a:bodyPr/>
                    <a:lstStyle/>
                    <a:p>
                      <a:r>
                        <a:rPr lang="en-US" sz="2400" dirty="0"/>
                        <a:t>Focus Groups/ </a:t>
                      </a:r>
                    </a:p>
                    <a:p>
                      <a:r>
                        <a:rPr lang="en-US" sz="2400" dirty="0" err="1"/>
                        <a:t>Grupos</a:t>
                      </a:r>
                      <a:r>
                        <a:rPr lang="en-US" sz="2400" dirty="0"/>
                        <a:t> de </a:t>
                      </a:r>
                      <a:r>
                        <a:rPr lang="en-US" sz="2400" dirty="0" err="1"/>
                        <a:t>Enfoque</a:t>
                      </a:r>
                      <a:endParaRPr lang="en-US" sz="2400"/>
                    </a:p>
                  </a:txBody>
                  <a:tcPr anchor="ctr"/>
                </a:tc>
                <a:tc>
                  <a:txBody>
                    <a:bodyPr/>
                    <a:lstStyle/>
                    <a:p>
                      <a:pPr marL="0" marR="0" indent="0" algn="l" rtl="0" eaLnBrk="1" fontAlgn="auto" latinLnBrk="0" hangingPunct="1">
                        <a:lnSpc>
                          <a:spcPct val="100000"/>
                        </a:lnSpc>
                        <a:spcBef>
                          <a:spcPts val="0"/>
                        </a:spcBef>
                        <a:spcAft>
                          <a:spcPts val="0"/>
                        </a:spcAft>
                        <a:buClrTx/>
                        <a:buSzTx/>
                        <a:buFontTx/>
                        <a:buNone/>
                      </a:pPr>
                      <a:r>
                        <a:rPr lang="en-US" sz="2200" dirty="0"/>
                        <a:t>How do residents experience work?</a:t>
                      </a:r>
                      <a:r>
                        <a:rPr lang="en-US" sz="2200" baseline="0" dirty="0"/>
                        <a:t> How does work impact health? </a:t>
                      </a:r>
                      <a:endParaRPr lang="en-US" sz="2000" dirty="0"/>
                    </a:p>
                    <a:p>
                      <a:endParaRPr lang="en-US" sz="2000" dirty="0"/>
                    </a:p>
                  </a:txBody>
                  <a:tcPr anchor="ctr"/>
                </a:tc>
                <a:extLst>
                  <a:ext uri="{0D108BD9-81ED-4DB2-BD59-A6C34878D82A}">
                    <a16:rowId xmlns:a16="http://schemas.microsoft.com/office/drawing/2014/main" val="10002"/>
                  </a:ext>
                </a:extLst>
              </a:tr>
              <a:tr h="1553642">
                <a:tc>
                  <a:txBody>
                    <a:bodyPr/>
                    <a:lstStyle/>
                    <a:p>
                      <a:r>
                        <a:rPr lang="en-US" sz="2400" dirty="0"/>
                        <a:t>Community Health Survey/</a:t>
                      </a:r>
                    </a:p>
                    <a:p>
                      <a:r>
                        <a:rPr lang="en-US" sz="2400" dirty="0" err="1"/>
                        <a:t>Encuesta</a:t>
                      </a:r>
                      <a:r>
                        <a:rPr lang="en-US" sz="2400" dirty="0"/>
                        <a:t> de </a:t>
                      </a:r>
                      <a:r>
                        <a:rPr lang="en-US" sz="2400" dirty="0" err="1"/>
                        <a:t>Salud</a:t>
                      </a:r>
                      <a:r>
                        <a:rPr lang="en-US" sz="2400" dirty="0"/>
                        <a:t> </a:t>
                      </a:r>
                      <a:r>
                        <a:rPr lang="en-US" sz="2400" dirty="0" err="1"/>
                        <a:t>Comunitaria</a:t>
                      </a:r>
                      <a:endParaRPr lang="en-US" sz="2400"/>
                    </a:p>
                  </a:txBody>
                  <a:tcPr anchor="ctr"/>
                </a:tc>
                <a:tc>
                  <a:txBody>
                    <a:bodyPr/>
                    <a:lstStyle/>
                    <a:p>
                      <a:r>
                        <a:rPr lang="en-US" sz="2200" dirty="0"/>
                        <a:t>What are the characteristics,</a:t>
                      </a:r>
                      <a:r>
                        <a:rPr lang="en-US" sz="2200" baseline="0" dirty="0"/>
                        <a:t> </a:t>
                      </a:r>
                      <a:r>
                        <a:rPr lang="en-US" sz="2200" dirty="0"/>
                        <a:t>barriers, pathways to work? </a:t>
                      </a:r>
                      <a:endParaRPr lang="en-US" sz="2000" dirty="0"/>
                    </a:p>
                  </a:txBody>
                  <a:tcPr anchor="ctr"/>
                </a:tc>
                <a:extLst>
                  <a:ext uri="{0D108BD9-81ED-4DB2-BD59-A6C34878D82A}">
                    <a16:rowId xmlns:a16="http://schemas.microsoft.com/office/drawing/2014/main" val="10003"/>
                  </a:ext>
                </a:extLst>
              </a:tr>
              <a:tr h="1553642">
                <a:tc>
                  <a:txBody>
                    <a:bodyPr/>
                    <a:lstStyle/>
                    <a:p>
                      <a:r>
                        <a:rPr lang="en-US" sz="2400" dirty="0"/>
                        <a:t>Concept Mapping/</a:t>
                      </a:r>
                    </a:p>
                    <a:p>
                      <a:r>
                        <a:rPr lang="en-US" sz="2400" dirty="0" err="1"/>
                        <a:t>Creación</a:t>
                      </a:r>
                      <a:r>
                        <a:rPr lang="en-US" sz="2400" dirty="0"/>
                        <a:t> de </a:t>
                      </a:r>
                      <a:r>
                        <a:rPr lang="en-US" sz="2400" dirty="0" err="1"/>
                        <a:t>mapas</a:t>
                      </a:r>
                      <a:r>
                        <a:rPr lang="en-US" sz="2400" dirty="0"/>
                        <a:t> de ideas Y1</a:t>
                      </a:r>
                    </a:p>
                    <a:p>
                      <a:endParaRPr lang="en-US" sz="2400" dirty="0"/>
                    </a:p>
                  </a:txBody>
                  <a:tcPr anchor="ctr"/>
                </a:tc>
                <a:tc>
                  <a:txBody>
                    <a:bodyPr/>
                    <a:lstStyle/>
                    <a:p>
                      <a:r>
                        <a:rPr lang="en-US" sz="2200" dirty="0"/>
                        <a:t>FQ:</a:t>
                      </a:r>
                      <a:r>
                        <a:rPr lang="en-US" sz="2200" baseline="0" dirty="0"/>
                        <a:t> </a:t>
                      </a:r>
                      <a:r>
                        <a:rPr lang="en-US" sz="2200" b="1" i="1" kern="1200" dirty="0">
                          <a:solidFill>
                            <a:schemeClr val="dk1"/>
                          </a:solidFill>
                          <a:effectLst/>
                          <a:latin typeface="+mn-lt"/>
                          <a:ea typeface="+mn-ea"/>
                          <a:cs typeface="+mn-cs"/>
                        </a:rPr>
                        <a:t> </a:t>
                      </a:r>
                      <a:r>
                        <a:rPr lang="en-US" sz="2200" b="0" i="0" kern="1200" dirty="0">
                          <a:solidFill>
                            <a:schemeClr val="dk1"/>
                          </a:solidFill>
                          <a:effectLst/>
                          <a:latin typeface="+mn-lt"/>
                          <a:ea typeface="+mn-ea"/>
                          <a:cs typeface="+mn-cs"/>
                        </a:rPr>
                        <a:t>“When I think of my work situation, or people who live in my community in similar work situations, one way work impacts our health (good or bad) is ____.”</a:t>
                      </a:r>
                    </a:p>
                  </a:txBody>
                  <a:tcPr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72059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3254907"/>
              </p:ext>
            </p:extLst>
          </p:nvPr>
        </p:nvGraphicFramePr>
        <p:xfrm>
          <a:off x="0" y="0"/>
          <a:ext cx="12192000" cy="6965364"/>
        </p:xfrm>
        <a:graphic>
          <a:graphicData uri="http://schemas.openxmlformats.org/drawingml/2006/table">
            <a:tbl>
              <a:tblPr firstRow="1" bandRow="1">
                <a:tableStyleId>{5C22544A-7EE6-4342-B048-85BDC9FD1C3A}</a:tableStyleId>
              </a:tblPr>
              <a:tblGrid>
                <a:gridCol w="4302177">
                  <a:extLst>
                    <a:ext uri="{9D8B030D-6E8A-4147-A177-3AD203B41FA5}">
                      <a16:colId xmlns:a16="http://schemas.microsoft.com/office/drawing/2014/main" val="20001"/>
                    </a:ext>
                  </a:extLst>
                </a:gridCol>
                <a:gridCol w="3825823">
                  <a:extLst>
                    <a:ext uri="{9D8B030D-6E8A-4147-A177-3AD203B41FA5}">
                      <a16:colId xmlns:a16="http://schemas.microsoft.com/office/drawing/2014/main" val="1183592337"/>
                    </a:ext>
                  </a:extLst>
                </a:gridCol>
                <a:gridCol w="4064000">
                  <a:extLst>
                    <a:ext uri="{9D8B030D-6E8A-4147-A177-3AD203B41FA5}">
                      <a16:colId xmlns:a16="http://schemas.microsoft.com/office/drawing/2014/main" val="2744453466"/>
                    </a:ext>
                  </a:extLst>
                </a:gridCol>
              </a:tblGrid>
              <a:tr h="370423">
                <a:tc>
                  <a:txBody>
                    <a:bodyPr/>
                    <a:lstStyle/>
                    <a:p>
                      <a:r>
                        <a:rPr lang="en-US" sz="1800" baseline="0" dirty="0">
                          <a:latin typeface="+mj-lt"/>
                        </a:rPr>
                        <a:t>Research Question</a:t>
                      </a:r>
                      <a:endParaRPr lang="en-US" sz="1800" dirty="0">
                        <a:latin typeface="+mj-lt"/>
                      </a:endParaRPr>
                    </a:p>
                  </a:txBody>
                  <a:tcPr/>
                </a:tc>
                <a:tc>
                  <a:txBody>
                    <a:bodyPr/>
                    <a:lstStyle/>
                    <a:p>
                      <a:r>
                        <a:rPr lang="en-US" sz="1800" dirty="0">
                          <a:latin typeface="+mj-lt"/>
                        </a:rPr>
                        <a:t>Method</a:t>
                      </a:r>
                    </a:p>
                  </a:txBody>
                  <a:tcPr/>
                </a:tc>
                <a:tc>
                  <a:txBody>
                    <a:bodyPr/>
                    <a:lstStyle/>
                    <a:p>
                      <a:r>
                        <a:rPr lang="en-US" sz="1800" dirty="0">
                          <a:latin typeface="+mj-lt"/>
                        </a:rPr>
                        <a:t>Dissemination</a:t>
                      </a:r>
                    </a:p>
                  </a:txBody>
                  <a:tcPr/>
                </a:tc>
                <a:extLst>
                  <a:ext uri="{0D108BD9-81ED-4DB2-BD59-A6C34878D82A}">
                    <a16:rowId xmlns:a16="http://schemas.microsoft.com/office/drawing/2014/main" val="10000"/>
                  </a:ext>
                </a:extLst>
              </a:tr>
              <a:tr h="829348">
                <a:tc>
                  <a:txBody>
                    <a:bodyPr/>
                    <a:lstStyle/>
                    <a:p>
                      <a:r>
                        <a:rPr lang="en-US" sz="1800" dirty="0"/>
                        <a:t>What are the community’s needs and assets with respect</a:t>
                      </a:r>
                      <a:r>
                        <a:rPr lang="en-US" sz="1800" baseline="0" dirty="0"/>
                        <a:t> to work? </a:t>
                      </a:r>
                      <a:endParaRPr lang="en-US" sz="1800" dirty="0"/>
                    </a:p>
                  </a:txBody>
                  <a:tcPr anchor="ctr"/>
                </a:tc>
                <a:tc>
                  <a:txBody>
                    <a:bodyPr/>
                    <a:lstStyle/>
                    <a:p>
                      <a:r>
                        <a:rPr lang="en-US" sz="1800" dirty="0"/>
                        <a:t>Interview</a:t>
                      </a:r>
                    </a:p>
                  </a:txBody>
                  <a:tcPr anchor="ctr"/>
                </a:tc>
                <a:tc>
                  <a:txBody>
                    <a:bodyPr/>
                    <a:lstStyle/>
                    <a:p>
                      <a:pPr marL="285750" indent="-285750">
                        <a:buFont typeface="Arial" panose="020B0604020202020204" pitchFamily="34" charset="0"/>
                        <a:buChar char="•"/>
                      </a:pPr>
                      <a:r>
                        <a:rPr lang="en-US" sz="1800" dirty="0"/>
                        <a:t>APHA 2019</a:t>
                      </a:r>
                    </a:p>
                    <a:p>
                      <a:pPr marL="285750" indent="-285750">
                        <a:buFont typeface="Arial" panose="020B0604020202020204" pitchFamily="34" charset="0"/>
                        <a:buChar char="•"/>
                      </a:pPr>
                      <a:r>
                        <a:rPr lang="en-US" sz="1800" dirty="0"/>
                        <a:t>Manuscript in Development</a:t>
                      </a:r>
                    </a:p>
                  </a:txBody>
                  <a:tcPr anchor="ctr"/>
                </a:tc>
                <a:extLst>
                  <a:ext uri="{0D108BD9-81ED-4DB2-BD59-A6C34878D82A}">
                    <a16:rowId xmlns:a16="http://schemas.microsoft.com/office/drawing/2014/main" val="10001"/>
                  </a:ext>
                </a:extLst>
              </a:tr>
              <a:tr h="12038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How do residents experience work?</a:t>
                      </a:r>
                      <a:r>
                        <a:rPr lang="en-US" sz="1800" baseline="0" dirty="0"/>
                        <a:t> How does work impact health? </a:t>
                      </a:r>
                      <a:endParaRPr lang="en-US" sz="1800" dirty="0"/>
                    </a:p>
                  </a:txBody>
                  <a:tcPr anchor="ctr"/>
                </a:tc>
                <a:tc>
                  <a:txBody>
                    <a:bodyPr/>
                    <a:lstStyle/>
                    <a:p>
                      <a:r>
                        <a:rPr lang="en-US" sz="1800" dirty="0"/>
                        <a:t>Focus Group</a:t>
                      </a:r>
                    </a:p>
                  </a:txBody>
                  <a:tcPr anchor="ctr"/>
                </a:tc>
                <a:tc>
                  <a:txBody>
                    <a:bodyPr/>
                    <a:lstStyle/>
                    <a:p>
                      <a:pPr marL="285750" indent="-285750">
                        <a:buFont typeface="Arial" panose="020B0604020202020204" pitchFamily="34" charset="0"/>
                        <a:buChar char="•"/>
                      </a:pPr>
                      <a:r>
                        <a:rPr lang="en-US" sz="1800" dirty="0"/>
                        <a:t>Composite Stories</a:t>
                      </a:r>
                    </a:p>
                    <a:p>
                      <a:pPr marL="285750" indent="-285750">
                        <a:buFont typeface="Arial" panose="020B0604020202020204" pitchFamily="34" charset="0"/>
                        <a:buChar char="•"/>
                      </a:pPr>
                      <a:r>
                        <a:rPr lang="en-US" sz="1800" dirty="0"/>
                        <a:t>Community Report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GLHW Conceptual Model</a:t>
                      </a:r>
                    </a:p>
                    <a:p>
                      <a:endParaRPr lang="en-US" sz="1800" dirty="0"/>
                    </a:p>
                  </a:txBody>
                  <a:tcPr anchor="ctr"/>
                </a:tc>
                <a:extLst>
                  <a:ext uri="{0D108BD9-81ED-4DB2-BD59-A6C34878D82A}">
                    <a16:rowId xmlns:a16="http://schemas.microsoft.com/office/drawing/2014/main" val="10002"/>
                  </a:ext>
                </a:extLst>
              </a:tr>
              <a:tr h="926058">
                <a:tc>
                  <a:txBody>
                    <a:bodyPr/>
                    <a:lstStyle/>
                    <a:p>
                      <a:r>
                        <a:rPr lang="en-US" sz="1800" dirty="0"/>
                        <a:t>What are the characteristics,</a:t>
                      </a:r>
                      <a:r>
                        <a:rPr lang="en-US" sz="1800" baseline="0" dirty="0"/>
                        <a:t> </a:t>
                      </a:r>
                      <a:r>
                        <a:rPr lang="en-US" sz="1800" dirty="0"/>
                        <a:t>barriers, pathways to work? </a:t>
                      </a:r>
                    </a:p>
                  </a:txBody>
                  <a:tcPr anchor="ctr"/>
                </a:tc>
                <a:tc>
                  <a:txBody>
                    <a:bodyPr/>
                    <a:lstStyle/>
                    <a:p>
                      <a:r>
                        <a:rPr lang="en-US" sz="1800" dirty="0"/>
                        <a:t>Community Health Survey</a:t>
                      </a:r>
                    </a:p>
                  </a:txBody>
                  <a:tcPr anchor="ctr"/>
                </a:tc>
                <a:tc>
                  <a:txBody>
                    <a:bodyPr/>
                    <a:lstStyle/>
                    <a:p>
                      <a:pPr marL="285750" indent="-285750">
                        <a:buFont typeface="Arial" panose="020B0604020202020204" pitchFamily="34" charset="0"/>
                        <a:buChar char="•"/>
                      </a:pPr>
                      <a:r>
                        <a:rPr lang="en-US" sz="1800" dirty="0"/>
                        <a:t>Stress and Health 2019</a:t>
                      </a:r>
                    </a:p>
                    <a:p>
                      <a:pPr marL="285750" indent="-285750">
                        <a:buFont typeface="Arial" panose="020B0604020202020204" pitchFamily="34" charset="0"/>
                        <a:buChar char="•"/>
                      </a:pPr>
                      <a:r>
                        <a:rPr lang="en-US" sz="1800" dirty="0"/>
                        <a:t>SCRA Symposium 2019</a:t>
                      </a:r>
                    </a:p>
                    <a:p>
                      <a:endParaRPr lang="en-US" sz="1800" dirty="0"/>
                    </a:p>
                  </a:txBody>
                  <a:tcPr anchor="ctr"/>
                </a:tc>
                <a:extLst>
                  <a:ext uri="{0D108BD9-81ED-4DB2-BD59-A6C34878D82A}">
                    <a16:rowId xmlns:a16="http://schemas.microsoft.com/office/drawing/2014/main" val="10003"/>
                  </a:ext>
                </a:extLst>
              </a:tr>
              <a:tr h="1355677">
                <a:tc>
                  <a:txBody>
                    <a:bodyPr/>
                    <a:lstStyle/>
                    <a:p>
                      <a:r>
                        <a:rPr lang="en-US" sz="1800" b="0" i="0" kern="1200" dirty="0">
                          <a:solidFill>
                            <a:schemeClr val="dk1"/>
                          </a:solidFill>
                          <a:effectLst/>
                          <a:latin typeface="+mn-lt"/>
                          <a:ea typeface="+mn-ea"/>
                          <a:cs typeface="+mn-cs"/>
                        </a:rPr>
                        <a:t>How do residents perceive work impacts their health?</a:t>
                      </a:r>
                    </a:p>
                  </a:txBody>
                  <a:tcPr anchor="ctr"/>
                </a:tc>
                <a:tc>
                  <a:txBody>
                    <a:bodyPr/>
                    <a:lstStyle/>
                    <a:p>
                      <a:r>
                        <a:rPr lang="en-US" sz="1800" dirty="0"/>
                        <a:t>Concept Mapping</a:t>
                      </a:r>
                    </a:p>
                  </a:txBody>
                  <a:tcPr anchor="ctr"/>
                </a:tc>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APHA 2019</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AJIM Under Revise and Resubmit Review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SCRA Symposium 2019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GLHW Conceptual Model</a:t>
                      </a:r>
                    </a:p>
                  </a:txBody>
                  <a:tcPr anchor="ctr"/>
                </a:tc>
                <a:extLst>
                  <a:ext uri="{0D108BD9-81ED-4DB2-BD59-A6C34878D82A}">
                    <a16:rowId xmlns:a16="http://schemas.microsoft.com/office/drawing/2014/main" val="10004"/>
                  </a:ext>
                </a:extLst>
              </a:tr>
              <a:tr h="598322">
                <a:tc>
                  <a:txBody>
                    <a:bodyPr/>
                    <a:lstStyle/>
                    <a:p>
                      <a:r>
                        <a:rPr lang="en-US" sz="1800" b="0" i="0" kern="1200" dirty="0">
                          <a:solidFill>
                            <a:schemeClr val="dk1"/>
                          </a:solidFill>
                          <a:effectLst/>
                          <a:latin typeface="+mn-lt"/>
                          <a:ea typeface="+mn-ea"/>
                          <a:cs typeface="+mn-cs"/>
                        </a:rPr>
                        <a:t>Synthesis of Existing Data Sources</a:t>
                      </a:r>
                    </a:p>
                  </a:txBody>
                  <a:tcPr anchor="ctr"/>
                </a:tc>
                <a:tc>
                  <a:txBody>
                    <a:bodyPr/>
                    <a:lstStyle/>
                    <a:p>
                      <a:r>
                        <a:rPr lang="en-US" sz="1800" dirty="0"/>
                        <a:t>Secondary Data Analysis</a:t>
                      </a:r>
                    </a:p>
                  </a:txBody>
                  <a:tcPr anchor="ctr"/>
                </a:tc>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Masters Thesis</a:t>
                      </a:r>
                    </a:p>
                  </a:txBody>
                  <a:tcPr anchor="ctr"/>
                </a:tc>
                <a:extLst>
                  <a:ext uri="{0D108BD9-81ED-4DB2-BD59-A6C34878D82A}">
                    <a16:rowId xmlns:a16="http://schemas.microsoft.com/office/drawing/2014/main" val="2695476995"/>
                  </a:ext>
                </a:extLst>
              </a:tr>
              <a:tr h="648240">
                <a:tc>
                  <a:txBody>
                    <a:bodyPr/>
                    <a:lstStyle/>
                    <a:p>
                      <a:r>
                        <a:rPr lang="en-US" sz="1800" b="0" i="0" kern="1200" dirty="0">
                          <a:solidFill>
                            <a:schemeClr val="dk1"/>
                          </a:solidFill>
                          <a:effectLst/>
                          <a:latin typeface="+mn-lt"/>
                          <a:ea typeface="+mn-ea"/>
                          <a:cs typeface="+mn-cs"/>
                        </a:rPr>
                        <a:t>What are the characteristics of workplaces in GL?</a:t>
                      </a:r>
                    </a:p>
                  </a:txBody>
                  <a:tcPr anchor="ctr"/>
                </a:tc>
                <a:tc>
                  <a:txBody>
                    <a:bodyPr/>
                    <a:lstStyle/>
                    <a:p>
                      <a:r>
                        <a:rPr lang="en-US" sz="1800" dirty="0"/>
                        <a:t>Investigation</a:t>
                      </a:r>
                    </a:p>
                    <a:p>
                      <a:r>
                        <a:rPr lang="en-US" sz="1800" dirty="0"/>
                        <a:t>Observation</a:t>
                      </a:r>
                    </a:p>
                  </a:txBody>
                  <a:tcPr anchor="ctr"/>
                </a:tc>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WWW Dataset</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Manuscript in development</a:t>
                      </a:r>
                    </a:p>
                  </a:txBody>
                  <a:tcPr anchor="ctr"/>
                </a:tc>
                <a:extLst>
                  <a:ext uri="{0D108BD9-81ED-4DB2-BD59-A6C34878D82A}">
                    <a16:rowId xmlns:a16="http://schemas.microsoft.com/office/drawing/2014/main" val="2389497856"/>
                  </a:ext>
                </a:extLst>
              </a:tr>
              <a:tr h="926058">
                <a:tc>
                  <a:txBody>
                    <a:bodyPr/>
                    <a:lstStyle/>
                    <a:p>
                      <a:r>
                        <a:rPr lang="en-US" sz="1800" b="0" i="0" kern="1200" dirty="0">
                          <a:solidFill>
                            <a:schemeClr val="dk1"/>
                          </a:solidFill>
                          <a:effectLst/>
                          <a:latin typeface="+mn-lt"/>
                          <a:ea typeface="+mn-ea"/>
                          <a:cs typeface="+mn-cs"/>
                        </a:rPr>
                        <a:t>What are the health needs of street vendors?</a:t>
                      </a:r>
                    </a:p>
                  </a:txBody>
                  <a:tcPr anchor="ctr"/>
                </a:tc>
                <a:tc>
                  <a:txBody>
                    <a:bodyPr/>
                    <a:lstStyle/>
                    <a:p>
                      <a:r>
                        <a:rPr lang="en-US" sz="1800" dirty="0"/>
                        <a:t>Secondary Data Analysis</a:t>
                      </a:r>
                    </a:p>
                    <a:p>
                      <a:r>
                        <a:rPr lang="en-US" sz="1800" dirty="0"/>
                        <a:t>Observation</a:t>
                      </a:r>
                    </a:p>
                    <a:p>
                      <a:endParaRPr lang="en-US" sz="1800" dirty="0"/>
                    </a:p>
                  </a:txBody>
                  <a:tcPr anchor="ctr"/>
                </a:tc>
                <a:tc>
                  <a:txBody>
                    <a:bodyPr/>
                    <a:lstStyle/>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Poster</a:t>
                      </a:r>
                    </a:p>
                    <a:p>
                      <a:pPr marL="285750" indent="-285750">
                        <a:buFont typeface="Arial" panose="020B0604020202020204" pitchFamily="34" charset="0"/>
                        <a:buChar char="•"/>
                      </a:pPr>
                      <a:r>
                        <a:rPr lang="en-US" sz="1800" b="0" i="0" kern="1200" dirty="0">
                          <a:solidFill>
                            <a:schemeClr val="dk1"/>
                          </a:solidFill>
                          <a:effectLst/>
                          <a:latin typeface="+mn-lt"/>
                          <a:ea typeface="+mn-ea"/>
                          <a:cs typeface="+mn-cs"/>
                        </a:rPr>
                        <a:t>Quilt</a:t>
                      </a:r>
                    </a:p>
                  </a:txBody>
                  <a:tcPr anchor="ctr"/>
                </a:tc>
                <a:extLst>
                  <a:ext uri="{0D108BD9-81ED-4DB2-BD59-A6C34878D82A}">
                    <a16:rowId xmlns:a16="http://schemas.microsoft.com/office/drawing/2014/main" val="463552640"/>
                  </a:ext>
                </a:extLst>
              </a:tr>
            </a:tbl>
          </a:graphicData>
        </a:graphic>
      </p:graphicFrame>
    </p:spTree>
    <p:extLst>
      <p:ext uri="{BB962C8B-B14F-4D97-AF65-F5344CB8AC3E}">
        <p14:creationId xmlns:p14="http://schemas.microsoft.com/office/powerpoint/2010/main" val="21172666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TPSLREQ_" val="true"/>
  <p:tag name="_TPSLLOC_" val="false"/>
  <p:tag name="_TPSLAUTO_" val="1"/>
  <p:tag name="_TPSLAUTOTR_" val="50.844444"/>
  <p:tag name="_TPSLNARR_" val="Week 4 CHSC 431 CBPR_003.wav"/>
</p:tagLst>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9ECD33"/>
      </a:accent1>
      <a:accent2>
        <a:srgbClr val="E19933"/>
      </a:accent2>
      <a:accent3>
        <a:srgbClr val="DC5D3D"/>
      </a:accent3>
      <a:accent4>
        <a:srgbClr val="A967CB"/>
      </a:accent4>
      <a:accent5>
        <a:srgbClr val="5EA5DD"/>
      </a:accent5>
      <a:accent6>
        <a:srgbClr val="44BEA9"/>
      </a:accent6>
      <a:hlink>
        <a:srgbClr val="8F8F8F"/>
      </a:hlink>
      <a:folHlink>
        <a:srgbClr val="A5A5A5"/>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19082</TotalTime>
  <Words>1985</Words>
  <Application>Microsoft Macintosh PowerPoint</Application>
  <PresentationFormat>Widescreen</PresentationFormat>
  <Paragraphs>270</Paragraphs>
  <Slides>14</Slides>
  <Notes>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14</vt:i4>
      </vt:variant>
    </vt:vector>
  </HeadingPairs>
  <TitlesOfParts>
    <vt:vector size="27" baseType="lpstr">
      <vt:lpstr>Arial</vt:lpstr>
      <vt:lpstr>Calibri</vt:lpstr>
      <vt:lpstr>Calibri Light</vt:lpstr>
      <vt:lpstr>Century Gothic</vt:lpstr>
      <vt:lpstr>Courier New</vt:lpstr>
      <vt:lpstr>Times New Roman</vt:lpstr>
      <vt:lpstr>Wingdings</vt:lpstr>
      <vt:lpstr>Wingdings 2</vt:lpstr>
      <vt:lpstr>Retrospect</vt:lpstr>
      <vt:lpstr>1_Retrospect</vt:lpstr>
      <vt:lpstr>Office Theme</vt:lpstr>
      <vt:lpstr>Quotable</vt:lpstr>
      <vt:lpstr>1_Office Theme</vt:lpstr>
      <vt:lpstr>PowerPoint Presentation</vt:lpstr>
      <vt:lpstr> Center for Healthy Work A NIOSH Center of Excellence for Total Worker Health®    </vt:lpstr>
      <vt:lpstr>Goal/Meta </vt:lpstr>
      <vt:lpstr>Greater Lawndale Healthy Work  Project Aims</vt:lpstr>
      <vt:lpstr>Exploring Precarious Work to Build a Culture of Occupational Health at Community Level </vt:lpstr>
      <vt:lpstr>Research Partners</vt:lpstr>
      <vt:lpstr>Community-based Participatory Research</vt:lpstr>
      <vt:lpstr>PowerPoint Presentation</vt:lpstr>
      <vt:lpstr>PowerPoint Presentation</vt:lpstr>
      <vt:lpstr>PowerPoint Presentation</vt:lpstr>
      <vt:lpstr>Where Workers Work Assessment</vt:lpstr>
      <vt:lpstr>Methods</vt:lpstr>
      <vt:lpstr>Findings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PPRT and Total Worker Health Projects</dc:title>
  <dc:creator>Marcella Hernandez</dc:creator>
  <cp:lastModifiedBy>jennifer beirne</cp:lastModifiedBy>
  <cp:revision>256</cp:revision>
  <cp:lastPrinted>2019-09-07T18:59:16Z</cp:lastPrinted>
  <dcterms:created xsi:type="dcterms:W3CDTF">2016-09-01T02:44:01Z</dcterms:created>
  <dcterms:modified xsi:type="dcterms:W3CDTF">2020-03-13T03:08:10Z</dcterms:modified>
</cp:coreProperties>
</file>