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7432000" cy="16459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la Hernandez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1925" autoAdjust="0"/>
  </p:normalViewPr>
  <p:slideViewPr>
    <p:cSldViewPr snapToGrid="0">
      <p:cViewPr varScale="1">
        <p:scale>
          <a:sx n="40" d="100"/>
          <a:sy n="40" d="100"/>
        </p:scale>
        <p:origin x="1640" y="224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rcella\Downloads\participant%20questions%20summary%20(2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rcella\Desktop\MPH%20Classes\Capstone\Analysis\Participant%20Qs%20Summary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rcella\Desktop\MPH%20Classes\Capstone\Analysis\Participant%20Qs%20Summary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rcella\Desktop\MPH%20Classes\Capstone\Analysis\Participant%20Qs%20Summary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71506335444128"/>
          <c:y val="0.17991912938800847"/>
          <c:w val="0.48998482623532902"/>
          <c:h val="0.468695751588216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A-42AC-80CB-587216865A5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1A-42AC-80CB-587216865A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1A-42AC-80CB-587216865A5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1A-42AC-80CB-587216865A5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1A-42AC-80CB-587216865A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'participant questions summary ('!$E$17:$E$21</c:f>
              <c:strCache>
                <c:ptCount val="5"/>
                <c:pt idx="0">
                  <c:v>High School Graduate</c:v>
                </c:pt>
                <c:pt idx="1">
                  <c:v>&lt; High School Graduate</c:v>
                </c:pt>
                <c:pt idx="2">
                  <c:v>≥ College Graduate</c:v>
                </c:pt>
                <c:pt idx="3">
                  <c:v>Some College</c:v>
                </c:pt>
                <c:pt idx="4">
                  <c:v>No Response</c:v>
                </c:pt>
              </c:strCache>
            </c:strRef>
          </c:cat>
          <c:val>
            <c:numRef>
              <c:f>'participant questions summary ('!$F$17:$F$21</c:f>
              <c:numCache>
                <c:formatCode>General</c:formatCode>
                <c:ptCount val="5"/>
                <c:pt idx="0">
                  <c:v>44</c:v>
                </c:pt>
                <c:pt idx="1">
                  <c:v>28</c:v>
                </c:pt>
                <c:pt idx="2">
                  <c:v>13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1A-42AC-80CB-587216865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45357207049133E-2"/>
          <c:y val="0.72391273646349985"/>
          <c:w val="0.83348841303941146"/>
          <c:h val="0.25380676373986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Employment Status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6781761106315"/>
          <c:y val="0.12007972528366474"/>
          <c:w val="0.48486514406047843"/>
          <c:h val="0.82899414440266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'[Participant Qs Summary FINAL.xlsx]participant questions summary ('!$F$24</c:f>
              <c:strCache>
                <c:ptCount val="1"/>
                <c:pt idx="0">
                  <c:v>Employed for Wages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('!$G$24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4-40D7-BC8F-81D4AAB81750}"/>
            </c:ext>
          </c:extLst>
        </c:ser>
        <c:ser>
          <c:idx val="1"/>
          <c:order val="1"/>
          <c:tx>
            <c:strRef>
              <c:f>'[Participant Qs Summary FINAL.xlsx]participant questions summary ('!$F$25</c:f>
              <c:strCache>
                <c:ptCount val="1"/>
                <c:pt idx="0">
                  <c:v>Self-employed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('!$G$25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4-40D7-BC8F-81D4AAB81750}"/>
            </c:ext>
          </c:extLst>
        </c:ser>
        <c:ser>
          <c:idx val="2"/>
          <c:order val="2"/>
          <c:tx>
            <c:strRef>
              <c:f>'[Participant Qs Summary FINAL.xlsx]participant questions summary ('!$F$26</c:f>
              <c:strCache>
                <c:ptCount val="1"/>
                <c:pt idx="0">
                  <c:v>Out of work for &gt; 1 yr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('!$G$26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4-40D7-BC8F-81D4AAB81750}"/>
            </c:ext>
          </c:extLst>
        </c:ser>
        <c:ser>
          <c:idx val="3"/>
          <c:order val="3"/>
          <c:tx>
            <c:strRef>
              <c:f>'[Participant Qs Summary FINAL.xlsx]participant questions summary ('!$F$27</c:f>
              <c:strCache>
                <c:ptCount val="1"/>
                <c:pt idx="0">
                  <c:v>Out of work for &lt; 1 yr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('!$G$27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34-40D7-BC8F-81D4AAB81750}"/>
            </c:ext>
          </c:extLst>
        </c:ser>
        <c:ser>
          <c:idx val="4"/>
          <c:order val="4"/>
          <c:tx>
            <c:strRef>
              <c:f>'[Participant Qs Summary FINAL.xlsx]participant questions summary ('!$F$28</c:f>
              <c:strCache>
                <c:ptCount val="1"/>
                <c:pt idx="0">
                  <c:v>Homemaker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('!$G$28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34-40D7-BC8F-81D4AAB81750}"/>
            </c:ext>
          </c:extLst>
        </c:ser>
        <c:ser>
          <c:idx val="5"/>
          <c:order val="5"/>
          <c:tx>
            <c:strRef>
              <c:f>'[Participant Qs Summary FINAL.xlsx]participant questions summary ('!$F$29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('!$G$29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34-40D7-BC8F-81D4AAB81750}"/>
            </c:ext>
          </c:extLst>
        </c:ser>
        <c:ser>
          <c:idx val="6"/>
          <c:order val="6"/>
          <c:tx>
            <c:strRef>
              <c:f>'[Participant Qs Summary FINAL.xlsx]participant questions summary ('!$F$30</c:f>
              <c:strCache>
                <c:ptCount val="1"/>
                <c:pt idx="0">
                  <c:v>Retired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('!$G$30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34-40D7-BC8F-81D4AAB81750}"/>
            </c:ext>
          </c:extLst>
        </c:ser>
        <c:ser>
          <c:idx val="7"/>
          <c:order val="7"/>
          <c:tx>
            <c:strRef>
              <c:f>'[Participant Qs Summary FINAL.xlsx]participant questions summary ('!$F$31</c:f>
              <c:strCache>
                <c:ptCount val="1"/>
                <c:pt idx="0">
                  <c:v>Unable to Work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('!$G$31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34-40D7-BC8F-81D4AAB81750}"/>
            </c:ext>
          </c:extLst>
        </c:ser>
        <c:ser>
          <c:idx val="8"/>
          <c:order val="8"/>
          <c:tx>
            <c:strRef>
              <c:f>'[Participant Qs Summary FINAL.xlsx]participant questions summary ('!$F$32</c:f>
              <c:strCache>
                <c:ptCount val="1"/>
                <c:pt idx="0">
                  <c:v>No Response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'[Participant Qs Summary FINAL.xlsx]participant questions summary ('!$G$32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34-40D7-BC8F-81D4AAB817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274368"/>
        <c:axId val="37275904"/>
      </c:barChart>
      <c:catAx>
        <c:axId val="37274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275904"/>
        <c:crosses val="autoZero"/>
        <c:auto val="1"/>
        <c:lblAlgn val="ctr"/>
        <c:lblOffset val="100"/>
        <c:noMultiLvlLbl val="0"/>
      </c:catAx>
      <c:valAx>
        <c:axId val="372759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3341641654946"/>
          <c:y val="0.11968904928550597"/>
          <c:w val="0.34499948251608642"/>
          <c:h val="0.85716280256634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Gender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8C-4FEE-81AD-DC1111A21BD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8C-4FEE-81AD-DC1111A21BD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8C-4FEE-81AD-DC1111A21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'participant questions summary ('!$F$35:$F$37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No Response</c:v>
                </c:pt>
              </c:strCache>
            </c:strRef>
          </c:cat>
          <c:val>
            <c:numRef>
              <c:f>'participant questions summary ('!$G$35:$G$37</c:f>
              <c:numCache>
                <c:formatCode>General</c:formatCode>
                <c:ptCount val="3"/>
                <c:pt idx="0">
                  <c:v>65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8C-4FEE-81AD-DC1111A21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80634631607305"/>
          <c:y val="0.85276191830908021"/>
          <c:w val="0.7342789030971244"/>
          <c:h val="0.11958732884292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Language (%)</a:t>
            </a:r>
          </a:p>
        </c:rich>
      </c:tx>
      <c:layout>
        <c:manualLayout>
          <c:xMode val="edge"/>
          <c:yMode val="edge"/>
          <c:x val="0.30357089180694902"/>
          <c:y val="4.590328765457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'participant questions summary ('!$F$9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'participant questions summary ('!$G$9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C-4D6C-BFB9-C38EBBE2F8A9}"/>
            </c:ext>
          </c:extLst>
        </c:ser>
        <c:ser>
          <c:idx val="1"/>
          <c:order val="1"/>
          <c:tx>
            <c:strRef>
              <c:f>'participant questions summary ('!$F$10</c:f>
              <c:strCache>
                <c:ptCount val="1"/>
                <c:pt idx="0">
                  <c:v>More Spanish than English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'participant questions summary ('!$G$10</c:f>
              <c:numCache>
                <c:formatCode>General</c:formatCode>
                <c:ptCount val="1"/>
                <c:pt idx="0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C-4D6C-BFB9-C38EBBE2F8A9}"/>
            </c:ext>
          </c:extLst>
        </c:ser>
        <c:ser>
          <c:idx val="2"/>
          <c:order val="2"/>
          <c:tx>
            <c:strRef>
              <c:f>'participant questions summary ('!$F$11</c:f>
              <c:strCache>
                <c:ptCount val="1"/>
                <c:pt idx="0">
                  <c:v>Both Equally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'participant questions summary ('!$G$11</c:f>
              <c:numCache>
                <c:formatCode>General</c:formatCode>
                <c:ptCount val="1"/>
                <c:pt idx="0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7C-4D6C-BFB9-C38EBBE2F8A9}"/>
            </c:ext>
          </c:extLst>
        </c:ser>
        <c:ser>
          <c:idx val="3"/>
          <c:order val="3"/>
          <c:tx>
            <c:strRef>
              <c:f>'participant questions summary ('!$F$12</c:f>
              <c:strCache>
                <c:ptCount val="1"/>
                <c:pt idx="0">
                  <c:v>More English than Spanish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'participant questions summary ('!$G$12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7C-4D6C-BFB9-C38EBBE2F8A9}"/>
            </c:ext>
          </c:extLst>
        </c:ser>
        <c:ser>
          <c:idx val="4"/>
          <c:order val="4"/>
          <c:tx>
            <c:strRef>
              <c:f>'participant questions summary ('!$F$13</c:f>
              <c:strCache>
                <c:ptCount val="1"/>
                <c:pt idx="0">
                  <c:v>Only English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282222666108559E-2"/>
                  <c:y val="-2.17613782311925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7C-4D6C-BFB9-C38EBBE2F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'participant questions summary ('!$G$13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7C-4D6C-BFB9-C38EBBE2F8A9}"/>
            </c:ext>
          </c:extLst>
        </c:ser>
        <c:ser>
          <c:idx val="5"/>
          <c:order val="5"/>
          <c:tx>
            <c:strRef>
              <c:f>'participant questions summary ('!$F$14</c:f>
              <c:strCache>
                <c:ptCount val="1"/>
                <c:pt idx="0">
                  <c:v>No Response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012281052190969E-2"/>
                  <c:y val="4.74799191719799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7C-4D6C-BFB9-C38EBBE2F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'participant questions summary ('!$G$14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7C-4D6C-BFB9-C38EBBE2F8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456128"/>
        <c:axId val="37466112"/>
      </c:barChart>
      <c:catAx>
        <c:axId val="37456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466112"/>
        <c:crosses val="autoZero"/>
        <c:auto val="1"/>
        <c:lblAlgn val="ctr"/>
        <c:lblOffset val="100"/>
        <c:noMultiLvlLbl val="0"/>
      </c:catAx>
      <c:valAx>
        <c:axId val="374661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31041828891959"/>
          <c:y val="0.16554361880227575"/>
          <c:w val="0.28357925132045192"/>
          <c:h val="0.75696328558449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571500" y="685800"/>
            <a:ext cx="571499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5760" marR="0" lvl="1" indent="-10159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7619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lvl="3" indent="-508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63040" marR="0" lvl="4" indent="-2539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288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94560" marR="0" lvl="6" indent="-1016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60320" marR="0" lvl="7" indent="-762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6080" marR="0" lvl="8" indent="-5079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9022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Questions: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Intro: correct to say “foreign-born”? Would I cite CHA or HC 2.0?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-So what??</a:t>
            </a: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-income, education, undocumented used as a proxy. Show that this community is most likely to have precarious jobs. </a:t>
            </a: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 lot of the data was driven by women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-manual look at employment and education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-per capita income =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income per person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-Add abbreviations in poster in separate box.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-step 6: “action plans”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-step4, 5, 6 have weird arrows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-Fig. 2: Perceived Amount of People Affected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-Explain scale (6 a lot of people/a lot of impact on health vs 1)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-last, first name (ABC order)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-red = HIV, women paper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-first yellow: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Benach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57400" y="5113021"/>
            <a:ext cx="23317199" cy="3528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4800" y="9326878"/>
            <a:ext cx="1920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ctr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ctr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371600" y="659131"/>
            <a:ext cx="24688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8284844" y="-3072763"/>
            <a:ext cx="10862312" cy="24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60238480" y="13471685"/>
            <a:ext cx="44938951" cy="22217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5570994" y="-8521536"/>
            <a:ext cx="44938951" cy="66203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371600" y="659131"/>
            <a:ext cx="24688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371600" y="3840480"/>
            <a:ext cx="24688799" cy="108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66939" y="10576560"/>
            <a:ext cx="23317199" cy="3268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166939" y="6976110"/>
            <a:ext cx="23317199" cy="3600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371600" y="659131"/>
            <a:ext cx="24688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938714" y="12291060"/>
            <a:ext cx="44210286" cy="34758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9606203" y="12291060"/>
            <a:ext cx="44210289" cy="34758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371600" y="659131"/>
            <a:ext cx="24688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371600" y="3684271"/>
            <a:ext cx="12120563" cy="1535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371600" y="5219700"/>
            <a:ext cx="12120563" cy="9483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3935076" y="3684271"/>
            <a:ext cx="12125325" cy="1535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3935076" y="5219700"/>
            <a:ext cx="12125325" cy="9483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371600" y="659131"/>
            <a:ext cx="24688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371600" y="655320"/>
            <a:ext cx="9024938" cy="27889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0725150" y="655320"/>
            <a:ext cx="15335250" cy="14047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371600" y="3444239"/>
            <a:ext cx="9024938" cy="1125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376864" y="11521439"/>
            <a:ext cx="16459200" cy="1360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376864" y="1470658"/>
            <a:ext cx="16459200" cy="9875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376864" y="12881610"/>
            <a:ext cx="16459200" cy="1931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371600" y="659131"/>
            <a:ext cx="24688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371600" y="3840480"/>
            <a:ext cx="24688799" cy="108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40505" marR="0" lvl="0" indent="-203905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37763" marR="0" lvl="1" indent="-132763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35021" marR="0" lvl="2" indent="-36221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89029" marR="0" lvl="3" indent="-109129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43037" marR="0" lvl="4" indent="-118536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97045" marR="0" lvl="5" indent="-11524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151053" marR="0" lvl="6" indent="-11195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405062" marR="0" lvl="7" indent="-1086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659070" marR="0" lvl="8" indent="-11807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371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4008" marR="0" lvl="1" indent="-94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08016" marR="0" lvl="2" indent="-6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762025" marR="0" lvl="3" indent="-2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16033" marR="0" lvl="4" indent="-1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270041" marR="0" lvl="5" indent="-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524049" marR="0" lvl="6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78057" marR="0" lvl="7" indent="-2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032066" marR="0" lvl="8" indent="-1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9659600" y="15255242"/>
            <a:ext cx="6400799" cy="876300"/>
          </a:xfrm>
          <a:prstGeom prst="rect">
            <a:avLst/>
          </a:prstGeom>
          <a:noFill/>
          <a:ln>
            <a:noFill/>
          </a:ln>
        </p:spPr>
        <p:txBody>
          <a:bodyPr lIns="250800" tIns="125400" rIns="250800" bIns="125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3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chart" Target="../charts/chart2.xml"/><Relationship Id="rId1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hart" Target="../charts/chart1.xml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71475" y="2387132"/>
            <a:ext cx="26796921" cy="13861239"/>
          </a:xfrm>
          <a:prstGeom prst="rect">
            <a:avLst/>
          </a:prstGeom>
          <a:solidFill>
            <a:schemeClr val="bg1"/>
          </a:solidFill>
          <a:ln w="889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7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1261655"/>
            <a:ext cx="27432000" cy="9233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242275" tIns="121125" rIns="242275" bIns="12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Marcella Hernández, MPH Candidate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University of Illinois at Chicago, School of Public Health</a:t>
            </a:r>
          </a:p>
        </p:txBody>
      </p:sp>
      <p:sp>
        <p:nvSpPr>
          <p:cNvPr id="92" name="Shape 92"/>
          <p:cNvSpPr/>
          <p:nvPr/>
        </p:nvSpPr>
        <p:spPr>
          <a:xfrm>
            <a:off x="0" y="0"/>
            <a:ext cx="27432000" cy="12906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242275" tIns="121125" rIns="242275" bIns="121125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-US" sz="4100" b="1" dirty="0">
                <a:solidFill>
                  <a:schemeClr val="bg1"/>
                </a:solidFill>
              </a:rPr>
              <a:t>	  Understanding Precarious Work from a Community Perceptive Utilizing Concept Mapping</a:t>
            </a:r>
            <a:endParaRPr lang="en-US" sz="4100" b="1" i="0" u="none" strike="noStrike" cap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0187505" y="2918407"/>
            <a:ext cx="6809295" cy="671337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84615"/>
            </a:pPr>
            <a:r>
              <a:rPr lang="en-US" sz="1600" b="1" dirty="0">
                <a:solidFill>
                  <a:schemeClr val="dk1"/>
                </a:solidFill>
              </a:rPr>
              <a:t>Discussion</a:t>
            </a:r>
          </a:p>
          <a:p>
            <a:pPr marL="285750" lvl="0" indent="-285750" algn="just" rtl="0">
              <a:spcBef>
                <a:spcPts val="0"/>
              </a:spcBef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Complements existing research by providing a community </a:t>
            </a:r>
            <a:r>
              <a:rPr lang="en-US" sz="1600" dirty="0">
                <a:solidFill>
                  <a:schemeClr val="tx1"/>
                </a:solidFill>
              </a:rPr>
              <a:t>perspective on the relationship between work and health</a:t>
            </a:r>
          </a:p>
          <a:p>
            <a:pPr marL="285750" indent="-285750" algn="just"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CM is a CBPR tool that can help dissect heterogeneity within seemingly homogeneous groups</a:t>
            </a:r>
          </a:p>
          <a:p>
            <a:pPr marL="285750" indent="-285750" algn="just"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/>
              <a:t>Previously identified precarious work constructs appeared in the results: job insecurity, insufficient wages, limited workplace rights</a:t>
            </a:r>
          </a:p>
          <a:p>
            <a:pPr marL="285750" indent="-285750" algn="just"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/>
              <a:t>Results identify and prioritize the needs of the community</a:t>
            </a:r>
          </a:p>
          <a:p>
            <a:pPr marL="285750" indent="-285750" algn="just"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Items identified by the community within clusters allow community-based organizations (CBOs) to carefully orient to more specific issues and plan narrower interventions to address multi-faceted precarious work themes</a:t>
            </a:r>
          </a:p>
          <a:p>
            <a:pPr marL="285750" indent="-285750" algn="just"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Overall, this approach builds community </a:t>
            </a:r>
            <a:r>
              <a:rPr lang="en-US" sz="1600" dirty="0"/>
              <a:t>awareness and capacity to reduce work-related exposures and work towards health equity</a:t>
            </a:r>
            <a:endParaRPr lang="en-US" sz="1600" dirty="0">
              <a:solidFill>
                <a:schemeClr val="dk1"/>
              </a:solidFill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84615"/>
            </a:pPr>
            <a:r>
              <a:rPr lang="en-US" sz="1600" b="1" dirty="0">
                <a:solidFill>
                  <a:schemeClr val="dk1"/>
                </a:solidFill>
              </a:rPr>
              <a:t>Recommendations</a:t>
            </a:r>
          </a:p>
          <a:p>
            <a:pPr marL="285750" indent="-285750" algn="just"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Use this tool more widely to build community capacity in providing community-based organizations “with the tools to act as equal partners in implementing intervention programs.”</a:t>
            </a:r>
          </a:p>
          <a:p>
            <a:pPr marL="285750" lvl="0" indent="-285750" algn="just"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Use this approach to inform development of tailored interventions for health equity by:</a:t>
            </a:r>
          </a:p>
          <a:p>
            <a:pPr lvl="4" algn="just">
              <a:buClr>
                <a:schemeClr val="dk1"/>
              </a:buClr>
              <a:buSzPct val="84615"/>
            </a:pPr>
            <a:r>
              <a:rPr lang="en-US" sz="1600" dirty="0">
                <a:solidFill>
                  <a:schemeClr val="dk1"/>
                </a:solidFill>
              </a:rPr>
              <a:t>        -Creating more effective, innovative, culturally-appropriate</a:t>
            </a:r>
          </a:p>
          <a:p>
            <a:pPr lvl="4" algn="just">
              <a:buClr>
                <a:schemeClr val="dk1"/>
              </a:buClr>
              <a:buSzPct val="84615"/>
            </a:pPr>
            <a:r>
              <a:rPr lang="en-US" sz="1600" dirty="0">
                <a:solidFill>
                  <a:schemeClr val="dk1"/>
                </a:solidFill>
              </a:rPr>
              <a:t>           interventions compared to past efforts</a:t>
            </a:r>
          </a:p>
          <a:p>
            <a:pPr lvl="2" algn="just">
              <a:buClr>
                <a:schemeClr val="dk1"/>
              </a:buClr>
              <a:buSzPct val="84615"/>
            </a:pPr>
            <a:r>
              <a:rPr lang="en-US" sz="1600" dirty="0">
                <a:solidFill>
                  <a:schemeClr val="dk1"/>
                </a:solidFill>
              </a:rPr>
              <a:t>        - Encouraging community-level interventions to lead to policy</a:t>
            </a:r>
          </a:p>
          <a:p>
            <a:pPr lvl="2" algn="just">
              <a:buClr>
                <a:schemeClr val="dk1"/>
              </a:buClr>
              <a:buSzPct val="84615"/>
            </a:pPr>
            <a:r>
              <a:rPr lang="en-US" sz="1600" dirty="0">
                <a:solidFill>
                  <a:schemeClr val="dk1"/>
                </a:solidFill>
              </a:rPr>
              <a:t>         change </a:t>
            </a:r>
          </a:p>
          <a:p>
            <a:pPr marL="285750" lvl="0" indent="-285750" algn="just" rtl="0">
              <a:spcBef>
                <a:spcPts val="0"/>
              </a:spcBef>
              <a:buClr>
                <a:schemeClr val="dk1"/>
              </a:buClr>
              <a:buSzPct val="84615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Explore these results to develop a conceptual model on the drivers of precarious work’s impact on health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0192996" y="2531615"/>
            <a:ext cx="6803835" cy="5898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-US" sz="2900" b="1" dirty="0">
                <a:solidFill>
                  <a:schemeClr val="bg1">
                    <a:lumMod val="95000"/>
                  </a:schemeClr>
                </a:solidFill>
              </a:rPr>
              <a:t>Discussion &amp; Recommendations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8305800" y="3446637"/>
            <a:ext cx="11760086" cy="12628829"/>
          </a:xfrm>
          <a:prstGeom prst="rect">
            <a:avLst/>
          </a:prstGeom>
          <a:noFill/>
          <a:ln w="25400" cap="flat" cmpd="sng">
            <a:solidFill>
              <a:schemeClr val="accent5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91425" rIns="2607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r>
              <a:rPr lang="en-US" sz="1800" dirty="0">
                <a:solidFill>
                  <a:schemeClr val="dk1"/>
                </a:solidFill>
              </a:rPr>
              <a:t>	</a:t>
            </a:r>
          </a:p>
          <a:p>
            <a:pPr lvl="0">
              <a:buClr>
                <a:srgbClr val="002060"/>
              </a:buClr>
            </a:pPr>
            <a:endParaRPr lang="en-US" sz="1800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600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600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600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endParaRPr lang="en-US" sz="1800" b="1" dirty="0">
              <a:solidFill>
                <a:schemeClr val="dk1"/>
              </a:solidFill>
            </a:endParaRPr>
          </a:p>
          <a:p>
            <a:pPr lvl="0">
              <a:buClr>
                <a:srgbClr val="002060"/>
              </a:buClr>
            </a:pPr>
            <a:r>
              <a:rPr lang="en-US" sz="1800" dirty="0">
                <a:solidFill>
                  <a:schemeClr val="dk1"/>
                </a:solidFill>
              </a:rPr>
              <a:t>				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8291696" y="2531615"/>
            <a:ext cx="11729704" cy="7343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r>
              <a:rPr lang="en-US" sz="29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2900" b="1" i="0" u="none" strike="noStrike" cap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544773" y="9223195"/>
            <a:ext cx="7603407" cy="6852271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algn="just"/>
            <a:endParaRPr lang="en-US" sz="1100" b="1" dirty="0"/>
          </a:p>
          <a:p>
            <a:pPr algn="just"/>
            <a:r>
              <a:rPr lang="en-US" sz="1650" b="1" dirty="0"/>
              <a:t>Phase 1: Engage Community Partners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/>
              <a:t>Six Spanish-speaking (4 bilingual) LV community researchers (CRs) trained by UIC partners in Human Subjects and </a:t>
            </a:r>
            <a:r>
              <a:rPr lang="en-US" sz="1650" dirty="0">
                <a:solidFill>
                  <a:schemeClr val="tx1"/>
                </a:solidFill>
              </a:rPr>
              <a:t>Concept Mapping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/>
              <a:t>Validated </a:t>
            </a:r>
            <a:r>
              <a:rPr lang="en-US" sz="1650" dirty="0">
                <a:solidFill>
                  <a:schemeClr val="tx1"/>
                </a:solidFill>
              </a:rPr>
              <a:t>an</a:t>
            </a:r>
            <a:r>
              <a:rPr lang="en-US" sz="1650" dirty="0">
                <a:solidFill>
                  <a:srgbClr val="FF0000"/>
                </a:solidFill>
              </a:rPr>
              <a:t> </a:t>
            </a:r>
            <a:r>
              <a:rPr lang="en-US" sz="1650" dirty="0"/>
              <a:t>English and Spanish focal question: “</a:t>
            </a:r>
            <a:r>
              <a:rPr lang="en-US" sz="1650" i="1" dirty="0"/>
              <a:t>When I think of my work situation, or people who live in my community in similar work situations, one way work impacts our health (good or bad) is ___.”</a:t>
            </a:r>
            <a:r>
              <a:rPr lang="en-US" sz="165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i="1" dirty="0"/>
              <a:t>“</a:t>
            </a:r>
            <a:r>
              <a:rPr lang="es-MX" sz="1650" i="1" dirty="0"/>
              <a:t>Cuando pienso de mi situación de trabajo, o la situación de la gente quien vive en mi comunidad que trabajan de formas similares, una manera que el trabajo impacta nuestra salud (bueno o malo) es ___.”</a:t>
            </a:r>
            <a:endParaRPr lang="en-US" sz="1650" i="1" dirty="0"/>
          </a:p>
          <a:p>
            <a:pPr algn="just"/>
            <a:endParaRPr lang="en-US" sz="1000" b="1" dirty="0"/>
          </a:p>
          <a:p>
            <a:pPr algn="just"/>
            <a:r>
              <a:rPr lang="en-US" sz="1650" b="1" dirty="0"/>
              <a:t>Phase 2: Brainstorming (</a:t>
            </a:r>
            <a:r>
              <a:rPr lang="en-US" sz="1650" b="1" dirty="0" err="1"/>
              <a:t>BrS</a:t>
            </a:r>
            <a:r>
              <a:rPr lang="en-US" sz="1650" b="1" dirty="0"/>
              <a:t>) and Sorting &amp; Rating (S&amp;R)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/>
              <a:t>CRs engaged participants in brainstorming </a:t>
            </a:r>
            <a:r>
              <a:rPr lang="en-US" sz="1650" dirty="0">
                <a:solidFill>
                  <a:schemeClr val="tx1"/>
                </a:solidFill>
              </a:rPr>
              <a:t>in LV </a:t>
            </a:r>
            <a:r>
              <a:rPr lang="en-US" sz="1650" dirty="0"/>
              <a:t>community settings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/>
              <a:t>Responses </a:t>
            </a:r>
            <a:r>
              <a:rPr lang="en-US" sz="1650" dirty="0">
                <a:solidFill>
                  <a:schemeClr val="tx1"/>
                </a:solidFill>
              </a:rPr>
              <a:t>received</a:t>
            </a:r>
            <a:r>
              <a:rPr lang="en-US" sz="1650" dirty="0"/>
              <a:t> in English or Spanish (31% in Spanish; N = 79)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/>
                </a:solidFill>
              </a:rPr>
              <a:t>Conducted “member checking” and reduction </a:t>
            </a:r>
            <a:r>
              <a:rPr lang="en-US" sz="1650" dirty="0"/>
              <a:t>of 259 statements to 55 items.</a:t>
            </a:r>
            <a:endParaRPr lang="en-US" sz="165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/>
                </a:solidFill>
              </a:rPr>
              <a:t>Organized</a:t>
            </a:r>
            <a:r>
              <a:rPr lang="en-US" sz="1650" dirty="0"/>
              <a:t> Sorting &amp; Rating sessions within the community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/>
              <a:t>Participants systematically </a:t>
            </a:r>
            <a:r>
              <a:rPr lang="en-US" sz="1650" u="sng" dirty="0"/>
              <a:t>sorted</a:t>
            </a:r>
            <a:r>
              <a:rPr lang="en-US" sz="1650" dirty="0"/>
              <a:t> 55 items into piles &amp;, </a:t>
            </a:r>
            <a:r>
              <a:rPr lang="en-US" sz="1650" dirty="0">
                <a:solidFill>
                  <a:schemeClr val="tx1"/>
                </a:solidFill>
              </a:rPr>
              <a:t>labeled each pile with their own descriptor/theme; team recorded results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/>
              <a:t>Participants </a:t>
            </a:r>
            <a:r>
              <a:rPr lang="en-US" sz="1650" u="sng" dirty="0"/>
              <a:t>rated</a:t>
            </a:r>
            <a:r>
              <a:rPr lang="en-US" sz="1650" dirty="0"/>
              <a:t> 55 items using a Likert 1-6 scale based on perceived community prevalence and health impact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just"/>
            <a:r>
              <a:rPr lang="en-US" sz="1650" b="1" dirty="0"/>
              <a:t>Phase 3: Data Analysis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50" dirty="0"/>
              <a:t>CS Global MAX 2017.023.15 was used for data analysis.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60428" y="8716111"/>
            <a:ext cx="7625089" cy="541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900" b="1" dirty="0">
                <a:solidFill>
                  <a:schemeClr val="bg1">
                    <a:lumMod val="95000"/>
                  </a:schemeClr>
                </a:solidFill>
              </a:rPr>
              <a:t>Methods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0187509" y="12986385"/>
            <a:ext cx="2016083" cy="3089083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</a:pPr>
            <a:r>
              <a:rPr lang="en-US" dirty="0">
                <a:solidFill>
                  <a:schemeClr val="dk1"/>
                </a:solidFill>
              </a:rPr>
              <a:t>Greater Lawndale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</a:pPr>
            <a:r>
              <a:rPr lang="en-US" dirty="0">
                <a:solidFill>
                  <a:schemeClr val="dk1"/>
                </a:solidFill>
              </a:rPr>
              <a:t>Health Work Team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</a:pPr>
            <a:endParaRPr lang="en-US" dirty="0">
              <a:solidFill>
                <a:schemeClr val="dk1"/>
              </a:solidFill>
            </a:endParaRPr>
          </a:p>
          <a:p>
            <a:pPr lvl="0" algn="just">
              <a:buClr>
                <a:srgbClr val="002060"/>
              </a:buClr>
              <a:buSzPct val="25000"/>
            </a:pPr>
            <a:r>
              <a:rPr lang="en-US" dirty="0"/>
              <a:t>The research was supported by a pilot project grant from the Illinois Occupational Health and Safety Education and Research Center (NIOSH Grant T42/OH008672)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0190252" y="12423885"/>
            <a:ext cx="6803800" cy="5625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9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12837" y="2523764"/>
            <a:ext cx="7637497" cy="5977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900" b="1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12837" y="3198303"/>
            <a:ext cx="7637497" cy="3314299"/>
          </a:xfrm>
          <a:prstGeom prst="rect">
            <a:avLst/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600" b="1" dirty="0"/>
              <a:t>Why Precarious Work (PW) and Community Health?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Work affects individuals, their families and the community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Little is known about how work operates as a social determinant of health at the community level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PW is associated with hazardous working conditions, material deprivation, adverse health outcomes and negative quality of life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Low-wage workers are more likely to be women, Hispanic, African-American, foreign-born, under 24 </a:t>
            </a:r>
            <a:r>
              <a:rPr lang="en-US" sz="1600" dirty="0" err="1"/>
              <a:t>yo</a:t>
            </a:r>
            <a:r>
              <a:rPr lang="en-US" sz="1600" dirty="0"/>
              <a:t> and lacking a high school diploma</a:t>
            </a:r>
          </a:p>
          <a:p>
            <a:pPr lvl="0" algn="just"/>
            <a:endParaRPr lang="en-US" sz="1000" dirty="0"/>
          </a:p>
          <a:p>
            <a:pPr lvl="0" algn="just"/>
            <a:r>
              <a:rPr lang="en-US" sz="1600" b="1" dirty="0"/>
              <a:t>Why Little Village (LV) in preference to other Chicago communities?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Has the lowest per capita income of $11,333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Highest percentage of adults &gt; 25 </a:t>
            </a:r>
            <a:r>
              <a:rPr lang="en-US" sz="1600" dirty="0" err="1"/>
              <a:t>yo</a:t>
            </a:r>
            <a:r>
              <a:rPr lang="en-US" sz="1600" dirty="0"/>
              <a:t> without a high school diploma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88% LV residents reported being of Mexican descent, 45% being foreign-born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37645" y="7085572"/>
            <a:ext cx="7622130" cy="1542172"/>
          </a:xfrm>
          <a:prstGeom prst="rect">
            <a:avLst/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600" dirty="0"/>
              <a:t>Greater Lawndale Healthy Work (GLHW) team conducted a community-based participatory project using Concept Mapping (CM) 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Identify the perceived work-related factors impacting health in LV, a predominantly Mexican-immigrant community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Develop a community-driven model that explains the relationships between work and health </a:t>
            </a:r>
          </a:p>
          <a:p>
            <a:pPr lvl="0" algn="just">
              <a:buClr>
                <a:srgbClr val="002060"/>
              </a:buClr>
            </a:pPr>
            <a:endParaRPr lang="en-US" sz="1600" dirty="0"/>
          </a:p>
        </p:txBody>
      </p:sp>
      <p:sp>
        <p:nvSpPr>
          <p:cNvPr id="105" name="Shape 105"/>
          <p:cNvSpPr txBox="1"/>
          <p:nvPr/>
        </p:nvSpPr>
        <p:spPr>
          <a:xfrm>
            <a:off x="527721" y="6490161"/>
            <a:ext cx="7637510" cy="59541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900" b="1" dirty="0">
                <a:solidFill>
                  <a:schemeClr val="bg1">
                    <a:lumMod val="95000"/>
                  </a:schemeClr>
                </a:solidFill>
              </a:rPr>
              <a:t>Objectives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0187509" y="10254501"/>
            <a:ext cx="6792468" cy="1998459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Baron, S. L., Beard, S., Davis, L. K., </a:t>
            </a:r>
            <a:r>
              <a:rPr lang="en-US" sz="800" dirty="0" err="1"/>
              <a:t>Delp</a:t>
            </a:r>
            <a:r>
              <a:rPr lang="en-US" sz="800" dirty="0"/>
              <a:t>, L., </a:t>
            </a:r>
            <a:r>
              <a:rPr lang="en-US" sz="800" dirty="0" err="1"/>
              <a:t>Forst</a:t>
            </a:r>
            <a:r>
              <a:rPr lang="en-US" sz="800" dirty="0"/>
              <a:t>, L., Kidd-Taylor, A., …Welch, L. S. (2014). Promoting integrated approaches to reducing health inequities among low-income workers: Applying a social ecological framework: Approaches to reducing health inequities. </a:t>
            </a:r>
            <a:r>
              <a:rPr lang="en-US" sz="800" i="1" dirty="0"/>
              <a:t>American Journal of Industrial Medicine, 57</a:t>
            </a:r>
            <a:r>
              <a:rPr lang="en-US" sz="800" dirty="0"/>
              <a:t>(5), 539-556. </a:t>
            </a:r>
            <a:r>
              <a:rPr lang="en-US" sz="800" dirty="0" err="1"/>
              <a:t>Doi</a:t>
            </a:r>
            <a:r>
              <a:rPr lang="en-US" sz="800" dirty="0"/>
              <a:t>: 10.1002/ajim.22174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Baron, S., Sinclair, R., Payne-</a:t>
            </a:r>
            <a:r>
              <a:rPr lang="en-US" sz="800" dirty="0" err="1"/>
              <a:t>Sturges</a:t>
            </a:r>
            <a:r>
              <a:rPr lang="en-US" sz="800" dirty="0"/>
              <a:t>, D., Phelps, J., Zenick, H., </a:t>
            </a:r>
            <a:r>
              <a:rPr lang="en-US" sz="800" dirty="0" err="1"/>
              <a:t>Collman</a:t>
            </a:r>
            <a:r>
              <a:rPr lang="en-US" sz="800" dirty="0"/>
              <a:t>, G. W., &amp; O’Fallon, L. R. (2009). Partnerships for environmental and occupational justice: Contributions to research, capacity and public health. </a:t>
            </a:r>
            <a:r>
              <a:rPr lang="en-US" sz="800" i="1" dirty="0"/>
              <a:t>American Journal of Public Health, 99</a:t>
            </a:r>
            <a:r>
              <a:rPr lang="en-US" sz="800" dirty="0"/>
              <a:t>(S3), S517-S525. </a:t>
            </a:r>
            <a:r>
              <a:rPr lang="en-US" sz="800" dirty="0" err="1"/>
              <a:t>Doi</a:t>
            </a:r>
            <a:r>
              <a:rPr lang="en-US" sz="800" dirty="0"/>
              <a:t>: 10.2105/AJPH.2009.174557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Benach</a:t>
            </a:r>
            <a:r>
              <a:rPr lang="en-US" sz="800" dirty="0"/>
              <a:t>, J., </a:t>
            </a:r>
            <a:r>
              <a:rPr lang="en-US" sz="800" dirty="0" err="1"/>
              <a:t>Vives</a:t>
            </a:r>
            <a:r>
              <a:rPr lang="en-US" sz="800" dirty="0"/>
              <a:t>, A., </a:t>
            </a:r>
            <a:r>
              <a:rPr lang="en-US" sz="800" dirty="0" err="1"/>
              <a:t>Amable</a:t>
            </a:r>
            <a:r>
              <a:rPr lang="en-US" sz="800" dirty="0"/>
              <a:t>, M., </a:t>
            </a:r>
            <a:r>
              <a:rPr lang="en-US" sz="800" dirty="0" err="1"/>
              <a:t>Vanroelen</a:t>
            </a:r>
            <a:r>
              <a:rPr lang="en-US" sz="800" dirty="0"/>
              <a:t>, C., </a:t>
            </a:r>
            <a:r>
              <a:rPr lang="en-US" sz="800" dirty="0" err="1"/>
              <a:t>Tarafa</a:t>
            </a:r>
            <a:r>
              <a:rPr lang="en-US" sz="800" dirty="0"/>
              <a:t>, G., &amp; </a:t>
            </a:r>
            <a:r>
              <a:rPr lang="en-US" sz="800" dirty="0" err="1"/>
              <a:t>Muntaner</a:t>
            </a:r>
            <a:r>
              <a:rPr lang="en-US" sz="800" dirty="0"/>
              <a:t>, C. (2014). Precarious employment: Understanding an emerging social determinant of health. </a:t>
            </a:r>
            <a:r>
              <a:rPr lang="en-US" sz="800" i="1" dirty="0"/>
              <a:t>Annual Review of Public Health, 35</a:t>
            </a:r>
            <a:r>
              <a:rPr lang="en-US" sz="800" dirty="0"/>
              <a:t>(1), 229-253. </a:t>
            </a:r>
            <a:r>
              <a:rPr lang="en-US" sz="800" dirty="0" err="1"/>
              <a:t>Doi</a:t>
            </a:r>
            <a:r>
              <a:rPr lang="en-US" sz="800" dirty="0"/>
              <a:t>: 10.1146/annurev-publhealth-032013-182500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Burke, J. G., </a:t>
            </a:r>
            <a:r>
              <a:rPr lang="en-US" sz="800" dirty="0" err="1"/>
              <a:t>O’Campo</a:t>
            </a:r>
            <a:r>
              <a:rPr lang="en-US" sz="800" dirty="0"/>
              <a:t>, P., Peak, G. L., </a:t>
            </a:r>
            <a:r>
              <a:rPr lang="en-US" sz="800" dirty="0" err="1"/>
              <a:t>Gielen</a:t>
            </a:r>
            <a:r>
              <a:rPr lang="en-US" sz="800" dirty="0"/>
              <a:t>, A. C., McDonnell, K. A., &amp; </a:t>
            </a:r>
            <a:r>
              <a:rPr lang="en-US" sz="800" dirty="0" err="1"/>
              <a:t>Trochim</a:t>
            </a:r>
            <a:r>
              <a:rPr lang="en-US" sz="800" dirty="0"/>
              <a:t>, W. M. K. (2005). An introduction to concept mapping as a participatory public health research method. </a:t>
            </a:r>
            <a:r>
              <a:rPr lang="en-US" sz="800" i="1" dirty="0"/>
              <a:t>Qualitative Health Research, 15</a:t>
            </a:r>
            <a:r>
              <a:rPr lang="en-US" sz="800" dirty="0"/>
              <a:t>(10), 1392-1410. </a:t>
            </a:r>
            <a:r>
              <a:rPr lang="en-US" sz="800" dirty="0" err="1"/>
              <a:t>Doi</a:t>
            </a:r>
            <a:r>
              <a:rPr lang="en-US" sz="800" dirty="0"/>
              <a:t>: 10.1177/1049732305278876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Dirksen JC, </a:t>
            </a:r>
            <a:r>
              <a:rPr lang="en-US" sz="800" dirty="0" err="1"/>
              <a:t>Prachand</a:t>
            </a:r>
            <a:r>
              <a:rPr lang="en-US" sz="800" dirty="0"/>
              <a:t> NG, et al. Healthy Chicago 2.0: Partnering to Improve Health Equity. City of Chicago, March 2016. Retrieved from https://www.cityofchicago.org/content/dam/city/depts/cdph/CDPH/HC2.0Plan_3252016.pdf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Kane, M., &amp; </a:t>
            </a:r>
            <a:r>
              <a:rPr lang="en-US" sz="800" dirty="0" err="1"/>
              <a:t>Trochim</a:t>
            </a:r>
            <a:r>
              <a:rPr lang="en-US" sz="800" dirty="0"/>
              <a:t>, W. M. (2007). </a:t>
            </a:r>
            <a:r>
              <a:rPr lang="en-US" sz="800" i="1" dirty="0"/>
              <a:t>Concept mapping for planning and evaluation</a:t>
            </a:r>
            <a:r>
              <a:rPr lang="en-US" sz="800" dirty="0"/>
              <a:t>. Thousand Oaks, CA: Sage Publications.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Trochim</a:t>
            </a:r>
            <a:r>
              <a:rPr lang="en-US" sz="800" dirty="0"/>
              <a:t>, W. M. K. (1989). An introduction to concept mapping for planning and evaluation. </a:t>
            </a:r>
            <a:r>
              <a:rPr lang="en-US" sz="800" i="1" dirty="0"/>
              <a:t>Evaluation and Program Planning, 12</a:t>
            </a:r>
            <a:r>
              <a:rPr lang="en-US" sz="800" dirty="0"/>
              <a:t>(1), 1-16. </a:t>
            </a:r>
            <a:r>
              <a:rPr lang="en-US" sz="800" dirty="0" err="1"/>
              <a:t>Doi</a:t>
            </a:r>
            <a:r>
              <a:rPr lang="en-US" sz="800" dirty="0"/>
              <a:t>: 10.1016/0149-7189(89)90016-5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Wallerstein, N., &amp; Duran, B. (2010). Community-based participatory research contributions to intervention research: The intersection of science and practice to improve health equity. </a:t>
            </a:r>
            <a:r>
              <a:rPr lang="en-US" sz="800" i="1" dirty="0"/>
              <a:t>American Journal of Public Health, 100</a:t>
            </a:r>
            <a:r>
              <a:rPr lang="en-US" sz="800" dirty="0"/>
              <a:t>(S1), S40-S46. </a:t>
            </a:r>
            <a:r>
              <a:rPr lang="en-US" sz="800" dirty="0" err="1"/>
              <a:t>Doi</a:t>
            </a:r>
            <a:r>
              <a:rPr lang="en-US" sz="800" dirty="0"/>
              <a:t>: 10.2105/AJPH.2009.184036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0187509" y="9554705"/>
            <a:ext cx="6792468" cy="6155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60750" tIns="260750" rIns="260750" bIns="26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29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Key References</a:t>
            </a:r>
          </a:p>
        </p:txBody>
      </p:sp>
      <p:sp>
        <p:nvSpPr>
          <p:cNvPr id="108" name="Shape 108" descr="data:image/png;base64,%20iVBORw0KGgoAAAANSUhEUgAAAGsAAAAZCAYAAAFBUuBQAAAAAXNSR0IArs4c6QAAAARnQU1BAACxjwv8YQUAAAAJcEhZcwAADsMAAA7DAcdvqGQAAAyZSURBVFhH7VkLdFxFGZ5/5t7d7GY3r5bStAW1YsXS0nZ3C4UeCNmkgLVWj9AqeDjgUTiCVFBAtEDLG+WoKBqK0uMDfKAVFRDEkmzaWiGYbCiQFigoUOiT5rnJJrn3zvx+s12hpS1SHiKefOckd2bu/PP43/9d8WZB9l93Ms2KSJS1NREn50X7RH4HC5GryGaq+1LpnoDFemZuk0TTlaAZZdmmMmkJQySFC0ILyv4pzyz+aYm6E7Vn+4afQP9gEM2pzGZqLFFh4n8VhbN14X5V2cyuu05Pf54lzyKi9+MOR2oWcQxzCcmTBskslMyVjp3473tZhBy53BPmfmN4hhF8piB5Nxj2h2hb41q8tn/vFfCCBQr82NCXrBk9fNQciPntRWeifmGxOYK3joIO9qROWGJYXmXbjuSastbmNbZt0Z1K/1GwuBeCPBXmFiHBkwRRHNp7E8Yfh+n9rjAvkd7KggcxXuqQjAXMj2HuD7QQ51bFzIm0evVQYcGuRHrtxqk1E7qS9eUDqfq3VUHgF5YVm7tu1pmsbZCCzrO7wJd8qrI18wc7boGbrRVGhKQUSzXzlwVTjSIxCMI/MslVAZsG3OAuYtGPsYcN0Vdh5aki+Qj+z9Cdqr3EKmR+Zj33wKPvSNbOLb7aL6BDv+pN1a22bdA+DaU+tCtRuwJK/pPChNfBYGrORvvEXk2wniesx+xK1TYXXr4OulLpxbxUyJ5EenFxaA+8GlaAzkR6CwaISfwUyj2ECANjoMsxtqyqPeMWp+2FXKrOM3i2lwbRI3NqvTTiRhmWa7RvfqWkmKoNP4k1fLiC8XAB47tTdbdKFnXamHqSdCfGjgEjBhDFOnGiL2kj7hLSfEUYeS4RP4rx4zXTmUwcB92Z2GquIfGLyvy28/uj1TlHeofnA3fjqP2dEbcfyKdOPKQnWbdo4Nj6cT2Jum/afleytqc45YAAugcLz0Q6KAzshr4Z9R+BhL5Q7L6C7mTt/cXmW8IeErNAwtQQkeo8uCWB/EbkdXDeqPbmV3zbvgBXtx3JkwLJI1Kalb52VjrSZLTgxlHZ5jMQlJ+DO+uH9DcaLa4IO9QYcHC6MG6Vq3i5x/wC3ufwfgzW2KaUuYFY/TzwTZ0KiY+zEXMrs83HF7cbwQhG8C5hD4dhDjs53FfuPVsi1QTbHza6tTybOarwcj8YmFE/LpDcAgfzWUliLFb8UEjI+YgP6yvbM1/ABvtNzLoSdedJYhME4l7l8v1kZGtA/EBUyL9Hs42bitP2CcTL++CQ7hrd1rxXfNzjUoMz5/Ag3NTuQPzKl7dlSovdvQDXvRUxrXoQAXxQm5ek4h+FhLpmUOtVSoiLCVUVGXO6lvRLYej2ykebLutNpftRoj2FUu0w3PlcVk4LGX0a4tupoLmNibbCG06TguNIAD+HOQj29EnEsS+TNFfBK9YKyb8jQaPBsSWYl0bcPLwq2zzZnqlQxlrgcIsHdLAEzRa42SfxfAmcv8yweAjBc0Zh0r5xLcLBM0NG34mN2ypam6+10RxRQSuStrbcqclxkOXGIJUuS4ALueiPxcHXV2Sbf11iDKF9MfLyqYgnUgR6XaUburKcSpdAzmXIcLeHEbUrH519C+g6cOozsEcVRLIGdexWw3Qyxs+ya1u8IikcbPWQr+a6rv6uEjwOHN4mmMvBgY+CU9eBC98sTv2fw/DM+pZwa+OsYvdVSYEjq8OuN4ONrYhotGEzzTXyQlTup0AJD7gYB5PWFZ+X7kQmURjcDd3Jur1szX4lga3cUOy+Yex+IYs9bMo/6kQeNkb4UFoLBzqEFpe3Nb16+dcgl6ibGpBoYG0WkaKVhnkIqlAN1d0OJ3NIJy4l2HRAta4xgrdBuz6KHPM+5HX1JGQLC/OAYtmBk1wLl3GqUM7XheHToMEl2HsLbExinQmv53Beiz0OOyDFKFRqA7aMC+MPhvtiWVsT1t0/PBbjmVkjEYXR019gTUh7eBV0vUCHwwxIJYZg/MvR86HS9gJxVIgvgy6DKedLR+Zhx3lDzuFIYLs1iZdxhUa868T8tyUvHMEIRjCCEbyHsUcI3h92Tq2Z4IZlLYLbEQix9uvqdmLZlvdpdfXjDw4Up71lbEStMOnZB4aL3QKaa2qcE8aMYVqxQi/FAT6eTKpkNouo/8ZD8uuhLZl0k/Pmabrqql15xy5Yvuy+PpLQwuDbsicWAQsPfK39Cotrakq6++UyFFln2a8yPv52hyW0v1YhtxrGq/NRRCF1eHPoStb+GqnGJ5BeLEFGfYZmE3OUzavMcqQoR5Ohc1A2TKwIqSXdvv8dpPR9yginvD2zZOf09GRX0kzP+BsOWremtW/6yQcZx6sDTa5sqOpB2rDCs3vgPk5v3q1DrTDaZWru0xSEXb1WEVXj7ULUWX/uSdVN1MZskER/ZcMdrlIXaqFvVIYe0JJPZ3IaDOtqz1PZiKvf72viwZKBjlgQmSONKEHOuFKHI8bR3tGFdEvK5wOfhx3FNUit8lqFMkp7CyD5IyXpZVqo34N3JahEThHSVEpPvchSG6H4sLLuklXyNYq7z6S1d2bdpJ5+uS0qnbNssmtVzgoGSWvhaQVlP6lZIGkNxxznts5EbWPH5MmhwuABYBcNJdF8PBcabMAl7y5RaqLHhXprc2DEM2XtTXdoYV7oDXA9JX+M3PBYlLXp3kT6gvKQWo9EeUuIXCeXrDshkN4W0F2EOu7K7pLOn9k9eOlS2dOv1kEQ14G/sbArN8dcbzIKzU2B4XVWUHYecl9bFaJGFWsdWXqdZ/QmHOMILcVk1G+fVr72wOgLoq5+BDxpUg5Vx/xoFlQ3g+EofOXvQ3qoFgq2Eu+ToOmUjrgaPFoMpl2vgnwdzprCu4Uxd/gFZvMiTGBzZVvTo0LTTK3M342gVdqo418rKIu9hGVNNNB8IzN13NNa4UCjnwiM+WFvn38QKoq7S0v9CMTU5Btz0pDhIwNhTvMCngUNTU2IjEUlfmCYsmGDV5nNfFhKurwiiH2NJT/TH/XjB7U1Pw3NXq4kLcV+xtVyLUq9s7Wh7Szl98DQb5e1Z27u116tQ+IYLfWYWLZpDTlqEqruO8Gcn4W1uMTuYV1c0D90DC67LExU1ecH0+LZ1baw+D6E863CQYB+J7JTSXEOmLBdifwpDsvPwGPAR/IqWP6iWDT2Is7zWRQ11wuS86raGu+Rnjcb696gBN3PWiwSOngIldbZEOpvK7Ozc5D97UbSL9C/mXxjv3jcAXW/SLa0DPqKL407zt1dqRNqpBaPO4LCEGZXZ697dfFIe2CXeewGKyy4pXvQOPg56pv9AS67Dwd7OMzOrT75PxaBPkO4zi0qcC/wpbcI5eFCzH0aJeYcuMpLqtozDcWl3jF0pmqmGCF9K1Db35E4qTqk9Pg+1b/+UDChMGk/2DRrVqQsKJ2SD4afH7du7cvF4X3C/sLd84/OadLIXPm6xmeKw+8a9hKWRXcinYDm/g1NTwt+DFpRwoJmYLKPsX/gGhMVyShiWQfGeiGoJGLXhkEqPW589k/5wiIHAHPs/HjvUP8lini6FtRRETvk6t7cS9Yq3gfbHwV3saZicHRDT6TrfOxdgz2PN4Ifrso2F35k2/Udga92WcwJiD4JBYphuBp3uKWrVDdX5NTikKTZQ8b8WWqn0TiBdV2fx+2RubASRj6BU3ws7Bi4Puc0l8RxHvOzJcK5yePgChbmKaWDO9gJLwEvPmLY/NaQ+g2sxn4Ci8OyEPfE7RXZzAp7nncK+4xZMP124Xnj4AJbYtI5DoKZiYvDSkUEf1OQy0QhRIHAPgVuYTZc4bcq25tTb0ZQFn1DuWOw7hcRhONwp9/ozW06Akycjz3GGqFbEYMu7Qt3LnSJvoN2FoLaAuV5JT4iuEE+RD5xHHT2R7yNAZsyzLusLKcuw9qLPUENjpBPGTeIYi68LtlQPAdC+zQWmA/yz3iBGsNGHw43Nhbu6pzABCdhjdmELFg7odsQDhZAiPeWKOdHxOZzYMEC7LUDz2HMu856pV0nemfwhhbvmVGfQiSbi8g7HSl7DFRI3c1D0K77qv7D5/A3ip5E7QeFDfABKVJ+N/khya5nPBXxItKLl7ZkNr/84fnxUNlAddyl/v78kF9WdGPWMruC3vJREbEz77tVERHNibxXIiJIyB5+cEf3tJoKR6pDY7L3WZHNDg2mThwf4VCnEFv9nIh9EHGuWyqpog9Vbu+ZtiOOLGai44rN8Ucy2/sTx1VHQ5Fh2bKyK3d0+mDh05jSPnejTQDsj7LDw2KgQrKTF4Eba129rXCZEYxgBO8ZCPEvhZ7uXmlg8zwAAAAASUVORK5CYII="/>
          <p:cNvSpPr/>
          <p:nvPr/>
        </p:nvSpPr>
        <p:spPr>
          <a:xfrm>
            <a:off x="3714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16" y="9283105"/>
            <a:ext cx="6869311" cy="1332526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80"/>
            <a:ext cx="3320716" cy="1132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903" y="1415910"/>
            <a:ext cx="1638669" cy="75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5874" y="1364886"/>
            <a:ext cx="729363" cy="747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11337" y="1361091"/>
            <a:ext cx="1095051" cy="766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3146" y="1377244"/>
            <a:ext cx="3800282" cy="746067"/>
          </a:xfrm>
          <a:prstGeom prst="rect">
            <a:avLst/>
          </a:prstGeom>
        </p:spPr>
      </p:pic>
      <p:sp>
        <p:nvSpPr>
          <p:cNvPr id="12" name="AutoShape 4" descr="Displaying IMG_20170215_182605042.jpg"/>
          <p:cNvSpPr>
            <a:spLocks noChangeAspect="1" noChangeArrowheads="1"/>
          </p:cNvSpPr>
          <p:nvPr/>
        </p:nvSpPr>
        <p:spPr bwMode="auto">
          <a:xfrm>
            <a:off x="13563600" y="807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3592" y="13130560"/>
            <a:ext cx="4776385" cy="2751985"/>
          </a:xfrm>
          <a:prstGeom prst="rect">
            <a:avLst/>
          </a:prstGeom>
        </p:spPr>
      </p:pic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FCE1F54-9265-490A-A7A4-D8111D685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090516"/>
              </p:ext>
            </p:extLst>
          </p:nvPr>
        </p:nvGraphicFramePr>
        <p:xfrm>
          <a:off x="11608526" y="3537083"/>
          <a:ext cx="3271436" cy="342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74FD1FDB-CB09-4196-B0C1-87CE96867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26276"/>
              </p:ext>
            </p:extLst>
          </p:nvPr>
        </p:nvGraphicFramePr>
        <p:xfrm>
          <a:off x="8386168" y="3569739"/>
          <a:ext cx="3407926" cy="323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50918" y="8521137"/>
            <a:ext cx="52938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2060"/>
              </a:buClr>
            </a:pPr>
            <a:r>
              <a:rPr lang="en-US" sz="1800" b="1" dirty="0">
                <a:solidFill>
                  <a:schemeClr val="dk1"/>
                </a:solidFill>
              </a:rPr>
              <a:t>Fig. 2</a:t>
            </a:r>
            <a:r>
              <a:rPr lang="en-US" sz="1800" dirty="0">
                <a:solidFill>
                  <a:schemeClr val="dk1"/>
                </a:solidFill>
              </a:rPr>
              <a:t>: Work Impacting Community Health Cluster Analysis. </a:t>
            </a:r>
            <a:r>
              <a:rPr lang="en-US" sz="1800" dirty="0"/>
              <a:t>55 items clustered into 11 different themes. Dots closer together represent statements that were more often sorted together and similarly related. Dots further apart are less likely to be related.</a:t>
            </a:r>
            <a:endParaRPr lang="en-US" sz="1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90148" y="14285974"/>
            <a:ext cx="557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en-US" sz="1800" b="1" dirty="0">
                <a:solidFill>
                  <a:schemeClr val="dk1"/>
                </a:solidFill>
              </a:rPr>
              <a:t>Fig. 3</a:t>
            </a:r>
            <a:r>
              <a:rPr lang="en-US" sz="1800" dirty="0">
                <a:solidFill>
                  <a:schemeClr val="dk1"/>
                </a:solidFill>
              </a:rPr>
              <a:t>: Pattern Match Display Comparing Community Prevalence and Health Impact by Cluster.</a:t>
            </a:r>
            <a:r>
              <a:rPr lang="en-US" sz="1800" dirty="0"/>
              <a:t> Clusters rated closer to 6 were perceived as more important than clusters rated closer to 1. </a:t>
            </a:r>
            <a:r>
              <a:rPr lang="en-US" sz="1800" dirty="0">
                <a:solidFill>
                  <a:schemeClr val="dk1"/>
                </a:solidFill>
              </a:rPr>
              <a:t>	</a:t>
            </a:r>
          </a:p>
          <a:p>
            <a:pPr algn="just"/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576802" y="10017075"/>
            <a:ext cx="53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chemeClr val="dk1"/>
                </a:solidFill>
              </a:rPr>
              <a:t>Fig. 1</a:t>
            </a:r>
            <a:r>
              <a:rPr lang="en-US" sz="1800" dirty="0">
                <a:solidFill>
                  <a:schemeClr val="dk1"/>
                </a:solidFill>
              </a:rPr>
              <a:t>: Sample Demographics (N = 75)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4550918" y="14285974"/>
            <a:ext cx="52938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chemeClr val="dk1"/>
                </a:solidFill>
              </a:rPr>
              <a:t>Fig. 4</a:t>
            </a:r>
            <a:r>
              <a:rPr lang="en-US" sz="1800" dirty="0">
                <a:solidFill>
                  <a:schemeClr val="dk1"/>
                </a:solidFill>
              </a:rPr>
              <a:t>: Pattern Match Display Comparing Men’s and Women’s Views on How 55 Work-Related Items Impacts Community Health.</a:t>
            </a:r>
          </a:p>
          <a:p>
            <a:pPr algn="just"/>
            <a:endParaRPr lang="en-US" sz="1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7075" y="1370469"/>
            <a:ext cx="3287751" cy="816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84297" y="1361091"/>
            <a:ext cx="784099" cy="773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475" y="1427304"/>
            <a:ext cx="2362200" cy="733425"/>
          </a:xfrm>
          <a:prstGeom prst="rect">
            <a:avLst/>
          </a:prstGeom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6B84B1BB-AB99-47E8-B079-154102B5C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528967"/>
              </p:ext>
            </p:extLst>
          </p:nvPr>
        </p:nvGraphicFramePr>
        <p:xfrm>
          <a:off x="11718603" y="6939866"/>
          <a:ext cx="3051282" cy="275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6E5DB789-FB2E-41FA-A899-988DD0FC1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011800"/>
              </p:ext>
            </p:extLst>
          </p:nvPr>
        </p:nvGraphicFramePr>
        <p:xfrm>
          <a:off x="8517948" y="6751342"/>
          <a:ext cx="3160471" cy="304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151" name="Points"/>
          <p:cNvGrpSpPr/>
          <p:nvPr/>
        </p:nvGrpSpPr>
        <p:grpSpPr>
          <a:xfrm>
            <a:off x="10505103" y="10718592"/>
            <a:ext cx="1607054" cy="3381796"/>
            <a:chOff x="3474720" y="2148840"/>
            <a:chExt cx="2194560" cy="3582345"/>
          </a:xfrm>
        </p:grpSpPr>
        <p:sp>
          <p:nvSpPr>
            <p:cNvPr id="152" name="diagram_22480_leftaxislabel"/>
            <p:cNvSpPr txBox="1"/>
            <p:nvPr/>
          </p:nvSpPr>
          <p:spPr>
            <a:xfrm>
              <a:off x="3611880" y="2148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Prevalence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diagram_22480_rightaxislabel"/>
            <p:cNvSpPr txBox="1"/>
            <p:nvPr/>
          </p:nvSpPr>
          <p:spPr>
            <a:xfrm>
              <a:off x="5532120" y="2148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Impact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4" name="diagram_22480_leftaxis"/>
            <p:cNvCxnSpPr/>
            <p:nvPr/>
          </p:nvCxnSpPr>
          <p:spPr>
            <a:xfrm flipV="1">
              <a:off x="3886200" y="2491740"/>
              <a:ext cx="0" cy="301752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diagram_22480_rightaxis"/>
            <p:cNvCxnSpPr/>
            <p:nvPr/>
          </p:nvCxnSpPr>
          <p:spPr>
            <a:xfrm flipV="1">
              <a:off x="5257800" y="2491740"/>
              <a:ext cx="0" cy="301752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diagram_22480_leftpoint_5"/>
            <p:cNvSpPr txBox="1"/>
            <p:nvPr/>
          </p:nvSpPr>
          <p:spPr>
            <a:xfrm>
              <a:off x="3474720" y="24323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diagram_22480_rightpoint_5"/>
            <p:cNvSpPr txBox="1"/>
            <p:nvPr/>
          </p:nvSpPr>
          <p:spPr>
            <a:xfrm>
              <a:off x="5669280" y="24323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8" name="diagram_22480_leftcallout_5"/>
            <p:cNvCxnSpPr/>
            <p:nvPr/>
          </p:nvCxnSpPr>
          <p:spPr>
            <a:xfrm flipV="1">
              <a:off x="3543300" y="25146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78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diagram_22480_rightcallout_5"/>
            <p:cNvCxnSpPr/>
            <p:nvPr/>
          </p:nvCxnSpPr>
          <p:spPr>
            <a:xfrm flipV="1">
              <a:off x="5257800" y="25146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78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diagram_22480_connector_5"/>
            <p:cNvCxnSpPr/>
            <p:nvPr/>
          </p:nvCxnSpPr>
          <p:spPr>
            <a:xfrm flipV="1">
              <a:off x="3886200" y="2514600"/>
              <a:ext cx="1371600" cy="0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778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diagram_22480_leftdot_5"/>
            <p:cNvSpPr/>
            <p:nvPr/>
          </p:nvSpPr>
          <p:spPr>
            <a:xfrm>
              <a:off x="3863340" y="2491740"/>
              <a:ext cx="50800" cy="50800"/>
            </a:xfrm>
            <a:prstGeom prst="ellipse">
              <a:avLst/>
            </a:prstGeom>
            <a:solidFill>
              <a:srgbClr val="778899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diagram_22480_rightdot_5"/>
            <p:cNvSpPr/>
            <p:nvPr/>
          </p:nvSpPr>
          <p:spPr>
            <a:xfrm>
              <a:off x="5234940" y="2491740"/>
              <a:ext cx="50800" cy="50800"/>
            </a:xfrm>
            <a:prstGeom prst="ellipse">
              <a:avLst/>
            </a:prstGeom>
            <a:solidFill>
              <a:srgbClr val="778899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diagram_22480_leftpoint_1"/>
            <p:cNvSpPr txBox="1"/>
            <p:nvPr/>
          </p:nvSpPr>
          <p:spPr>
            <a:xfrm>
              <a:off x="3474720" y="265176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CD5C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Barriers to Employment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diagram_22480_rightpoint_1"/>
            <p:cNvSpPr txBox="1"/>
            <p:nvPr/>
          </p:nvSpPr>
          <p:spPr>
            <a:xfrm>
              <a:off x="5669280" y="309067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CD5C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Barriers to Employment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5" name="diagram_22480_leftcallout_1"/>
            <p:cNvCxnSpPr/>
            <p:nvPr/>
          </p:nvCxnSpPr>
          <p:spPr>
            <a:xfrm flipV="1">
              <a:off x="3543300" y="2725986"/>
              <a:ext cx="342900" cy="8069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CD5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diagram_22480_rightcallout_1"/>
            <p:cNvCxnSpPr/>
            <p:nvPr/>
          </p:nvCxnSpPr>
          <p:spPr>
            <a:xfrm>
              <a:off x="5257800" y="3153524"/>
              <a:ext cx="342900" cy="19443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CD5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diagram_22480_connector_1"/>
            <p:cNvCxnSpPr/>
            <p:nvPr/>
          </p:nvCxnSpPr>
          <p:spPr>
            <a:xfrm>
              <a:off x="3886200" y="2725986"/>
              <a:ext cx="1371600" cy="427538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CD5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diagram_22480_leftdot_1"/>
            <p:cNvSpPr/>
            <p:nvPr/>
          </p:nvSpPr>
          <p:spPr>
            <a:xfrm>
              <a:off x="3863340" y="2703126"/>
              <a:ext cx="50800" cy="50800"/>
            </a:xfrm>
            <a:prstGeom prst="ellipse">
              <a:avLst/>
            </a:prstGeom>
            <a:solidFill>
              <a:srgbClr val="CD5C5C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diagram_22480_rightdot_1"/>
            <p:cNvSpPr/>
            <p:nvPr/>
          </p:nvSpPr>
          <p:spPr>
            <a:xfrm>
              <a:off x="5234940" y="3130664"/>
              <a:ext cx="50800" cy="50800"/>
            </a:xfrm>
            <a:prstGeom prst="ellipse">
              <a:avLst/>
            </a:prstGeom>
            <a:solidFill>
              <a:srgbClr val="CD5C5C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diagram_22480_leftpoint_2"/>
            <p:cNvSpPr txBox="1"/>
            <p:nvPr/>
          </p:nvSpPr>
          <p:spPr>
            <a:xfrm>
              <a:off x="3474720" y="2871216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9ACD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Support for Workers with Children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diagram_22480_rightpoint_2"/>
            <p:cNvSpPr txBox="1"/>
            <p:nvPr/>
          </p:nvSpPr>
          <p:spPr>
            <a:xfrm>
              <a:off x="5669280" y="3968496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9ACD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Support for Workers with Children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2" name="diagram_22480_leftcallout_2"/>
            <p:cNvCxnSpPr/>
            <p:nvPr/>
          </p:nvCxnSpPr>
          <p:spPr>
            <a:xfrm flipV="1">
              <a:off x="3543300" y="2791831"/>
              <a:ext cx="342900" cy="16168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A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diagram_22480_rightcallout_2"/>
            <p:cNvCxnSpPr/>
            <p:nvPr/>
          </p:nvCxnSpPr>
          <p:spPr>
            <a:xfrm>
              <a:off x="5257800" y="3848398"/>
              <a:ext cx="342900" cy="202393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A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diagram_22480_connector_2"/>
            <p:cNvCxnSpPr/>
            <p:nvPr/>
          </p:nvCxnSpPr>
          <p:spPr>
            <a:xfrm>
              <a:off x="3886200" y="2791831"/>
              <a:ext cx="1371600" cy="1056566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9A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diagram_22480_leftdot_2"/>
            <p:cNvSpPr/>
            <p:nvPr/>
          </p:nvSpPr>
          <p:spPr>
            <a:xfrm>
              <a:off x="3863340" y="2768971"/>
              <a:ext cx="50800" cy="50800"/>
            </a:xfrm>
            <a:prstGeom prst="ellipse">
              <a:avLst/>
            </a:prstGeom>
            <a:solidFill>
              <a:srgbClr val="9ACD32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diagram_22480_rightdot_2"/>
            <p:cNvSpPr/>
            <p:nvPr/>
          </p:nvSpPr>
          <p:spPr>
            <a:xfrm>
              <a:off x="5234940" y="3825538"/>
              <a:ext cx="50800" cy="50800"/>
            </a:xfrm>
            <a:prstGeom prst="ellipse">
              <a:avLst/>
            </a:prstGeom>
            <a:solidFill>
              <a:srgbClr val="9ACD32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diagram_22480_leftpoint_3"/>
            <p:cNvSpPr txBox="1"/>
            <p:nvPr/>
          </p:nvSpPr>
          <p:spPr>
            <a:xfrm>
              <a:off x="3474720" y="309067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F4A4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Negatively Affects Family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diagram_22480_rightpoint_3"/>
            <p:cNvSpPr txBox="1"/>
            <p:nvPr/>
          </p:nvSpPr>
          <p:spPr>
            <a:xfrm>
              <a:off x="5669280" y="2871216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F4A4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Negatively Affects Family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9" name="diagram_22480_leftcallout_3"/>
            <p:cNvCxnSpPr/>
            <p:nvPr/>
          </p:nvCxnSpPr>
          <p:spPr>
            <a:xfrm flipV="1">
              <a:off x="3543300" y="3017553"/>
              <a:ext cx="342900" cy="155414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F4A4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diagram_22480_rightcallout_3"/>
            <p:cNvCxnSpPr/>
            <p:nvPr/>
          </p:nvCxnSpPr>
          <p:spPr>
            <a:xfrm flipV="1">
              <a:off x="5257800" y="2953512"/>
              <a:ext cx="342900" cy="85209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F4A4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iagram_22480_connector_3"/>
            <p:cNvCxnSpPr/>
            <p:nvPr/>
          </p:nvCxnSpPr>
          <p:spPr>
            <a:xfrm>
              <a:off x="3886200" y="3017553"/>
              <a:ext cx="1371600" cy="21168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F4A4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diagram_22480_leftdot_3"/>
            <p:cNvSpPr/>
            <p:nvPr/>
          </p:nvSpPr>
          <p:spPr>
            <a:xfrm>
              <a:off x="3863340" y="2994693"/>
              <a:ext cx="50800" cy="50800"/>
            </a:xfrm>
            <a:prstGeom prst="ellipse">
              <a:avLst/>
            </a:prstGeom>
            <a:solidFill>
              <a:srgbClr val="F4A460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diagram_22480_rightdot_3"/>
            <p:cNvSpPr/>
            <p:nvPr/>
          </p:nvSpPr>
          <p:spPr>
            <a:xfrm>
              <a:off x="5234940" y="3015861"/>
              <a:ext cx="50800" cy="50800"/>
            </a:xfrm>
            <a:prstGeom prst="ellipse">
              <a:avLst/>
            </a:prstGeom>
            <a:solidFill>
              <a:srgbClr val="F4A460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diagram_22480_leftpoint_10"/>
            <p:cNvSpPr txBox="1"/>
            <p:nvPr/>
          </p:nvSpPr>
          <p:spPr>
            <a:xfrm>
              <a:off x="3474720" y="331012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7B68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Impact on Physical Health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diagram_22480_rightpoint_10"/>
            <p:cNvSpPr txBox="1"/>
            <p:nvPr/>
          </p:nvSpPr>
          <p:spPr>
            <a:xfrm>
              <a:off x="5669280" y="265176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7B68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Impact on Physical Health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6" name="diagram_22480_leftcallout_10"/>
            <p:cNvCxnSpPr/>
            <p:nvPr/>
          </p:nvCxnSpPr>
          <p:spPr>
            <a:xfrm flipV="1">
              <a:off x="3543300" y="3297701"/>
              <a:ext cx="342900" cy="94722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B68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diagram_22480_rightcallout_10"/>
            <p:cNvCxnSpPr/>
            <p:nvPr/>
          </p:nvCxnSpPr>
          <p:spPr>
            <a:xfrm flipV="1">
              <a:off x="5257800" y="2734056"/>
              <a:ext cx="342900" cy="16931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B68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diagram_22480_connector_10"/>
            <p:cNvCxnSpPr/>
            <p:nvPr/>
          </p:nvCxnSpPr>
          <p:spPr>
            <a:xfrm flipV="1">
              <a:off x="3886200" y="2750987"/>
              <a:ext cx="1371600" cy="546713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7B68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diagram_22480_leftdot_10"/>
            <p:cNvSpPr/>
            <p:nvPr/>
          </p:nvSpPr>
          <p:spPr>
            <a:xfrm>
              <a:off x="3863340" y="3274841"/>
              <a:ext cx="50800" cy="50800"/>
            </a:xfrm>
            <a:prstGeom prst="ellipse">
              <a:avLst/>
            </a:prstGeom>
            <a:solidFill>
              <a:srgbClr val="7B68E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diagram_22480_rightdot_10"/>
            <p:cNvSpPr/>
            <p:nvPr/>
          </p:nvSpPr>
          <p:spPr>
            <a:xfrm>
              <a:off x="5234940" y="2728127"/>
              <a:ext cx="50800" cy="50800"/>
            </a:xfrm>
            <a:prstGeom prst="ellipse">
              <a:avLst/>
            </a:prstGeom>
            <a:solidFill>
              <a:srgbClr val="7B68E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diagram_22480_leftpoint_6"/>
            <p:cNvSpPr txBox="1"/>
            <p:nvPr/>
          </p:nvSpPr>
          <p:spPr>
            <a:xfrm>
              <a:off x="3474720" y="352958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B8860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Lack of/Violation of Rights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diagram_22480_rightpoint_6"/>
            <p:cNvSpPr txBox="1"/>
            <p:nvPr/>
          </p:nvSpPr>
          <p:spPr>
            <a:xfrm>
              <a:off x="5669280" y="37490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B8860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Lack of/Violation of Rights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3" name="diagram_22480_leftcallout_6"/>
            <p:cNvCxnSpPr/>
            <p:nvPr/>
          </p:nvCxnSpPr>
          <p:spPr>
            <a:xfrm flipV="1">
              <a:off x="3543300" y="3391245"/>
              <a:ext cx="342900" cy="220634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886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diagram_22480_rightcallout_6"/>
            <p:cNvCxnSpPr/>
            <p:nvPr/>
          </p:nvCxnSpPr>
          <p:spPr>
            <a:xfrm flipV="1">
              <a:off x="5257800" y="3831336"/>
              <a:ext cx="342900" cy="16335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886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diagram_22480_connector_6"/>
            <p:cNvCxnSpPr/>
            <p:nvPr/>
          </p:nvCxnSpPr>
          <p:spPr>
            <a:xfrm>
              <a:off x="3886200" y="3391245"/>
              <a:ext cx="1371600" cy="456425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B886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diagram_22480_leftdot_6"/>
            <p:cNvSpPr/>
            <p:nvPr/>
          </p:nvSpPr>
          <p:spPr>
            <a:xfrm>
              <a:off x="3863340" y="3368385"/>
              <a:ext cx="50800" cy="50800"/>
            </a:xfrm>
            <a:prstGeom prst="ellipse">
              <a:avLst/>
            </a:prstGeom>
            <a:solidFill>
              <a:srgbClr val="B8860B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diagram_22480_rightdot_6"/>
            <p:cNvSpPr/>
            <p:nvPr/>
          </p:nvSpPr>
          <p:spPr>
            <a:xfrm>
              <a:off x="5234940" y="3824811"/>
              <a:ext cx="50800" cy="50800"/>
            </a:xfrm>
            <a:prstGeom prst="ellipse">
              <a:avLst/>
            </a:prstGeom>
            <a:solidFill>
              <a:srgbClr val="B8860B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diagram_22480_leftpoint_4"/>
            <p:cNvSpPr txBox="1"/>
            <p:nvPr/>
          </p:nvSpPr>
          <p:spPr>
            <a:xfrm>
              <a:off x="3474720" y="37490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3CB3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Effects of Low Wage Work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diagram_22480_rightpoint_4"/>
            <p:cNvSpPr txBox="1"/>
            <p:nvPr/>
          </p:nvSpPr>
          <p:spPr>
            <a:xfrm>
              <a:off x="5669280" y="440740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3CB3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Effects of Low Wage Work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0" name="diagram_22480_leftcallout_4"/>
            <p:cNvCxnSpPr/>
            <p:nvPr/>
          </p:nvCxnSpPr>
          <p:spPr>
            <a:xfrm flipV="1">
              <a:off x="3543300" y="3601417"/>
              <a:ext cx="342900" cy="229918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diagram_22480_rightcallout_4"/>
            <p:cNvCxnSpPr/>
            <p:nvPr/>
          </p:nvCxnSpPr>
          <p:spPr>
            <a:xfrm>
              <a:off x="5257800" y="4193775"/>
              <a:ext cx="342900" cy="295928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diagram_22480_connector_4"/>
            <p:cNvCxnSpPr/>
            <p:nvPr/>
          </p:nvCxnSpPr>
          <p:spPr>
            <a:xfrm>
              <a:off x="3886200" y="3601417"/>
              <a:ext cx="1371600" cy="592358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diagram_22480_leftdot_4"/>
            <p:cNvSpPr/>
            <p:nvPr/>
          </p:nvSpPr>
          <p:spPr>
            <a:xfrm>
              <a:off x="3863340" y="3578557"/>
              <a:ext cx="50800" cy="50800"/>
            </a:xfrm>
            <a:prstGeom prst="ellipse">
              <a:avLst/>
            </a:prstGeom>
            <a:solidFill>
              <a:srgbClr val="3CB371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diagram_22480_rightdot_4"/>
            <p:cNvSpPr/>
            <p:nvPr/>
          </p:nvSpPr>
          <p:spPr>
            <a:xfrm>
              <a:off x="5234940" y="4170915"/>
              <a:ext cx="50800" cy="50800"/>
            </a:xfrm>
            <a:prstGeom prst="ellipse">
              <a:avLst/>
            </a:prstGeom>
            <a:solidFill>
              <a:srgbClr val="3CB371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diagram_22480_leftpoint_8"/>
            <p:cNvSpPr txBox="1"/>
            <p:nvPr/>
          </p:nvSpPr>
          <p:spPr>
            <a:xfrm>
              <a:off x="3474720" y="3968496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D269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Exploitation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diagram_22480_rightpoint_8"/>
            <p:cNvSpPr txBox="1"/>
            <p:nvPr/>
          </p:nvSpPr>
          <p:spPr>
            <a:xfrm>
              <a:off x="5669280" y="331012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D269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Exploitation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7" name="diagram_22480_leftcallout_8"/>
            <p:cNvCxnSpPr/>
            <p:nvPr/>
          </p:nvCxnSpPr>
          <p:spPr>
            <a:xfrm flipV="1">
              <a:off x="3543300" y="3623041"/>
              <a:ext cx="342900" cy="42775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269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diagram_22480_rightcallout_8"/>
            <p:cNvCxnSpPr/>
            <p:nvPr/>
          </p:nvCxnSpPr>
          <p:spPr>
            <a:xfrm>
              <a:off x="5257800" y="3269538"/>
              <a:ext cx="342900" cy="122885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269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diagram_22480_connector_8"/>
            <p:cNvCxnSpPr/>
            <p:nvPr/>
          </p:nvCxnSpPr>
          <p:spPr>
            <a:xfrm flipV="1">
              <a:off x="3886200" y="3269538"/>
              <a:ext cx="1371600" cy="353502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D269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diagram_22480_leftdot_8"/>
            <p:cNvSpPr/>
            <p:nvPr/>
          </p:nvSpPr>
          <p:spPr>
            <a:xfrm>
              <a:off x="3863340" y="3600181"/>
              <a:ext cx="50800" cy="50800"/>
            </a:xfrm>
            <a:prstGeom prst="ellipse">
              <a:avLst/>
            </a:prstGeom>
            <a:solidFill>
              <a:srgbClr val="D2691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diagram_22480_rightdot_8"/>
            <p:cNvSpPr/>
            <p:nvPr/>
          </p:nvSpPr>
          <p:spPr>
            <a:xfrm>
              <a:off x="5234940" y="3246678"/>
              <a:ext cx="50800" cy="50800"/>
            </a:xfrm>
            <a:prstGeom prst="ellipse">
              <a:avLst/>
            </a:prstGeom>
            <a:solidFill>
              <a:srgbClr val="D2691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diagram_22480_leftpoint_7"/>
            <p:cNvSpPr txBox="1"/>
            <p:nvPr/>
          </p:nvSpPr>
          <p:spPr>
            <a:xfrm>
              <a:off x="3474720" y="418795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BA55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Discrimination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diagram_22480_rightpoint_7"/>
            <p:cNvSpPr txBox="1"/>
            <p:nvPr/>
          </p:nvSpPr>
          <p:spPr>
            <a:xfrm>
              <a:off x="5669280" y="418795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BA55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Discrimination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4" name="diagram_22480_leftcallout_7"/>
            <p:cNvCxnSpPr/>
            <p:nvPr/>
          </p:nvCxnSpPr>
          <p:spPr>
            <a:xfrm flipV="1">
              <a:off x="3543300" y="4193055"/>
              <a:ext cx="342900" cy="77192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A5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diagram_22480_rightcallout_7"/>
            <p:cNvCxnSpPr/>
            <p:nvPr/>
          </p:nvCxnSpPr>
          <p:spPr>
            <a:xfrm>
              <a:off x="5257800" y="4062261"/>
              <a:ext cx="342900" cy="207986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A5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diagram_22480_connector_7"/>
            <p:cNvCxnSpPr/>
            <p:nvPr/>
          </p:nvCxnSpPr>
          <p:spPr>
            <a:xfrm flipV="1">
              <a:off x="3886200" y="4062261"/>
              <a:ext cx="1371600" cy="130794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BA5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diagram_22480_leftdot_7"/>
            <p:cNvSpPr/>
            <p:nvPr/>
          </p:nvSpPr>
          <p:spPr>
            <a:xfrm>
              <a:off x="3863340" y="4170195"/>
              <a:ext cx="50800" cy="50800"/>
            </a:xfrm>
            <a:prstGeom prst="ellipse">
              <a:avLst/>
            </a:prstGeom>
            <a:solidFill>
              <a:srgbClr val="BA55D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diagram_22480_rightdot_7"/>
            <p:cNvSpPr/>
            <p:nvPr/>
          </p:nvSpPr>
          <p:spPr>
            <a:xfrm>
              <a:off x="5234940" y="4039401"/>
              <a:ext cx="50800" cy="50800"/>
            </a:xfrm>
            <a:prstGeom prst="ellipse">
              <a:avLst/>
            </a:prstGeom>
            <a:solidFill>
              <a:srgbClr val="BA55D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diagram_22480_leftpoint_9"/>
            <p:cNvSpPr txBox="1"/>
            <p:nvPr/>
          </p:nvSpPr>
          <p:spPr>
            <a:xfrm>
              <a:off x="3474720" y="440740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66CD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Abuse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diagram_22480_rightpoint_9"/>
            <p:cNvSpPr txBox="1"/>
            <p:nvPr/>
          </p:nvSpPr>
          <p:spPr>
            <a:xfrm>
              <a:off x="5669280" y="352958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66CD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Abuse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1" name="diagram_22480_leftcallout_9"/>
            <p:cNvCxnSpPr/>
            <p:nvPr/>
          </p:nvCxnSpPr>
          <p:spPr>
            <a:xfrm flipV="1">
              <a:off x="3543300" y="4398853"/>
              <a:ext cx="342900" cy="9085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66CD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diagram_22480_rightcallout_9"/>
            <p:cNvCxnSpPr/>
            <p:nvPr/>
          </p:nvCxnSpPr>
          <p:spPr>
            <a:xfrm flipV="1">
              <a:off x="5257800" y="3611880"/>
              <a:ext cx="342900" cy="98706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66CD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diagram_22480_connector_9"/>
            <p:cNvCxnSpPr/>
            <p:nvPr/>
          </p:nvCxnSpPr>
          <p:spPr>
            <a:xfrm flipV="1">
              <a:off x="3886200" y="3710586"/>
              <a:ext cx="1371600" cy="688267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66CD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diagram_22480_leftdot_9"/>
            <p:cNvSpPr/>
            <p:nvPr/>
          </p:nvSpPr>
          <p:spPr>
            <a:xfrm>
              <a:off x="3863340" y="4375993"/>
              <a:ext cx="50800" cy="50800"/>
            </a:xfrm>
            <a:prstGeom prst="ellipse">
              <a:avLst/>
            </a:prstGeom>
            <a:solidFill>
              <a:srgbClr val="66CDAA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diagram_22480_rightdot_9"/>
            <p:cNvSpPr/>
            <p:nvPr/>
          </p:nvSpPr>
          <p:spPr>
            <a:xfrm>
              <a:off x="5234940" y="3687726"/>
              <a:ext cx="50800" cy="50800"/>
            </a:xfrm>
            <a:prstGeom prst="ellipse">
              <a:avLst/>
            </a:prstGeom>
            <a:solidFill>
              <a:srgbClr val="66CDAA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diagram_22480_leftpoint_11"/>
            <p:cNvSpPr txBox="1"/>
            <p:nvPr/>
          </p:nvSpPr>
          <p:spPr>
            <a:xfrm>
              <a:off x="3474720" y="54041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DB7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Work Opportunity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diagram_22480_rightpoint_11"/>
            <p:cNvSpPr txBox="1"/>
            <p:nvPr/>
          </p:nvSpPr>
          <p:spPr>
            <a:xfrm>
              <a:off x="5669280" y="54041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DB7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Work Opportunity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8" name="diagram_22480_leftcallout_11"/>
            <p:cNvCxnSpPr/>
            <p:nvPr/>
          </p:nvCxnSpPr>
          <p:spPr>
            <a:xfrm flipV="1">
              <a:off x="3543300" y="54864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B7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diagram_22480_rightcallout_11"/>
            <p:cNvCxnSpPr/>
            <p:nvPr/>
          </p:nvCxnSpPr>
          <p:spPr>
            <a:xfrm flipV="1">
              <a:off x="5257800" y="54864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B7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diagram_22480_connector_11"/>
            <p:cNvCxnSpPr/>
            <p:nvPr/>
          </p:nvCxnSpPr>
          <p:spPr>
            <a:xfrm flipV="1">
              <a:off x="3886200" y="5486400"/>
              <a:ext cx="1371600" cy="0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DB7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diagram_22480_leftdot_11"/>
            <p:cNvSpPr/>
            <p:nvPr/>
          </p:nvSpPr>
          <p:spPr>
            <a:xfrm>
              <a:off x="3863340" y="5463540"/>
              <a:ext cx="50800" cy="50800"/>
            </a:xfrm>
            <a:prstGeom prst="ellipse">
              <a:avLst/>
            </a:prstGeom>
            <a:solidFill>
              <a:srgbClr val="DB709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diagram_22480_rightdot_11"/>
            <p:cNvSpPr/>
            <p:nvPr/>
          </p:nvSpPr>
          <p:spPr>
            <a:xfrm>
              <a:off x="5234940" y="5463540"/>
              <a:ext cx="50800" cy="50800"/>
            </a:xfrm>
            <a:prstGeom prst="ellipse">
              <a:avLst/>
            </a:prstGeom>
            <a:solidFill>
              <a:srgbClr val="DB709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886200" y="5577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3.89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5257800" y="5577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886200" y="228600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5.11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5257800" y="228600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4.97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285062" y="5731185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0.81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Points"/>
          <p:cNvGrpSpPr/>
          <p:nvPr/>
        </p:nvGrpSpPr>
        <p:grpSpPr>
          <a:xfrm>
            <a:off x="16417524" y="10685753"/>
            <a:ext cx="1531692" cy="3394567"/>
            <a:chOff x="3474720" y="2148840"/>
            <a:chExt cx="2194560" cy="3581927"/>
          </a:xfrm>
        </p:grpSpPr>
        <p:sp>
          <p:nvSpPr>
            <p:cNvPr id="239" name="diagram_22481_leftaxislabel"/>
            <p:cNvSpPr txBox="1"/>
            <p:nvPr/>
          </p:nvSpPr>
          <p:spPr>
            <a:xfrm>
              <a:off x="3611880" y="2148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Women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diagram_22481_rightaxislabel"/>
            <p:cNvSpPr txBox="1"/>
            <p:nvPr/>
          </p:nvSpPr>
          <p:spPr>
            <a:xfrm>
              <a:off x="5532120" y="2148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1" name="diagram_22481_leftaxis"/>
            <p:cNvCxnSpPr/>
            <p:nvPr/>
          </p:nvCxnSpPr>
          <p:spPr>
            <a:xfrm flipV="1">
              <a:off x="3886200" y="2491740"/>
              <a:ext cx="0" cy="301752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diagram_22481_rightaxis"/>
            <p:cNvCxnSpPr/>
            <p:nvPr/>
          </p:nvCxnSpPr>
          <p:spPr>
            <a:xfrm flipV="1">
              <a:off x="5257800" y="2491740"/>
              <a:ext cx="0" cy="301752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diagram_22481_leftpoint_10"/>
            <p:cNvSpPr txBox="1"/>
            <p:nvPr/>
          </p:nvSpPr>
          <p:spPr>
            <a:xfrm>
              <a:off x="3474720" y="24323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7B68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Impact on Physical Health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diagram_22481_rightpoint_10"/>
            <p:cNvSpPr txBox="1"/>
            <p:nvPr/>
          </p:nvSpPr>
          <p:spPr>
            <a:xfrm>
              <a:off x="5669280" y="2914797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7B68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Impact on Physical Health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5" name="diagram_22481_leftcallout_10"/>
            <p:cNvCxnSpPr/>
            <p:nvPr/>
          </p:nvCxnSpPr>
          <p:spPr>
            <a:xfrm flipV="1">
              <a:off x="3543300" y="25146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B68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diagram_22481_rightcallout_10"/>
            <p:cNvCxnSpPr/>
            <p:nvPr/>
          </p:nvCxnSpPr>
          <p:spPr>
            <a:xfrm flipV="1">
              <a:off x="5257800" y="2997093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B68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diagram_22481_connector_10"/>
            <p:cNvCxnSpPr/>
            <p:nvPr/>
          </p:nvCxnSpPr>
          <p:spPr>
            <a:xfrm>
              <a:off x="3886200" y="2514600"/>
              <a:ext cx="1371600" cy="482493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7B68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diagram_22481_leftdot_10"/>
            <p:cNvSpPr/>
            <p:nvPr/>
          </p:nvSpPr>
          <p:spPr>
            <a:xfrm>
              <a:off x="3863340" y="2491740"/>
              <a:ext cx="50800" cy="50800"/>
            </a:xfrm>
            <a:prstGeom prst="ellipse">
              <a:avLst/>
            </a:prstGeom>
            <a:solidFill>
              <a:srgbClr val="7B68E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diagram_22481_rightdot_10"/>
            <p:cNvSpPr/>
            <p:nvPr/>
          </p:nvSpPr>
          <p:spPr>
            <a:xfrm>
              <a:off x="5234940" y="2974233"/>
              <a:ext cx="50800" cy="50800"/>
            </a:xfrm>
            <a:prstGeom prst="ellipse">
              <a:avLst/>
            </a:prstGeom>
            <a:solidFill>
              <a:srgbClr val="7B68E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diagram_22481_leftpoint_5"/>
            <p:cNvSpPr txBox="1"/>
            <p:nvPr/>
          </p:nvSpPr>
          <p:spPr>
            <a:xfrm>
              <a:off x="3474720" y="265176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diagram_22481_rightpoint_5"/>
            <p:cNvSpPr txBox="1"/>
            <p:nvPr/>
          </p:nvSpPr>
          <p:spPr>
            <a:xfrm>
              <a:off x="5669280" y="24323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2" name="diagram_22481_leftcallout_5"/>
            <p:cNvCxnSpPr/>
            <p:nvPr/>
          </p:nvCxnSpPr>
          <p:spPr>
            <a:xfrm flipV="1">
              <a:off x="3543300" y="2527238"/>
              <a:ext cx="342900" cy="206817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78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diagram_22481_rightcallout_5"/>
            <p:cNvCxnSpPr/>
            <p:nvPr/>
          </p:nvCxnSpPr>
          <p:spPr>
            <a:xfrm flipV="1">
              <a:off x="5257800" y="25146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778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diagram_22481_connector_5"/>
            <p:cNvCxnSpPr/>
            <p:nvPr/>
          </p:nvCxnSpPr>
          <p:spPr>
            <a:xfrm flipV="1">
              <a:off x="3886200" y="2514600"/>
              <a:ext cx="1371600" cy="12638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778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diagram_22481_leftdot_5"/>
            <p:cNvSpPr/>
            <p:nvPr/>
          </p:nvSpPr>
          <p:spPr>
            <a:xfrm>
              <a:off x="3863340" y="2504378"/>
              <a:ext cx="50800" cy="50800"/>
            </a:xfrm>
            <a:prstGeom prst="ellipse">
              <a:avLst/>
            </a:prstGeom>
            <a:solidFill>
              <a:srgbClr val="778899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diagram_22481_rightdot_5"/>
            <p:cNvSpPr/>
            <p:nvPr/>
          </p:nvSpPr>
          <p:spPr>
            <a:xfrm>
              <a:off x="5234940" y="2491740"/>
              <a:ext cx="50800" cy="50800"/>
            </a:xfrm>
            <a:prstGeom prst="ellipse">
              <a:avLst/>
            </a:prstGeom>
            <a:solidFill>
              <a:srgbClr val="778899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diagram_22481_leftpoint_3"/>
            <p:cNvSpPr txBox="1"/>
            <p:nvPr/>
          </p:nvSpPr>
          <p:spPr>
            <a:xfrm>
              <a:off x="3474720" y="2871216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F4A4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Negatively Affects Family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diagram_22481_rightpoint_3"/>
            <p:cNvSpPr txBox="1"/>
            <p:nvPr/>
          </p:nvSpPr>
          <p:spPr>
            <a:xfrm>
              <a:off x="5669280" y="3730747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F4A4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Negatively Affects Family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9" name="diagram_22481_leftcallout_3"/>
            <p:cNvCxnSpPr/>
            <p:nvPr/>
          </p:nvCxnSpPr>
          <p:spPr>
            <a:xfrm flipV="1">
              <a:off x="3543300" y="2673840"/>
              <a:ext cx="342900" cy="279671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F4A4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diagram_22481_rightcallout_3"/>
            <p:cNvCxnSpPr/>
            <p:nvPr/>
          </p:nvCxnSpPr>
          <p:spPr>
            <a:xfrm flipV="1">
              <a:off x="5257800" y="3813043"/>
              <a:ext cx="342900" cy="202145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F4A4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diagram_22481_connector_3"/>
            <p:cNvCxnSpPr/>
            <p:nvPr/>
          </p:nvCxnSpPr>
          <p:spPr>
            <a:xfrm>
              <a:off x="3886200" y="2673840"/>
              <a:ext cx="1371600" cy="1341349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F4A4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diagram_22481_leftdot_3"/>
            <p:cNvSpPr/>
            <p:nvPr/>
          </p:nvSpPr>
          <p:spPr>
            <a:xfrm>
              <a:off x="3863340" y="2650980"/>
              <a:ext cx="50800" cy="50800"/>
            </a:xfrm>
            <a:prstGeom prst="ellipse">
              <a:avLst/>
            </a:prstGeom>
            <a:solidFill>
              <a:srgbClr val="F4A460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diagram_22481_rightdot_3"/>
            <p:cNvSpPr/>
            <p:nvPr/>
          </p:nvSpPr>
          <p:spPr>
            <a:xfrm>
              <a:off x="5234940" y="3992329"/>
              <a:ext cx="50800" cy="50800"/>
            </a:xfrm>
            <a:prstGeom prst="ellipse">
              <a:avLst/>
            </a:prstGeom>
            <a:solidFill>
              <a:srgbClr val="F4A460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diagram_22481_leftpoint_1"/>
            <p:cNvSpPr txBox="1"/>
            <p:nvPr/>
          </p:nvSpPr>
          <p:spPr>
            <a:xfrm>
              <a:off x="3474720" y="309067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CD5C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Barriers to Employment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diagram_22481_rightpoint_1"/>
            <p:cNvSpPr txBox="1"/>
            <p:nvPr/>
          </p:nvSpPr>
          <p:spPr>
            <a:xfrm>
              <a:off x="5669280" y="3950203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CD5C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Barriers to Employment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6" name="diagram_22481_leftcallout_1"/>
            <p:cNvCxnSpPr/>
            <p:nvPr/>
          </p:nvCxnSpPr>
          <p:spPr>
            <a:xfrm flipV="1">
              <a:off x="3543300" y="2877199"/>
              <a:ext cx="342900" cy="295768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CD5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diagram_22481_rightcallout_1"/>
            <p:cNvCxnSpPr/>
            <p:nvPr/>
          </p:nvCxnSpPr>
          <p:spPr>
            <a:xfrm flipV="1">
              <a:off x="5257800" y="4032499"/>
              <a:ext cx="342900" cy="152466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CD5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diagram_22481_connector_1"/>
            <p:cNvCxnSpPr/>
            <p:nvPr/>
          </p:nvCxnSpPr>
          <p:spPr>
            <a:xfrm>
              <a:off x="3886200" y="2877199"/>
              <a:ext cx="1371600" cy="1307766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CD5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diagram_22481_leftdot_1"/>
            <p:cNvSpPr/>
            <p:nvPr/>
          </p:nvSpPr>
          <p:spPr>
            <a:xfrm>
              <a:off x="3863340" y="2854339"/>
              <a:ext cx="50800" cy="50800"/>
            </a:xfrm>
            <a:prstGeom prst="ellipse">
              <a:avLst/>
            </a:prstGeom>
            <a:solidFill>
              <a:srgbClr val="CD5C5C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diagram_22481_rightdot_1"/>
            <p:cNvSpPr/>
            <p:nvPr/>
          </p:nvSpPr>
          <p:spPr>
            <a:xfrm>
              <a:off x="5234940" y="4162106"/>
              <a:ext cx="50800" cy="50800"/>
            </a:xfrm>
            <a:prstGeom prst="ellipse">
              <a:avLst/>
            </a:prstGeom>
            <a:solidFill>
              <a:srgbClr val="CD5C5C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diagram_22481_leftpoint_8"/>
            <p:cNvSpPr txBox="1"/>
            <p:nvPr/>
          </p:nvSpPr>
          <p:spPr>
            <a:xfrm>
              <a:off x="3474720" y="331012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D269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Exploitation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diagram_22481_rightpoint_8"/>
            <p:cNvSpPr txBox="1"/>
            <p:nvPr/>
          </p:nvSpPr>
          <p:spPr>
            <a:xfrm>
              <a:off x="5669280" y="3291835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D269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Exploitation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3" name="diagram_22481_leftcallout_8"/>
            <p:cNvCxnSpPr/>
            <p:nvPr/>
          </p:nvCxnSpPr>
          <p:spPr>
            <a:xfrm flipV="1">
              <a:off x="3543300" y="3054822"/>
              <a:ext cx="342900" cy="337601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269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diagram_22481_rightcallout_8"/>
            <p:cNvCxnSpPr/>
            <p:nvPr/>
          </p:nvCxnSpPr>
          <p:spPr>
            <a:xfrm flipV="1">
              <a:off x="5257800" y="3374131"/>
              <a:ext cx="342900" cy="258565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269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diagram_22481_connector_8"/>
            <p:cNvCxnSpPr/>
            <p:nvPr/>
          </p:nvCxnSpPr>
          <p:spPr>
            <a:xfrm>
              <a:off x="3886200" y="3054822"/>
              <a:ext cx="1371600" cy="577874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D269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diagram_22481_leftdot_8"/>
            <p:cNvSpPr/>
            <p:nvPr/>
          </p:nvSpPr>
          <p:spPr>
            <a:xfrm>
              <a:off x="3863340" y="3031962"/>
              <a:ext cx="50800" cy="50800"/>
            </a:xfrm>
            <a:prstGeom prst="ellipse">
              <a:avLst/>
            </a:prstGeom>
            <a:solidFill>
              <a:srgbClr val="D2691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diagram_22481_rightdot_8"/>
            <p:cNvSpPr/>
            <p:nvPr/>
          </p:nvSpPr>
          <p:spPr>
            <a:xfrm>
              <a:off x="5234940" y="3609837"/>
              <a:ext cx="50800" cy="50800"/>
            </a:xfrm>
            <a:prstGeom prst="ellipse">
              <a:avLst/>
            </a:prstGeom>
            <a:solidFill>
              <a:srgbClr val="D2691E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diagram_22481_leftpoint_9"/>
            <p:cNvSpPr txBox="1"/>
            <p:nvPr/>
          </p:nvSpPr>
          <p:spPr>
            <a:xfrm>
              <a:off x="3474720" y="352958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66CD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Abuse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diagram_22481_rightpoint_9"/>
            <p:cNvSpPr txBox="1"/>
            <p:nvPr/>
          </p:nvSpPr>
          <p:spPr>
            <a:xfrm>
              <a:off x="5669280" y="4169659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66CD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Abuse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0" name="diagram_22481_leftcallout_9"/>
            <p:cNvCxnSpPr/>
            <p:nvPr/>
          </p:nvCxnSpPr>
          <p:spPr>
            <a:xfrm flipV="1">
              <a:off x="3543300" y="3408460"/>
              <a:ext cx="342900" cy="203419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66CD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diagram_22481_rightcallout_9"/>
            <p:cNvCxnSpPr/>
            <p:nvPr/>
          </p:nvCxnSpPr>
          <p:spPr>
            <a:xfrm flipV="1">
              <a:off x="5257800" y="4251955"/>
              <a:ext cx="342900" cy="16345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66CD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diagram_22481_connector_9"/>
            <p:cNvCxnSpPr/>
            <p:nvPr/>
          </p:nvCxnSpPr>
          <p:spPr>
            <a:xfrm>
              <a:off x="3886200" y="3408460"/>
              <a:ext cx="1371600" cy="859840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66CD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diagram_22481_leftdot_9"/>
            <p:cNvSpPr/>
            <p:nvPr/>
          </p:nvSpPr>
          <p:spPr>
            <a:xfrm>
              <a:off x="3863340" y="3385600"/>
              <a:ext cx="50800" cy="50800"/>
            </a:xfrm>
            <a:prstGeom prst="ellipse">
              <a:avLst/>
            </a:prstGeom>
            <a:solidFill>
              <a:srgbClr val="66CDAA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diagram_22481_rightdot_9"/>
            <p:cNvSpPr/>
            <p:nvPr/>
          </p:nvSpPr>
          <p:spPr>
            <a:xfrm>
              <a:off x="5234940" y="4245440"/>
              <a:ext cx="50800" cy="50800"/>
            </a:xfrm>
            <a:prstGeom prst="ellipse">
              <a:avLst/>
            </a:prstGeom>
            <a:solidFill>
              <a:srgbClr val="66CDAA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diagram_22481_leftpoint_7"/>
            <p:cNvSpPr txBox="1"/>
            <p:nvPr/>
          </p:nvSpPr>
          <p:spPr>
            <a:xfrm>
              <a:off x="3474720" y="37490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BA55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Discrimination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diagram_22481_rightpoint_7"/>
            <p:cNvSpPr txBox="1"/>
            <p:nvPr/>
          </p:nvSpPr>
          <p:spPr>
            <a:xfrm>
              <a:off x="5669280" y="518464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BA55D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Discrimination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7" name="diagram_22481_leftcallout_7"/>
            <p:cNvCxnSpPr/>
            <p:nvPr/>
          </p:nvCxnSpPr>
          <p:spPr>
            <a:xfrm flipV="1">
              <a:off x="3543300" y="3649504"/>
              <a:ext cx="342900" cy="181831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A5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diagram_22481_rightcallout_7"/>
            <p:cNvCxnSpPr/>
            <p:nvPr/>
          </p:nvCxnSpPr>
          <p:spPr>
            <a:xfrm flipV="1">
              <a:off x="5257800" y="5266944"/>
              <a:ext cx="342900" cy="187252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A5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diagram_22481_connector_7"/>
            <p:cNvCxnSpPr/>
            <p:nvPr/>
          </p:nvCxnSpPr>
          <p:spPr>
            <a:xfrm>
              <a:off x="3886200" y="3649504"/>
              <a:ext cx="1371600" cy="1804691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BA5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diagram_22481_leftdot_7"/>
            <p:cNvSpPr/>
            <p:nvPr/>
          </p:nvSpPr>
          <p:spPr>
            <a:xfrm>
              <a:off x="3863340" y="3626644"/>
              <a:ext cx="50800" cy="50800"/>
            </a:xfrm>
            <a:prstGeom prst="ellipse">
              <a:avLst/>
            </a:prstGeom>
            <a:solidFill>
              <a:srgbClr val="BA55D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diagram_22481_rightdot_7"/>
            <p:cNvSpPr/>
            <p:nvPr/>
          </p:nvSpPr>
          <p:spPr>
            <a:xfrm>
              <a:off x="5234940" y="5431336"/>
              <a:ext cx="50800" cy="50800"/>
            </a:xfrm>
            <a:prstGeom prst="ellipse">
              <a:avLst/>
            </a:prstGeom>
            <a:solidFill>
              <a:srgbClr val="BA55D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diagram_22481_leftpoint_2"/>
            <p:cNvSpPr txBox="1"/>
            <p:nvPr/>
          </p:nvSpPr>
          <p:spPr>
            <a:xfrm>
              <a:off x="3474720" y="3968496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9ACD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Support for Workers with Children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diagram_22481_rightpoint_2"/>
            <p:cNvSpPr txBox="1"/>
            <p:nvPr/>
          </p:nvSpPr>
          <p:spPr>
            <a:xfrm>
              <a:off x="5669280" y="3511291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9ACD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Support for Workers with Children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4" name="diagram_22481_leftcallout_2"/>
            <p:cNvCxnSpPr/>
            <p:nvPr/>
          </p:nvCxnSpPr>
          <p:spPr>
            <a:xfrm flipV="1">
              <a:off x="3543300" y="3762328"/>
              <a:ext cx="342900" cy="288463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A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diagram_22481_rightcallout_2"/>
            <p:cNvCxnSpPr/>
            <p:nvPr/>
          </p:nvCxnSpPr>
          <p:spPr>
            <a:xfrm flipV="1">
              <a:off x="5257800" y="3593587"/>
              <a:ext cx="342900" cy="333464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9A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diagram_22481_connector_2"/>
            <p:cNvCxnSpPr/>
            <p:nvPr/>
          </p:nvCxnSpPr>
          <p:spPr>
            <a:xfrm>
              <a:off x="3886200" y="3762328"/>
              <a:ext cx="1371600" cy="164723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9A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diagram_22481_leftdot_2"/>
            <p:cNvSpPr/>
            <p:nvPr/>
          </p:nvSpPr>
          <p:spPr>
            <a:xfrm>
              <a:off x="3863340" y="3739468"/>
              <a:ext cx="50800" cy="50800"/>
            </a:xfrm>
            <a:prstGeom prst="ellipse">
              <a:avLst/>
            </a:prstGeom>
            <a:solidFill>
              <a:srgbClr val="9ACD32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diagram_22481_rightdot_2"/>
            <p:cNvSpPr/>
            <p:nvPr/>
          </p:nvSpPr>
          <p:spPr>
            <a:xfrm>
              <a:off x="5234940" y="3904192"/>
              <a:ext cx="50800" cy="50800"/>
            </a:xfrm>
            <a:prstGeom prst="ellipse">
              <a:avLst/>
            </a:prstGeom>
            <a:solidFill>
              <a:srgbClr val="9ACD32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diagram_22481_leftpoint_6"/>
            <p:cNvSpPr txBox="1"/>
            <p:nvPr/>
          </p:nvSpPr>
          <p:spPr>
            <a:xfrm>
              <a:off x="3474720" y="418795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B8860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Lack of/Violation of Rights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diagram_22481_rightpoint_6"/>
            <p:cNvSpPr txBox="1"/>
            <p:nvPr/>
          </p:nvSpPr>
          <p:spPr>
            <a:xfrm>
              <a:off x="5669280" y="4389115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B8860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Lack of/Violation of Rights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1" name="diagram_22481_leftcallout_6"/>
            <p:cNvCxnSpPr/>
            <p:nvPr/>
          </p:nvCxnSpPr>
          <p:spPr>
            <a:xfrm flipV="1">
              <a:off x="3543300" y="3831953"/>
              <a:ext cx="342900" cy="438294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886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diagram_22481_rightcallout_6"/>
            <p:cNvCxnSpPr/>
            <p:nvPr/>
          </p:nvCxnSpPr>
          <p:spPr>
            <a:xfrm flipV="1">
              <a:off x="5257800" y="4471411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B886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diagram_22481_connector_6"/>
            <p:cNvCxnSpPr/>
            <p:nvPr/>
          </p:nvCxnSpPr>
          <p:spPr>
            <a:xfrm>
              <a:off x="3886200" y="3831953"/>
              <a:ext cx="1371600" cy="639458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B886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diagram_22481_leftdot_6"/>
            <p:cNvSpPr/>
            <p:nvPr/>
          </p:nvSpPr>
          <p:spPr>
            <a:xfrm>
              <a:off x="3863340" y="3809093"/>
              <a:ext cx="50800" cy="50800"/>
            </a:xfrm>
            <a:prstGeom prst="ellipse">
              <a:avLst/>
            </a:prstGeom>
            <a:solidFill>
              <a:srgbClr val="B8860B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diagram_22481_rightdot_6"/>
            <p:cNvSpPr/>
            <p:nvPr/>
          </p:nvSpPr>
          <p:spPr>
            <a:xfrm>
              <a:off x="5234940" y="4448551"/>
              <a:ext cx="50800" cy="50800"/>
            </a:xfrm>
            <a:prstGeom prst="ellipse">
              <a:avLst/>
            </a:prstGeom>
            <a:solidFill>
              <a:srgbClr val="B8860B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diagram_22481_leftpoint_4"/>
            <p:cNvSpPr txBox="1"/>
            <p:nvPr/>
          </p:nvSpPr>
          <p:spPr>
            <a:xfrm>
              <a:off x="3474720" y="440740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3CB3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Effects of Low Wage Work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diagram_22481_rightpoint_4"/>
            <p:cNvSpPr txBox="1"/>
            <p:nvPr/>
          </p:nvSpPr>
          <p:spPr>
            <a:xfrm>
              <a:off x="5669280" y="54041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3CB3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Effects of Low Wage Work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8" name="diagram_22481_leftcallout_4"/>
            <p:cNvCxnSpPr/>
            <p:nvPr/>
          </p:nvCxnSpPr>
          <p:spPr>
            <a:xfrm flipV="1">
              <a:off x="3543300" y="3841374"/>
              <a:ext cx="342900" cy="648329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diagram_22481_rightcallout_4"/>
            <p:cNvCxnSpPr/>
            <p:nvPr/>
          </p:nvCxnSpPr>
          <p:spPr>
            <a:xfrm flipV="1">
              <a:off x="5257800" y="54864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diagram_22481_connector_4"/>
            <p:cNvCxnSpPr/>
            <p:nvPr/>
          </p:nvCxnSpPr>
          <p:spPr>
            <a:xfrm>
              <a:off x="3886200" y="3841374"/>
              <a:ext cx="1371600" cy="1645025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diagram_22481_leftdot_4"/>
            <p:cNvSpPr/>
            <p:nvPr/>
          </p:nvSpPr>
          <p:spPr>
            <a:xfrm>
              <a:off x="3863340" y="3818514"/>
              <a:ext cx="50800" cy="50800"/>
            </a:xfrm>
            <a:prstGeom prst="ellipse">
              <a:avLst/>
            </a:prstGeom>
            <a:solidFill>
              <a:srgbClr val="3CB371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diagram_22481_rightdot_4"/>
            <p:cNvSpPr/>
            <p:nvPr/>
          </p:nvSpPr>
          <p:spPr>
            <a:xfrm>
              <a:off x="5234940" y="5463540"/>
              <a:ext cx="50800" cy="50800"/>
            </a:xfrm>
            <a:prstGeom prst="ellipse">
              <a:avLst/>
            </a:prstGeom>
            <a:solidFill>
              <a:srgbClr val="3CB371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diagram_22481_leftpoint_11"/>
            <p:cNvSpPr txBox="1"/>
            <p:nvPr/>
          </p:nvSpPr>
          <p:spPr>
            <a:xfrm>
              <a:off x="3474720" y="540410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DB7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Work Opportunity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diagram_22481_rightpoint_11"/>
            <p:cNvSpPr txBox="1"/>
            <p:nvPr/>
          </p:nvSpPr>
          <p:spPr>
            <a:xfrm>
              <a:off x="5669280" y="4965192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DB7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Work Opportunity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5" name="diagram_22481_leftcallout_11"/>
            <p:cNvCxnSpPr/>
            <p:nvPr/>
          </p:nvCxnSpPr>
          <p:spPr>
            <a:xfrm flipV="1">
              <a:off x="3543300" y="5486400"/>
              <a:ext cx="342900" cy="0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B7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diagram_22481_rightcallout_11"/>
            <p:cNvCxnSpPr/>
            <p:nvPr/>
          </p:nvCxnSpPr>
          <p:spPr>
            <a:xfrm flipV="1">
              <a:off x="5257800" y="5047488"/>
              <a:ext cx="342900" cy="222806"/>
            </a:xfrm>
            <a:prstGeom prst="line">
              <a:avLst/>
            </a:prstGeom>
            <a:solidFill>
              <a:srgbClr val="000000"/>
            </a:solidFill>
            <a:ln w="12700">
              <a:solidFill>
                <a:srgbClr val="DB7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diagram_22481_connector_11"/>
            <p:cNvCxnSpPr/>
            <p:nvPr/>
          </p:nvCxnSpPr>
          <p:spPr>
            <a:xfrm flipV="1">
              <a:off x="3886200" y="5270294"/>
              <a:ext cx="1371600" cy="216105"/>
            </a:xfrm>
            <a:prstGeom prst="line">
              <a:avLst/>
            </a:prstGeom>
            <a:solidFill>
              <a:srgbClr val="000000"/>
            </a:solidFill>
            <a:ln w="38100">
              <a:solidFill>
                <a:srgbClr val="DB7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diagram_22481_leftdot_11"/>
            <p:cNvSpPr/>
            <p:nvPr/>
          </p:nvSpPr>
          <p:spPr>
            <a:xfrm>
              <a:off x="3863340" y="5463540"/>
              <a:ext cx="50800" cy="50800"/>
            </a:xfrm>
            <a:prstGeom prst="ellipse">
              <a:avLst/>
            </a:prstGeom>
            <a:solidFill>
              <a:srgbClr val="DB709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diagram_22481_rightdot_11"/>
            <p:cNvSpPr/>
            <p:nvPr/>
          </p:nvSpPr>
          <p:spPr>
            <a:xfrm>
              <a:off x="5234940" y="5247434"/>
              <a:ext cx="50800" cy="50800"/>
            </a:xfrm>
            <a:prstGeom prst="ellipse">
              <a:avLst/>
            </a:prstGeom>
            <a:solidFill>
              <a:srgbClr val="DB7093"/>
            </a:solidFill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3886200" y="5577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257800" y="557784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3.72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886200" y="228600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5.13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5257800" y="228600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4.77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4261748" y="5730767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0.73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58442" y="4049902"/>
            <a:ext cx="5377638" cy="39514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11684</TotalTime>
  <Words>1406</Words>
  <Application>Microsoft Macintosh PowerPoint</Application>
  <PresentationFormat>Custom</PresentationFormat>
  <Paragraphs>200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Marcella Hernandez</dc:creator>
  <cp:lastModifiedBy>jennifer beirne</cp:lastModifiedBy>
  <cp:revision>190</cp:revision>
  <dcterms:modified xsi:type="dcterms:W3CDTF">2019-09-16T22:57:04Z</dcterms:modified>
</cp:coreProperties>
</file>