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16459200"/>
  <p:notesSz cx="6858000" cy="9144000"/>
  <p:defaultTextStyle>
    <a:defPPr>
      <a:defRPr lang="en-US"/>
    </a:defPPr>
    <a:lvl1pPr marL="0" algn="l" defTabSz="2508016" rtl="0" eaLnBrk="1" latinLnBrk="0" hangingPunct="1">
      <a:defRPr sz="5000" kern="1200">
        <a:solidFill>
          <a:schemeClr val="tx1"/>
        </a:solidFill>
        <a:latin typeface="+mn-lt"/>
        <a:ea typeface="+mn-ea"/>
        <a:cs typeface="+mn-cs"/>
      </a:defRPr>
    </a:lvl1pPr>
    <a:lvl2pPr marL="1254008" algn="l" defTabSz="2508016" rtl="0" eaLnBrk="1" latinLnBrk="0" hangingPunct="1">
      <a:defRPr sz="5000" kern="1200">
        <a:solidFill>
          <a:schemeClr val="tx1"/>
        </a:solidFill>
        <a:latin typeface="+mn-lt"/>
        <a:ea typeface="+mn-ea"/>
        <a:cs typeface="+mn-cs"/>
      </a:defRPr>
    </a:lvl2pPr>
    <a:lvl3pPr marL="2508016" algn="l" defTabSz="2508016" rtl="0" eaLnBrk="1" latinLnBrk="0" hangingPunct="1">
      <a:defRPr sz="5000" kern="1200">
        <a:solidFill>
          <a:schemeClr val="tx1"/>
        </a:solidFill>
        <a:latin typeface="+mn-lt"/>
        <a:ea typeface="+mn-ea"/>
        <a:cs typeface="+mn-cs"/>
      </a:defRPr>
    </a:lvl3pPr>
    <a:lvl4pPr marL="3762025" algn="l" defTabSz="2508016" rtl="0" eaLnBrk="1" latinLnBrk="0" hangingPunct="1">
      <a:defRPr sz="5000" kern="1200">
        <a:solidFill>
          <a:schemeClr val="tx1"/>
        </a:solidFill>
        <a:latin typeface="+mn-lt"/>
        <a:ea typeface="+mn-ea"/>
        <a:cs typeface="+mn-cs"/>
      </a:defRPr>
    </a:lvl4pPr>
    <a:lvl5pPr marL="5016033" algn="l" defTabSz="2508016" rtl="0" eaLnBrk="1" latinLnBrk="0" hangingPunct="1">
      <a:defRPr sz="5000" kern="1200">
        <a:solidFill>
          <a:schemeClr val="tx1"/>
        </a:solidFill>
        <a:latin typeface="+mn-lt"/>
        <a:ea typeface="+mn-ea"/>
        <a:cs typeface="+mn-cs"/>
      </a:defRPr>
    </a:lvl5pPr>
    <a:lvl6pPr marL="6270041" algn="l" defTabSz="2508016" rtl="0" eaLnBrk="1" latinLnBrk="0" hangingPunct="1">
      <a:defRPr sz="5000" kern="1200">
        <a:solidFill>
          <a:schemeClr val="tx1"/>
        </a:solidFill>
        <a:latin typeface="+mn-lt"/>
        <a:ea typeface="+mn-ea"/>
        <a:cs typeface="+mn-cs"/>
      </a:defRPr>
    </a:lvl6pPr>
    <a:lvl7pPr marL="7524049" algn="l" defTabSz="2508016" rtl="0" eaLnBrk="1" latinLnBrk="0" hangingPunct="1">
      <a:defRPr sz="5000" kern="1200">
        <a:solidFill>
          <a:schemeClr val="tx1"/>
        </a:solidFill>
        <a:latin typeface="+mn-lt"/>
        <a:ea typeface="+mn-ea"/>
        <a:cs typeface="+mn-cs"/>
      </a:defRPr>
    </a:lvl7pPr>
    <a:lvl8pPr marL="8778057" algn="l" defTabSz="2508016" rtl="0" eaLnBrk="1" latinLnBrk="0" hangingPunct="1">
      <a:defRPr sz="5000" kern="1200">
        <a:solidFill>
          <a:schemeClr val="tx1"/>
        </a:solidFill>
        <a:latin typeface="+mn-lt"/>
        <a:ea typeface="+mn-ea"/>
        <a:cs typeface="+mn-cs"/>
      </a:defRPr>
    </a:lvl8pPr>
    <a:lvl9pPr marL="10032066" algn="l" defTabSz="2508016" rtl="0" eaLnBrk="1" latinLnBrk="0" hangingPunct="1">
      <a:defRPr sz="5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E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40" d="100"/>
          <a:sy n="40" d="100"/>
        </p:scale>
        <p:origin x="1640" y="256"/>
      </p:cViewPr>
      <p:guideLst>
        <p:guide orient="horz" pos="5184"/>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9DB0DC-CFB4-4ACC-94BE-C3E47584DC4A}" type="datetimeFigureOut">
              <a:rPr lang="en-US" smtClean="0"/>
              <a:pPr/>
              <a:t>11/19/19</a:t>
            </a:fld>
            <a:endParaRPr lang="en-US"/>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C3977E-C5C1-4F73-8491-9BFD484A0247}" type="slidenum">
              <a:rPr lang="en-US" smtClean="0"/>
              <a:pPr/>
              <a:t>‹#›</a:t>
            </a:fld>
            <a:endParaRPr lang="en-US"/>
          </a:p>
        </p:txBody>
      </p:sp>
    </p:spTree>
    <p:extLst>
      <p:ext uri="{BB962C8B-B14F-4D97-AF65-F5344CB8AC3E}">
        <p14:creationId xmlns:p14="http://schemas.microsoft.com/office/powerpoint/2010/main" val="550929813"/>
      </p:ext>
    </p:extLst>
  </p:cSld>
  <p:clrMap bg1="lt1" tx1="dk1" bg2="lt2" tx2="dk2" accent1="accent1" accent2="accent2" accent3="accent3" accent4="accent4" accent5="accent5" accent6="accent6" hlink="hlink" folHlink="folHlink"/>
  <p:notesStyle>
    <a:lvl1pPr marL="0" algn="l" defTabSz="731520" rtl="0" eaLnBrk="1" latinLnBrk="0" hangingPunct="1">
      <a:defRPr sz="1000" kern="1200">
        <a:solidFill>
          <a:schemeClr val="tx1"/>
        </a:solidFill>
        <a:latin typeface="+mn-lt"/>
        <a:ea typeface="+mn-ea"/>
        <a:cs typeface="+mn-cs"/>
      </a:defRPr>
    </a:lvl1pPr>
    <a:lvl2pPr marL="365760" algn="l" defTabSz="731520" rtl="0" eaLnBrk="1" latinLnBrk="0" hangingPunct="1">
      <a:defRPr sz="1000" kern="1200">
        <a:solidFill>
          <a:schemeClr val="tx1"/>
        </a:solidFill>
        <a:latin typeface="+mn-lt"/>
        <a:ea typeface="+mn-ea"/>
        <a:cs typeface="+mn-cs"/>
      </a:defRPr>
    </a:lvl2pPr>
    <a:lvl3pPr marL="731520" algn="l" defTabSz="731520" rtl="0" eaLnBrk="1" latinLnBrk="0" hangingPunct="1">
      <a:defRPr sz="1000" kern="1200">
        <a:solidFill>
          <a:schemeClr val="tx1"/>
        </a:solidFill>
        <a:latin typeface="+mn-lt"/>
        <a:ea typeface="+mn-ea"/>
        <a:cs typeface="+mn-cs"/>
      </a:defRPr>
    </a:lvl3pPr>
    <a:lvl4pPr marL="1097280" algn="l" defTabSz="731520" rtl="0" eaLnBrk="1" latinLnBrk="0" hangingPunct="1">
      <a:defRPr sz="1000" kern="1200">
        <a:solidFill>
          <a:schemeClr val="tx1"/>
        </a:solidFill>
        <a:latin typeface="+mn-lt"/>
        <a:ea typeface="+mn-ea"/>
        <a:cs typeface="+mn-cs"/>
      </a:defRPr>
    </a:lvl4pPr>
    <a:lvl5pPr marL="1463040" algn="l" defTabSz="731520" rtl="0" eaLnBrk="1" latinLnBrk="0" hangingPunct="1">
      <a:defRPr sz="1000" kern="1200">
        <a:solidFill>
          <a:schemeClr val="tx1"/>
        </a:solidFill>
        <a:latin typeface="+mn-lt"/>
        <a:ea typeface="+mn-ea"/>
        <a:cs typeface="+mn-cs"/>
      </a:defRPr>
    </a:lvl5pPr>
    <a:lvl6pPr marL="1828800" algn="l" defTabSz="731520" rtl="0" eaLnBrk="1" latinLnBrk="0" hangingPunct="1">
      <a:defRPr sz="1000" kern="1200">
        <a:solidFill>
          <a:schemeClr val="tx1"/>
        </a:solidFill>
        <a:latin typeface="+mn-lt"/>
        <a:ea typeface="+mn-ea"/>
        <a:cs typeface="+mn-cs"/>
      </a:defRPr>
    </a:lvl6pPr>
    <a:lvl7pPr marL="2194560" algn="l" defTabSz="731520" rtl="0" eaLnBrk="1" latinLnBrk="0" hangingPunct="1">
      <a:defRPr sz="1000" kern="1200">
        <a:solidFill>
          <a:schemeClr val="tx1"/>
        </a:solidFill>
        <a:latin typeface="+mn-lt"/>
        <a:ea typeface="+mn-ea"/>
        <a:cs typeface="+mn-cs"/>
      </a:defRPr>
    </a:lvl7pPr>
    <a:lvl8pPr marL="2560320" algn="l" defTabSz="731520" rtl="0" eaLnBrk="1" latinLnBrk="0" hangingPunct="1">
      <a:defRPr sz="1000" kern="1200">
        <a:solidFill>
          <a:schemeClr val="tx1"/>
        </a:solidFill>
        <a:latin typeface="+mn-lt"/>
        <a:ea typeface="+mn-ea"/>
        <a:cs typeface="+mn-cs"/>
      </a:defRPr>
    </a:lvl8pPr>
    <a:lvl9pPr marL="2926080" algn="l" defTabSz="73152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1500" y="685800"/>
            <a:ext cx="5715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C3977E-C5C1-4F73-8491-9BFD484A0247}" type="slidenum">
              <a:rPr lang="en-US" smtClean="0"/>
              <a:pPr/>
              <a:t>1</a:t>
            </a:fld>
            <a:endParaRPr lang="en-US"/>
          </a:p>
        </p:txBody>
      </p:sp>
    </p:spTree>
    <p:extLst>
      <p:ext uri="{BB962C8B-B14F-4D97-AF65-F5344CB8AC3E}">
        <p14:creationId xmlns:p14="http://schemas.microsoft.com/office/powerpoint/2010/main" val="237316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2"/>
            <a:ext cx="23317200" cy="3528060"/>
          </a:xfrm>
        </p:spPr>
        <p:txBody>
          <a:bodyPr/>
          <a:lstStyle/>
          <a:p>
            <a:r>
              <a:rPr lang="en-US"/>
              <a:t>Click to edit Master title style</a:t>
            </a:r>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254008" indent="0" algn="ctr">
              <a:buNone/>
              <a:defRPr>
                <a:solidFill>
                  <a:schemeClr val="tx1">
                    <a:tint val="75000"/>
                  </a:schemeClr>
                </a:solidFill>
              </a:defRPr>
            </a:lvl2pPr>
            <a:lvl3pPr marL="2508016" indent="0" algn="ctr">
              <a:buNone/>
              <a:defRPr>
                <a:solidFill>
                  <a:schemeClr val="tx1">
                    <a:tint val="75000"/>
                  </a:schemeClr>
                </a:solidFill>
              </a:defRPr>
            </a:lvl3pPr>
            <a:lvl4pPr marL="3762025" indent="0" algn="ctr">
              <a:buNone/>
              <a:defRPr>
                <a:solidFill>
                  <a:schemeClr val="tx1">
                    <a:tint val="75000"/>
                  </a:schemeClr>
                </a:solidFill>
              </a:defRPr>
            </a:lvl4pPr>
            <a:lvl5pPr marL="5016033" indent="0" algn="ctr">
              <a:buNone/>
              <a:defRPr>
                <a:solidFill>
                  <a:schemeClr val="tx1">
                    <a:tint val="75000"/>
                  </a:schemeClr>
                </a:solidFill>
              </a:defRPr>
            </a:lvl5pPr>
            <a:lvl6pPr marL="6270041" indent="0" algn="ctr">
              <a:buNone/>
              <a:defRPr>
                <a:solidFill>
                  <a:schemeClr val="tx1">
                    <a:tint val="75000"/>
                  </a:schemeClr>
                </a:solidFill>
              </a:defRPr>
            </a:lvl6pPr>
            <a:lvl7pPr marL="7524049" indent="0" algn="ctr">
              <a:buNone/>
              <a:defRPr>
                <a:solidFill>
                  <a:schemeClr val="tx1">
                    <a:tint val="75000"/>
                  </a:schemeClr>
                </a:solidFill>
              </a:defRPr>
            </a:lvl7pPr>
            <a:lvl8pPr marL="8778057" indent="0" algn="ctr">
              <a:buNone/>
              <a:defRPr>
                <a:solidFill>
                  <a:schemeClr val="tx1">
                    <a:tint val="75000"/>
                  </a:schemeClr>
                </a:solidFill>
              </a:defRPr>
            </a:lvl8pPr>
            <a:lvl9pPr marL="1003206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7E72F8-F46B-42B4-B5EB-4DFEF94DAE19}" type="datetimeFigureOut">
              <a:rPr lang="en-US" smtClean="0"/>
              <a:pPr/>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7E72F8-F46B-42B4-B5EB-4DFEF94DAE19}" type="datetimeFigureOut">
              <a:rPr lang="en-US" smtClean="0"/>
              <a:pPr/>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599426" y="2110741"/>
            <a:ext cx="22217064" cy="4493895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38716" y="2110741"/>
            <a:ext cx="66203511" cy="449389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7E72F8-F46B-42B4-B5EB-4DFEF94DAE19}" type="datetimeFigureOut">
              <a:rPr lang="en-US" smtClean="0"/>
              <a:pPr/>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7E72F8-F46B-42B4-B5EB-4DFEF94DAE19}" type="datetimeFigureOut">
              <a:rPr lang="en-US" smtClean="0"/>
              <a:pPr/>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2"/>
            <a:ext cx="23317200" cy="3268980"/>
          </a:xfrm>
        </p:spPr>
        <p:txBody>
          <a:bodyPr anchor="t"/>
          <a:lstStyle>
            <a:lvl1pPr algn="l">
              <a:defRPr sz="11000" b="1" cap="all"/>
            </a:lvl1pPr>
          </a:lstStyle>
          <a:p>
            <a:r>
              <a:rPr lang="en-US"/>
              <a:t>Click to edit Master title style</a:t>
            </a:r>
          </a:p>
        </p:txBody>
      </p:sp>
      <p:sp>
        <p:nvSpPr>
          <p:cNvPr id="3" name="Text Placeholder 2"/>
          <p:cNvSpPr>
            <a:spLocks noGrp="1"/>
          </p:cNvSpPr>
          <p:nvPr>
            <p:ph type="body" idx="1"/>
          </p:nvPr>
        </p:nvSpPr>
        <p:spPr>
          <a:xfrm>
            <a:off x="2166939" y="6976112"/>
            <a:ext cx="23317200" cy="3600449"/>
          </a:xfrm>
        </p:spPr>
        <p:txBody>
          <a:bodyPr anchor="b"/>
          <a:lstStyle>
            <a:lvl1pPr marL="0" indent="0">
              <a:buNone/>
              <a:defRPr sz="5500">
                <a:solidFill>
                  <a:schemeClr val="tx1">
                    <a:tint val="75000"/>
                  </a:schemeClr>
                </a:solidFill>
              </a:defRPr>
            </a:lvl1pPr>
            <a:lvl2pPr marL="1254008" indent="0">
              <a:buNone/>
              <a:defRPr sz="5000">
                <a:solidFill>
                  <a:schemeClr val="tx1">
                    <a:tint val="75000"/>
                  </a:schemeClr>
                </a:solidFill>
              </a:defRPr>
            </a:lvl2pPr>
            <a:lvl3pPr marL="2508016" indent="0">
              <a:buNone/>
              <a:defRPr sz="4400">
                <a:solidFill>
                  <a:schemeClr val="tx1">
                    <a:tint val="75000"/>
                  </a:schemeClr>
                </a:solidFill>
              </a:defRPr>
            </a:lvl3pPr>
            <a:lvl4pPr marL="3762025" indent="0">
              <a:buNone/>
              <a:defRPr sz="3800">
                <a:solidFill>
                  <a:schemeClr val="tx1">
                    <a:tint val="75000"/>
                  </a:schemeClr>
                </a:solidFill>
              </a:defRPr>
            </a:lvl4pPr>
            <a:lvl5pPr marL="5016033" indent="0">
              <a:buNone/>
              <a:defRPr sz="3800">
                <a:solidFill>
                  <a:schemeClr val="tx1">
                    <a:tint val="75000"/>
                  </a:schemeClr>
                </a:solidFill>
              </a:defRPr>
            </a:lvl5pPr>
            <a:lvl6pPr marL="6270041" indent="0">
              <a:buNone/>
              <a:defRPr sz="3800">
                <a:solidFill>
                  <a:schemeClr val="tx1">
                    <a:tint val="75000"/>
                  </a:schemeClr>
                </a:solidFill>
              </a:defRPr>
            </a:lvl6pPr>
            <a:lvl7pPr marL="7524049" indent="0">
              <a:buNone/>
              <a:defRPr sz="3800">
                <a:solidFill>
                  <a:schemeClr val="tx1">
                    <a:tint val="75000"/>
                  </a:schemeClr>
                </a:solidFill>
              </a:defRPr>
            </a:lvl7pPr>
            <a:lvl8pPr marL="8778057" indent="0">
              <a:buNone/>
              <a:defRPr sz="3800">
                <a:solidFill>
                  <a:schemeClr val="tx1">
                    <a:tint val="75000"/>
                  </a:schemeClr>
                </a:solidFill>
              </a:defRPr>
            </a:lvl8pPr>
            <a:lvl9pPr marL="10032066" indent="0">
              <a:buNone/>
              <a:defRPr sz="3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7E72F8-F46B-42B4-B5EB-4DFEF94DAE19}" type="datetimeFigureOut">
              <a:rPr lang="en-US" smtClean="0"/>
              <a:pPr/>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38714" y="12291061"/>
            <a:ext cx="44210286" cy="34758632"/>
          </a:xfrm>
        </p:spPr>
        <p:txBody>
          <a:bodyPr/>
          <a:lstStyle>
            <a:lvl1pPr>
              <a:defRPr sz="7700"/>
            </a:lvl1pPr>
            <a:lvl2pPr>
              <a:defRPr sz="6600"/>
            </a:lvl2pPr>
            <a:lvl3pPr>
              <a:defRPr sz="5500"/>
            </a:lvl3pPr>
            <a:lvl4pPr>
              <a:defRPr sz="5000"/>
            </a:lvl4pPr>
            <a:lvl5pPr>
              <a:defRPr sz="5000"/>
            </a:lvl5pPr>
            <a:lvl6pPr>
              <a:defRPr sz="5000"/>
            </a:lvl6pPr>
            <a:lvl7pPr>
              <a:defRPr sz="5000"/>
            </a:lvl7pPr>
            <a:lvl8pPr>
              <a:defRPr sz="5000"/>
            </a:lvl8pPr>
            <a:lvl9pPr>
              <a:defRPr sz="5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606202" y="12291061"/>
            <a:ext cx="44210289" cy="34758632"/>
          </a:xfrm>
        </p:spPr>
        <p:txBody>
          <a:bodyPr/>
          <a:lstStyle>
            <a:lvl1pPr>
              <a:defRPr sz="7700"/>
            </a:lvl1pPr>
            <a:lvl2pPr>
              <a:defRPr sz="6600"/>
            </a:lvl2pPr>
            <a:lvl3pPr>
              <a:defRPr sz="5500"/>
            </a:lvl3pPr>
            <a:lvl4pPr>
              <a:defRPr sz="5000"/>
            </a:lvl4pPr>
            <a:lvl5pPr>
              <a:defRPr sz="5000"/>
            </a:lvl5pPr>
            <a:lvl6pPr>
              <a:defRPr sz="5000"/>
            </a:lvl6pPr>
            <a:lvl7pPr>
              <a:defRPr sz="5000"/>
            </a:lvl7pPr>
            <a:lvl8pPr>
              <a:defRPr sz="5000"/>
            </a:lvl8pPr>
            <a:lvl9pPr>
              <a:defRPr sz="5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7E72F8-F46B-42B4-B5EB-4DFEF94DAE19}" type="datetimeFigureOut">
              <a:rPr lang="en-US" smtClean="0"/>
              <a:pPr/>
              <a:t>11/19/19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1" y="3684271"/>
            <a:ext cx="12120564" cy="1535429"/>
          </a:xfrm>
        </p:spPr>
        <p:txBody>
          <a:bodyPr anchor="b"/>
          <a:lstStyle>
            <a:lvl1pPr marL="0" indent="0">
              <a:buNone/>
              <a:defRPr sz="6600" b="1"/>
            </a:lvl1pPr>
            <a:lvl2pPr marL="1254008" indent="0">
              <a:buNone/>
              <a:defRPr sz="5500" b="1"/>
            </a:lvl2pPr>
            <a:lvl3pPr marL="2508016" indent="0">
              <a:buNone/>
              <a:defRPr sz="5000" b="1"/>
            </a:lvl3pPr>
            <a:lvl4pPr marL="3762025"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6" indent="0">
              <a:buNone/>
              <a:defRPr sz="4400" b="1"/>
            </a:lvl9pPr>
          </a:lstStyle>
          <a:p>
            <a:pPr lvl="0"/>
            <a:r>
              <a:rPr lang="en-US"/>
              <a:t>Click to edit Master text styles</a:t>
            </a:r>
          </a:p>
        </p:txBody>
      </p:sp>
      <p:sp>
        <p:nvSpPr>
          <p:cNvPr id="4" name="Content Placeholder 3"/>
          <p:cNvSpPr>
            <a:spLocks noGrp="1"/>
          </p:cNvSpPr>
          <p:nvPr>
            <p:ph sz="half" idx="2"/>
          </p:nvPr>
        </p:nvSpPr>
        <p:spPr>
          <a:xfrm>
            <a:off x="1371601" y="5219700"/>
            <a:ext cx="12120564" cy="9483092"/>
          </a:xfrm>
        </p:spPr>
        <p:txBody>
          <a:bodyPr/>
          <a:lstStyle>
            <a:lvl1pPr>
              <a:defRPr sz="6600"/>
            </a:lvl1pPr>
            <a:lvl2pPr>
              <a:defRPr sz="5500"/>
            </a:lvl2pPr>
            <a:lvl3pPr>
              <a:defRPr sz="50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6600" b="1"/>
            </a:lvl1pPr>
            <a:lvl2pPr marL="1254008" indent="0">
              <a:buNone/>
              <a:defRPr sz="5500" b="1"/>
            </a:lvl2pPr>
            <a:lvl3pPr marL="2508016" indent="0">
              <a:buNone/>
              <a:defRPr sz="5000" b="1"/>
            </a:lvl3pPr>
            <a:lvl4pPr marL="3762025"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6" indent="0">
              <a:buNone/>
              <a:defRPr sz="4400" b="1"/>
            </a:lvl9pPr>
          </a:lstStyle>
          <a:p>
            <a:pPr lvl="0"/>
            <a:r>
              <a:rPr lang="en-US"/>
              <a:t>Click to edit Master text styles</a:t>
            </a:r>
          </a:p>
        </p:txBody>
      </p:sp>
      <p:sp>
        <p:nvSpPr>
          <p:cNvPr id="6" name="Content Placeholder 5"/>
          <p:cNvSpPr>
            <a:spLocks noGrp="1"/>
          </p:cNvSpPr>
          <p:nvPr>
            <p:ph sz="quarter" idx="4"/>
          </p:nvPr>
        </p:nvSpPr>
        <p:spPr>
          <a:xfrm>
            <a:off x="13935077" y="5219700"/>
            <a:ext cx="12125325" cy="9483092"/>
          </a:xfrm>
        </p:spPr>
        <p:txBody>
          <a:bodyPr/>
          <a:lstStyle>
            <a:lvl1pPr>
              <a:defRPr sz="6600"/>
            </a:lvl1pPr>
            <a:lvl2pPr>
              <a:defRPr sz="5500"/>
            </a:lvl2pPr>
            <a:lvl3pPr>
              <a:defRPr sz="50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7E72F8-F46B-42B4-B5EB-4DFEF94DAE19}" type="datetimeFigureOut">
              <a:rPr lang="en-US" smtClean="0"/>
              <a:pPr/>
              <a:t>11/19/19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7E72F8-F46B-42B4-B5EB-4DFEF94DAE19}" type="datetimeFigureOut">
              <a:rPr lang="en-US" smtClean="0"/>
              <a:pPr/>
              <a:t>11/19/19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7E72F8-F46B-42B4-B5EB-4DFEF94DAE19}" type="datetimeFigureOut">
              <a:rPr lang="en-US" smtClean="0"/>
              <a:pPr/>
              <a:t>11/19/19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5500" b="1"/>
            </a:lvl1pPr>
          </a:lstStyle>
          <a:p>
            <a:r>
              <a:rPr lang="en-US"/>
              <a:t>Click to edit Master title style</a:t>
            </a:r>
          </a:p>
        </p:txBody>
      </p:sp>
      <p:sp>
        <p:nvSpPr>
          <p:cNvPr id="3" name="Content Placeholder 2"/>
          <p:cNvSpPr>
            <a:spLocks noGrp="1"/>
          </p:cNvSpPr>
          <p:nvPr>
            <p:ph idx="1"/>
          </p:nvPr>
        </p:nvSpPr>
        <p:spPr>
          <a:xfrm>
            <a:off x="10725150" y="655320"/>
            <a:ext cx="15335250" cy="14047472"/>
          </a:xfrm>
        </p:spPr>
        <p:txBody>
          <a:bodyPr/>
          <a:lstStyle>
            <a:lvl1pPr>
              <a:defRPr sz="8800"/>
            </a:lvl1pPr>
            <a:lvl2pPr>
              <a:defRPr sz="7700"/>
            </a:lvl2pPr>
            <a:lvl3pPr>
              <a:defRPr sz="66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3444240"/>
            <a:ext cx="9024939" cy="11258552"/>
          </a:xfrm>
        </p:spPr>
        <p:txBody>
          <a:bodyPr/>
          <a:lstStyle>
            <a:lvl1pPr marL="0" indent="0">
              <a:buNone/>
              <a:defRPr sz="3800"/>
            </a:lvl1pPr>
            <a:lvl2pPr marL="1254008" indent="0">
              <a:buNone/>
              <a:defRPr sz="3300"/>
            </a:lvl2pPr>
            <a:lvl3pPr marL="2508016" indent="0">
              <a:buNone/>
              <a:defRPr sz="2700"/>
            </a:lvl3pPr>
            <a:lvl4pPr marL="3762025"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6"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67E72F8-F46B-42B4-B5EB-4DFEF94DAE19}" type="datetimeFigureOut">
              <a:rPr lang="en-US" smtClean="0"/>
              <a:pPr/>
              <a:t>11/19/19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2"/>
          </a:xfrm>
        </p:spPr>
        <p:txBody>
          <a:bodyPr anchor="b"/>
          <a:lstStyle>
            <a:lvl1pPr algn="l">
              <a:defRPr sz="5500" b="1"/>
            </a:lvl1pPr>
          </a:lstStyle>
          <a:p>
            <a:r>
              <a:rPr lang="en-US"/>
              <a:t>Click to edit Master title style</a:t>
            </a:r>
          </a:p>
        </p:txBody>
      </p:sp>
      <p:sp>
        <p:nvSpPr>
          <p:cNvPr id="3" name="Picture Placeholder 2"/>
          <p:cNvSpPr>
            <a:spLocks noGrp="1"/>
          </p:cNvSpPr>
          <p:nvPr>
            <p:ph type="pic" idx="1"/>
          </p:nvPr>
        </p:nvSpPr>
        <p:spPr>
          <a:xfrm>
            <a:off x="5376864" y="1470660"/>
            <a:ext cx="16459200" cy="9875520"/>
          </a:xfrm>
        </p:spPr>
        <p:txBody>
          <a:bodyPr/>
          <a:lstStyle>
            <a:lvl1pPr marL="0" indent="0">
              <a:buNone/>
              <a:defRPr sz="8800"/>
            </a:lvl1pPr>
            <a:lvl2pPr marL="1254008" indent="0">
              <a:buNone/>
              <a:defRPr sz="7700"/>
            </a:lvl2pPr>
            <a:lvl3pPr marL="2508016" indent="0">
              <a:buNone/>
              <a:defRPr sz="6600"/>
            </a:lvl3pPr>
            <a:lvl4pPr marL="3762025" indent="0">
              <a:buNone/>
              <a:defRPr sz="5500"/>
            </a:lvl4pPr>
            <a:lvl5pPr marL="5016033" indent="0">
              <a:buNone/>
              <a:defRPr sz="5500"/>
            </a:lvl5pPr>
            <a:lvl6pPr marL="6270041" indent="0">
              <a:buNone/>
              <a:defRPr sz="5500"/>
            </a:lvl6pPr>
            <a:lvl7pPr marL="7524049" indent="0">
              <a:buNone/>
              <a:defRPr sz="5500"/>
            </a:lvl7pPr>
            <a:lvl8pPr marL="8778057" indent="0">
              <a:buNone/>
              <a:defRPr sz="5500"/>
            </a:lvl8pPr>
            <a:lvl9pPr marL="10032066" indent="0">
              <a:buNone/>
              <a:defRPr sz="5500"/>
            </a:lvl9pPr>
          </a:lstStyle>
          <a:p>
            <a:endParaRPr lang="en-US"/>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3800"/>
            </a:lvl1pPr>
            <a:lvl2pPr marL="1254008" indent="0">
              <a:buNone/>
              <a:defRPr sz="3300"/>
            </a:lvl2pPr>
            <a:lvl3pPr marL="2508016" indent="0">
              <a:buNone/>
              <a:defRPr sz="2700"/>
            </a:lvl3pPr>
            <a:lvl4pPr marL="3762025"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6"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67E72F8-F46B-42B4-B5EB-4DFEF94DAE19}" type="datetimeFigureOut">
              <a:rPr lang="en-US" smtClean="0"/>
              <a:pPr/>
              <a:t>11/19/19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50802" tIns="125401" rIns="250802" bIns="125401" rtlCol="0" anchor="ctr">
            <a:normAutofit/>
          </a:bodyPr>
          <a:lstStyle/>
          <a:p>
            <a:r>
              <a:rPr lang="en-US"/>
              <a:t>Click to edit Master title style</a:t>
            </a:r>
          </a:p>
        </p:txBody>
      </p:sp>
      <p:sp>
        <p:nvSpPr>
          <p:cNvPr id="3" name="Text Placeholder 2"/>
          <p:cNvSpPr>
            <a:spLocks noGrp="1"/>
          </p:cNvSpPr>
          <p:nvPr>
            <p:ph type="body" idx="1"/>
          </p:nvPr>
        </p:nvSpPr>
        <p:spPr>
          <a:xfrm>
            <a:off x="1371600" y="3840481"/>
            <a:ext cx="24688800" cy="10862312"/>
          </a:xfrm>
          <a:prstGeom prst="rect">
            <a:avLst/>
          </a:prstGeom>
        </p:spPr>
        <p:txBody>
          <a:bodyPr vert="horz" lIns="250802" tIns="125401" rIns="250802" bIns="1254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15255242"/>
            <a:ext cx="6400800" cy="876300"/>
          </a:xfrm>
          <a:prstGeom prst="rect">
            <a:avLst/>
          </a:prstGeom>
        </p:spPr>
        <p:txBody>
          <a:bodyPr vert="horz" lIns="250802" tIns="125401" rIns="250802" bIns="125401" rtlCol="0" anchor="ctr"/>
          <a:lstStyle>
            <a:lvl1pPr algn="l">
              <a:defRPr sz="3300">
                <a:solidFill>
                  <a:schemeClr val="tx1">
                    <a:tint val="75000"/>
                  </a:schemeClr>
                </a:solidFill>
              </a:defRPr>
            </a:lvl1pPr>
          </a:lstStyle>
          <a:p>
            <a:fld id="{467E72F8-F46B-42B4-B5EB-4DFEF94DAE19}" type="datetimeFigureOut">
              <a:rPr lang="en-US" smtClean="0"/>
              <a:pPr/>
              <a:t>11/19/19</a:t>
            </a:fld>
            <a:endParaRPr lang="en-US"/>
          </a:p>
        </p:txBody>
      </p:sp>
      <p:sp>
        <p:nvSpPr>
          <p:cNvPr id="5" name="Footer Placeholder 4"/>
          <p:cNvSpPr>
            <a:spLocks noGrp="1"/>
          </p:cNvSpPr>
          <p:nvPr>
            <p:ph type="ftr" sz="quarter" idx="3"/>
          </p:nvPr>
        </p:nvSpPr>
        <p:spPr>
          <a:xfrm>
            <a:off x="9372600" y="15255242"/>
            <a:ext cx="8686800" cy="876300"/>
          </a:xfrm>
          <a:prstGeom prst="rect">
            <a:avLst/>
          </a:prstGeom>
        </p:spPr>
        <p:txBody>
          <a:bodyPr vert="horz" lIns="250802" tIns="125401" rIns="250802" bIns="125401" rtlCol="0" anchor="ctr"/>
          <a:lstStyle>
            <a:lvl1pPr algn="ctr">
              <a:defRPr sz="3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5255242"/>
            <a:ext cx="6400800" cy="876300"/>
          </a:xfrm>
          <a:prstGeom prst="rect">
            <a:avLst/>
          </a:prstGeom>
        </p:spPr>
        <p:txBody>
          <a:bodyPr vert="horz" lIns="250802" tIns="125401" rIns="250802" bIns="125401" rtlCol="0" anchor="ctr"/>
          <a:lstStyle>
            <a:lvl1pPr algn="r">
              <a:defRPr sz="3300">
                <a:solidFill>
                  <a:schemeClr val="tx1">
                    <a:tint val="75000"/>
                  </a:schemeClr>
                </a:solidFill>
              </a:defRPr>
            </a:lvl1pPr>
          </a:lstStyle>
          <a:p>
            <a:fld id="{6F73FD15-9A6C-4DDB-B404-CD50D6732C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8016" rtl="0" eaLnBrk="1" latinLnBrk="0" hangingPunct="1">
        <a:spcBef>
          <a:spcPct val="0"/>
        </a:spcBef>
        <a:buNone/>
        <a:defRPr sz="12100" kern="1200">
          <a:solidFill>
            <a:schemeClr val="tx1"/>
          </a:solidFill>
          <a:latin typeface="+mj-lt"/>
          <a:ea typeface="+mj-ea"/>
          <a:cs typeface="+mj-cs"/>
        </a:defRPr>
      </a:lvl1pPr>
    </p:titleStyle>
    <p:bodyStyle>
      <a:lvl1pPr marL="940506" indent="-940506" algn="l" defTabSz="2508016"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63" indent="-783755" algn="l" defTabSz="2508016"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5021" indent="-627004" algn="l" defTabSz="2508016"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9029"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3037"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7045"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1053"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5062"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9070"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8016" rtl="0" eaLnBrk="1" latinLnBrk="0" hangingPunct="1">
        <a:defRPr sz="5000" kern="1200">
          <a:solidFill>
            <a:schemeClr val="tx1"/>
          </a:solidFill>
          <a:latin typeface="+mn-lt"/>
          <a:ea typeface="+mn-ea"/>
          <a:cs typeface="+mn-cs"/>
        </a:defRPr>
      </a:lvl1pPr>
      <a:lvl2pPr marL="1254008" algn="l" defTabSz="2508016" rtl="0" eaLnBrk="1" latinLnBrk="0" hangingPunct="1">
        <a:defRPr sz="5000" kern="1200">
          <a:solidFill>
            <a:schemeClr val="tx1"/>
          </a:solidFill>
          <a:latin typeface="+mn-lt"/>
          <a:ea typeface="+mn-ea"/>
          <a:cs typeface="+mn-cs"/>
        </a:defRPr>
      </a:lvl2pPr>
      <a:lvl3pPr marL="2508016" algn="l" defTabSz="2508016" rtl="0" eaLnBrk="1" latinLnBrk="0" hangingPunct="1">
        <a:defRPr sz="5000" kern="1200">
          <a:solidFill>
            <a:schemeClr val="tx1"/>
          </a:solidFill>
          <a:latin typeface="+mn-lt"/>
          <a:ea typeface="+mn-ea"/>
          <a:cs typeface="+mn-cs"/>
        </a:defRPr>
      </a:lvl3pPr>
      <a:lvl4pPr marL="3762025" algn="l" defTabSz="2508016" rtl="0" eaLnBrk="1" latinLnBrk="0" hangingPunct="1">
        <a:defRPr sz="5000" kern="1200">
          <a:solidFill>
            <a:schemeClr val="tx1"/>
          </a:solidFill>
          <a:latin typeface="+mn-lt"/>
          <a:ea typeface="+mn-ea"/>
          <a:cs typeface="+mn-cs"/>
        </a:defRPr>
      </a:lvl4pPr>
      <a:lvl5pPr marL="5016033" algn="l" defTabSz="2508016" rtl="0" eaLnBrk="1" latinLnBrk="0" hangingPunct="1">
        <a:defRPr sz="5000" kern="1200">
          <a:solidFill>
            <a:schemeClr val="tx1"/>
          </a:solidFill>
          <a:latin typeface="+mn-lt"/>
          <a:ea typeface="+mn-ea"/>
          <a:cs typeface="+mn-cs"/>
        </a:defRPr>
      </a:lvl5pPr>
      <a:lvl6pPr marL="6270041" algn="l" defTabSz="2508016" rtl="0" eaLnBrk="1" latinLnBrk="0" hangingPunct="1">
        <a:defRPr sz="5000" kern="1200">
          <a:solidFill>
            <a:schemeClr val="tx1"/>
          </a:solidFill>
          <a:latin typeface="+mn-lt"/>
          <a:ea typeface="+mn-ea"/>
          <a:cs typeface="+mn-cs"/>
        </a:defRPr>
      </a:lvl6pPr>
      <a:lvl7pPr marL="7524049" algn="l" defTabSz="2508016" rtl="0" eaLnBrk="1" latinLnBrk="0" hangingPunct="1">
        <a:defRPr sz="5000" kern="1200">
          <a:solidFill>
            <a:schemeClr val="tx1"/>
          </a:solidFill>
          <a:latin typeface="+mn-lt"/>
          <a:ea typeface="+mn-ea"/>
          <a:cs typeface="+mn-cs"/>
        </a:defRPr>
      </a:lvl7pPr>
      <a:lvl8pPr marL="8778057" algn="l" defTabSz="2508016" rtl="0" eaLnBrk="1" latinLnBrk="0" hangingPunct="1">
        <a:defRPr sz="5000" kern="1200">
          <a:solidFill>
            <a:schemeClr val="tx1"/>
          </a:solidFill>
          <a:latin typeface="+mn-lt"/>
          <a:ea typeface="+mn-ea"/>
          <a:cs typeface="+mn-cs"/>
        </a:defRPr>
      </a:lvl8pPr>
      <a:lvl9pPr marL="10032066" algn="l" defTabSz="2508016" rtl="0" eaLnBrk="1" latinLnBrk="0" hangingPunct="1">
        <a:defRPr sz="5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18" Type="http://schemas.openxmlformats.org/officeDocument/2006/relationships/image" Target="../media/image16.png"/><Relationship Id="rId3" Type="http://schemas.openxmlformats.org/officeDocument/2006/relationships/image" Target="../media/image1.emf"/><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svg"/><Relationship Id="rId25"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sv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svg"/><Relationship Id="rId24" Type="http://schemas.openxmlformats.org/officeDocument/2006/relationships/image" Target="../media/image22.svg"/><Relationship Id="rId5" Type="http://schemas.openxmlformats.org/officeDocument/2006/relationships/image" Target="../media/image3.png"/><Relationship Id="rId15" Type="http://schemas.openxmlformats.org/officeDocument/2006/relationships/image" Target="../media/image13.svg"/><Relationship Id="rId23" Type="http://schemas.openxmlformats.org/officeDocument/2006/relationships/image" Target="../media/image21.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 Id="rId22" Type="http://schemas.openxmlformats.org/officeDocument/2006/relationships/image" Target="../media/image2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37"/>
          <p:cNvSpPr>
            <a:spLocks noChangeShapeType="1"/>
          </p:cNvSpPr>
          <p:nvPr/>
        </p:nvSpPr>
        <p:spPr bwMode="auto">
          <a:xfrm flipV="1">
            <a:off x="762000" y="1371600"/>
            <a:ext cx="25908000" cy="0"/>
          </a:xfrm>
          <a:prstGeom prst="line">
            <a:avLst/>
          </a:prstGeom>
          <a:noFill/>
          <a:ln w="88900">
            <a:solidFill>
              <a:srgbClr val="C00000"/>
            </a:solidFill>
            <a:round/>
            <a:headEnd/>
            <a:tailEnd/>
          </a:ln>
          <a:effectLst/>
        </p:spPr>
        <p:txBody>
          <a:bodyPr wrap="square" lIns="263347" tIns="263347" rIns="263347" bIns="263347">
            <a:spAutoFit/>
          </a:bodyPr>
          <a:lstStyle/>
          <a:p>
            <a:endParaRPr lang="en-US"/>
          </a:p>
        </p:txBody>
      </p:sp>
      <p:sp>
        <p:nvSpPr>
          <p:cNvPr id="5" name="Rectangle 167"/>
          <p:cNvSpPr>
            <a:spLocks noChangeArrowheads="1"/>
          </p:cNvSpPr>
          <p:nvPr/>
        </p:nvSpPr>
        <p:spPr bwMode="auto">
          <a:xfrm>
            <a:off x="762000" y="1235094"/>
            <a:ext cx="25869629" cy="1371600"/>
          </a:xfrm>
          <a:prstGeom prst="rect">
            <a:avLst/>
          </a:prstGeom>
          <a:noFill/>
          <a:ln w="9525">
            <a:noFill/>
            <a:miter lim="800000"/>
            <a:headEnd/>
            <a:tailEnd/>
          </a:ln>
          <a:effectLst/>
        </p:spPr>
        <p:txBody>
          <a:bodyPr lIns="242297" tIns="121148" rIns="242297" bIns="121148" anchor="ctr"/>
          <a:lstStyle/>
          <a:p>
            <a:pPr defTabSz="2421890">
              <a:spcAft>
                <a:spcPts val="300"/>
              </a:spcAft>
              <a:defRPr/>
            </a:pPr>
            <a:r>
              <a:rPr lang="en-US" sz="2800" dirty="0">
                <a:solidFill>
                  <a:srgbClr val="001E62"/>
                </a:solidFill>
                <a:latin typeface="Palatino Linotype" panose="02040502050505030304" pitchFamily="18" charset="0"/>
              </a:rPr>
              <a:t>Kathleen M. </a:t>
            </a:r>
            <a:r>
              <a:rPr lang="en-US" sz="2800" dirty="0" err="1">
                <a:solidFill>
                  <a:srgbClr val="001E62"/>
                </a:solidFill>
                <a:latin typeface="Palatino Linotype" panose="02040502050505030304" pitchFamily="18" charset="0"/>
              </a:rPr>
              <a:t>Rospenda</a:t>
            </a:r>
            <a:r>
              <a:rPr lang="en-US" sz="2800" baseline="30000" dirty="0" err="1">
                <a:solidFill>
                  <a:srgbClr val="001E62"/>
                </a:solidFill>
                <a:latin typeface="Palatino Linotype" panose="02040502050505030304" pitchFamily="18" charset="0"/>
              </a:rPr>
              <a:t>a</a:t>
            </a:r>
            <a:r>
              <a:rPr lang="en-US" sz="2800" dirty="0">
                <a:solidFill>
                  <a:srgbClr val="001E62"/>
                </a:solidFill>
                <a:latin typeface="Palatino Linotype" panose="02040502050505030304" pitchFamily="18" charset="0"/>
              </a:rPr>
              <a:t>, Jeni Hebert-</a:t>
            </a:r>
            <a:r>
              <a:rPr lang="en-US" sz="2800" dirty="0" err="1">
                <a:solidFill>
                  <a:srgbClr val="001E62"/>
                </a:solidFill>
                <a:latin typeface="Palatino Linotype" panose="02040502050505030304" pitchFamily="18" charset="0"/>
              </a:rPr>
              <a:t>Beirne</a:t>
            </a:r>
            <a:r>
              <a:rPr lang="en-US" sz="2800" baseline="30000" dirty="0" err="1">
                <a:solidFill>
                  <a:srgbClr val="001E62"/>
                </a:solidFill>
                <a:latin typeface="Palatino Linotype" panose="02040502050505030304" pitchFamily="18" charset="0"/>
              </a:rPr>
              <a:t>a</a:t>
            </a:r>
            <a:r>
              <a:rPr lang="en-US" sz="2800" dirty="0">
                <a:solidFill>
                  <a:srgbClr val="001E62"/>
                </a:solidFill>
                <a:latin typeface="Palatino Linotype" panose="02040502050505030304" pitchFamily="18" charset="0"/>
              </a:rPr>
              <a:t>, Lorraine </a:t>
            </a:r>
            <a:r>
              <a:rPr lang="en-US" sz="2800" dirty="0" err="1">
                <a:solidFill>
                  <a:srgbClr val="001E62"/>
                </a:solidFill>
                <a:latin typeface="Palatino Linotype" panose="02040502050505030304" pitchFamily="18" charset="0"/>
              </a:rPr>
              <a:t>Conroy</a:t>
            </a:r>
            <a:r>
              <a:rPr lang="en-US" sz="2800" baseline="30000" dirty="0" err="1">
                <a:solidFill>
                  <a:srgbClr val="001E62"/>
                </a:solidFill>
                <a:latin typeface="Palatino Linotype" panose="02040502050505030304" pitchFamily="18" charset="0"/>
              </a:rPr>
              <a:t>a</a:t>
            </a:r>
            <a:r>
              <a:rPr lang="en-US" sz="2800" dirty="0">
                <a:solidFill>
                  <a:srgbClr val="001E62"/>
                </a:solidFill>
                <a:latin typeface="Palatino Linotype" panose="02040502050505030304" pitchFamily="18" charset="0"/>
              </a:rPr>
              <a:t>, Dolores </a:t>
            </a:r>
            <a:r>
              <a:rPr lang="en-US" sz="2800" dirty="0" err="1">
                <a:solidFill>
                  <a:srgbClr val="001E62"/>
                </a:solidFill>
                <a:latin typeface="Palatino Linotype" panose="02040502050505030304" pitchFamily="18" charset="0"/>
              </a:rPr>
              <a:t>Castañeda</a:t>
            </a:r>
            <a:r>
              <a:rPr lang="en-US" sz="2800" baseline="30000" dirty="0" err="1">
                <a:solidFill>
                  <a:srgbClr val="001E62"/>
                </a:solidFill>
                <a:latin typeface="Palatino Linotype" panose="02040502050505030304" pitchFamily="18" charset="0"/>
              </a:rPr>
              <a:t>a</a:t>
            </a:r>
            <a:r>
              <a:rPr lang="en-US" sz="2800" dirty="0">
                <a:solidFill>
                  <a:srgbClr val="001E62"/>
                </a:solidFill>
                <a:latin typeface="Palatino Linotype" panose="02040502050505030304" pitchFamily="18" charset="0"/>
              </a:rPr>
              <a:t>, Sylvia </a:t>
            </a:r>
            <a:r>
              <a:rPr lang="en-US" sz="2800" dirty="0" err="1">
                <a:solidFill>
                  <a:srgbClr val="001E62"/>
                </a:solidFill>
                <a:latin typeface="Palatino Linotype" panose="02040502050505030304" pitchFamily="18" charset="0"/>
              </a:rPr>
              <a:t>Gonzalez</a:t>
            </a:r>
            <a:r>
              <a:rPr lang="en-US" sz="2800" baseline="30000" dirty="0" err="1">
                <a:solidFill>
                  <a:srgbClr val="001E62"/>
                </a:solidFill>
                <a:latin typeface="Palatino Linotype" panose="02040502050505030304" pitchFamily="18" charset="0"/>
              </a:rPr>
              <a:t>a</a:t>
            </a:r>
            <a:r>
              <a:rPr lang="en-US" sz="2800" dirty="0">
                <a:solidFill>
                  <a:srgbClr val="001E62"/>
                </a:solidFill>
                <a:latin typeface="Palatino Linotype" panose="02040502050505030304" pitchFamily="18" charset="0"/>
              </a:rPr>
              <a:t>, Teresa </a:t>
            </a:r>
            <a:r>
              <a:rPr lang="en-US" sz="2800" dirty="0" err="1">
                <a:solidFill>
                  <a:srgbClr val="001E62"/>
                </a:solidFill>
                <a:latin typeface="Palatino Linotype" panose="02040502050505030304" pitchFamily="18" charset="0"/>
              </a:rPr>
              <a:t>Berumen</a:t>
            </a:r>
            <a:r>
              <a:rPr lang="en-US" sz="2800" baseline="30000" dirty="0" err="1">
                <a:solidFill>
                  <a:srgbClr val="001E62"/>
                </a:solidFill>
                <a:latin typeface="Palatino Linotype" panose="02040502050505030304" pitchFamily="18" charset="0"/>
              </a:rPr>
              <a:t>b</a:t>
            </a:r>
            <a:r>
              <a:rPr lang="en-US" sz="2800" dirty="0">
                <a:solidFill>
                  <a:srgbClr val="001E62"/>
                </a:solidFill>
                <a:latin typeface="Palatino Linotype" panose="02040502050505030304" pitchFamily="18" charset="0"/>
              </a:rPr>
              <a:t>, Linda </a:t>
            </a:r>
            <a:r>
              <a:rPr lang="en-US" sz="2800" dirty="0" err="1">
                <a:solidFill>
                  <a:srgbClr val="001E62"/>
                </a:solidFill>
                <a:latin typeface="Palatino Linotype" panose="02040502050505030304" pitchFamily="18" charset="0"/>
              </a:rPr>
              <a:t>Forst</a:t>
            </a:r>
            <a:r>
              <a:rPr lang="en-US" sz="2800" baseline="30000" dirty="0" err="1">
                <a:solidFill>
                  <a:srgbClr val="001E62"/>
                </a:solidFill>
                <a:latin typeface="Palatino Linotype" panose="02040502050505030304" pitchFamily="18" charset="0"/>
              </a:rPr>
              <a:t>a</a:t>
            </a:r>
            <a:r>
              <a:rPr lang="en-US" sz="2800" dirty="0">
                <a:solidFill>
                  <a:srgbClr val="001E62"/>
                </a:solidFill>
                <a:latin typeface="Palatino Linotype" panose="02040502050505030304" pitchFamily="18" charset="0"/>
              </a:rPr>
              <a:t>, </a:t>
            </a:r>
          </a:p>
          <a:p>
            <a:pPr defTabSz="2421890">
              <a:spcAft>
                <a:spcPts val="300"/>
              </a:spcAft>
              <a:defRPr/>
            </a:pPr>
            <a:r>
              <a:rPr lang="en-US" sz="2800" dirty="0">
                <a:solidFill>
                  <a:srgbClr val="001E62"/>
                </a:solidFill>
                <a:latin typeface="Palatino Linotype" panose="02040502050505030304" pitchFamily="18" charset="0"/>
              </a:rPr>
              <a:t>&amp; The Greater Lawndale Healthy Work Project Research Team;  </a:t>
            </a:r>
            <a:r>
              <a:rPr lang="en-US" sz="2800" baseline="30000" dirty="0" err="1">
                <a:solidFill>
                  <a:srgbClr val="001E62"/>
                </a:solidFill>
                <a:latin typeface="Palatino Linotype" panose="02040502050505030304" pitchFamily="18" charset="0"/>
              </a:rPr>
              <a:t>a</a:t>
            </a:r>
            <a:r>
              <a:rPr lang="en-US" sz="2400" dirty="0" err="1">
                <a:solidFill>
                  <a:srgbClr val="001E62"/>
                </a:solidFill>
                <a:latin typeface="Palatino Linotype" panose="02040502050505030304" pitchFamily="18" charset="0"/>
              </a:rPr>
              <a:t>University</a:t>
            </a:r>
            <a:r>
              <a:rPr lang="en-US" sz="2400" dirty="0">
                <a:solidFill>
                  <a:srgbClr val="001E62"/>
                </a:solidFill>
                <a:latin typeface="Palatino Linotype" panose="02040502050505030304" pitchFamily="18" charset="0"/>
              </a:rPr>
              <a:t> of Illinois at Chicago School of Public Health; </a:t>
            </a:r>
            <a:r>
              <a:rPr lang="en-US" sz="2400" baseline="30000" dirty="0" err="1">
                <a:solidFill>
                  <a:srgbClr val="001E62"/>
                </a:solidFill>
                <a:latin typeface="Palatino Linotype" pitchFamily="18" charset="0"/>
              </a:rPr>
              <a:t>b</a:t>
            </a:r>
            <a:r>
              <a:rPr lang="en-US" sz="2400" dirty="0" err="1">
                <a:solidFill>
                  <a:srgbClr val="001E62"/>
                </a:solidFill>
                <a:latin typeface="Palatino Linotype" pitchFamily="18" charset="0"/>
              </a:rPr>
              <a:t>Rush</a:t>
            </a:r>
            <a:r>
              <a:rPr lang="en-US" sz="2400" dirty="0">
                <a:solidFill>
                  <a:srgbClr val="001E62"/>
                </a:solidFill>
                <a:latin typeface="Palatino Linotype" pitchFamily="18" charset="0"/>
              </a:rPr>
              <a:t> Hospital | Chicago, Illinois</a:t>
            </a:r>
            <a:endParaRPr lang="en-US" sz="2800" dirty="0">
              <a:solidFill>
                <a:srgbClr val="001E62"/>
              </a:solidFill>
              <a:latin typeface="Palatino Linotype" pitchFamily="18" charset="0"/>
            </a:endParaRPr>
          </a:p>
        </p:txBody>
      </p:sp>
      <p:sp>
        <p:nvSpPr>
          <p:cNvPr id="6" name="Rectangle 167"/>
          <p:cNvSpPr>
            <a:spLocks noChangeArrowheads="1"/>
          </p:cNvSpPr>
          <p:nvPr/>
        </p:nvSpPr>
        <p:spPr bwMode="auto">
          <a:xfrm>
            <a:off x="735724" y="0"/>
            <a:ext cx="25908000" cy="1371600"/>
          </a:xfrm>
          <a:prstGeom prst="rect">
            <a:avLst/>
          </a:prstGeom>
          <a:noFill/>
          <a:ln w="9525">
            <a:noFill/>
            <a:miter lim="800000"/>
            <a:headEnd/>
            <a:tailEnd/>
          </a:ln>
          <a:effectLst/>
        </p:spPr>
        <p:txBody>
          <a:bodyPr lIns="242297" tIns="121148" rIns="242297" bIns="121148" anchor="ctr"/>
          <a:lstStyle/>
          <a:p>
            <a:pPr algn="ctr" defTabSz="2421890">
              <a:spcAft>
                <a:spcPts val="960"/>
              </a:spcAft>
              <a:defRPr/>
            </a:pPr>
            <a:endParaRPr lang="en-US" sz="6500" dirty="0">
              <a:solidFill>
                <a:srgbClr val="002060"/>
              </a:solidFill>
              <a:latin typeface="Palatino Linotype" pitchFamily="18" charset="0"/>
            </a:endParaRPr>
          </a:p>
        </p:txBody>
      </p:sp>
      <p:sp>
        <p:nvSpPr>
          <p:cNvPr id="15" name="Rectangle 16"/>
          <p:cNvSpPr txBox="1">
            <a:spLocks noChangeArrowheads="1"/>
          </p:cNvSpPr>
          <p:nvPr/>
        </p:nvSpPr>
        <p:spPr bwMode="auto">
          <a:xfrm>
            <a:off x="348303" y="3301745"/>
            <a:ext cx="6835693" cy="7935932"/>
          </a:xfrm>
          <a:prstGeom prst="rect">
            <a:avLst/>
          </a:prstGeom>
          <a:noFill/>
          <a:ln w="25400">
            <a:solidFill>
              <a:srgbClr val="001E62"/>
            </a:solidFill>
            <a:miter lim="800000"/>
            <a:headEnd/>
            <a:tailEnd/>
          </a:ln>
          <a:effectLst/>
        </p:spPr>
        <p:txBody>
          <a:bodyPr vert="horz" wrap="square" lIns="260774" tIns="260774" rIns="260774" bIns="260774" numCol="1" rtlCol="0" anchor="t" anchorCtr="0" compatLnSpc="1">
            <a:prstTxWarp prst="textNoShape">
              <a:avLst/>
            </a:prstTxWarp>
            <a:noAutofit/>
          </a:bodyPr>
          <a:lstStyle/>
          <a:p>
            <a:pPr>
              <a:spcBef>
                <a:spcPct val="20000"/>
              </a:spcBef>
              <a:defRPr/>
            </a:pPr>
            <a:r>
              <a:rPr lang="en-US" sz="2800" dirty="0">
                <a:solidFill>
                  <a:srgbClr val="001E62"/>
                </a:solidFill>
                <a:latin typeface="Palatino Linotype" panose="02040502050505030304" pitchFamily="18" charset="0"/>
              </a:rPr>
              <a:t>The Greater Lawndale Healthy Work (GLHW) Project is a community-based participatory research study affiliated with University of Illinois at Chicago’s Center for Healthy Work, a Center of Excellence in </a:t>
            </a:r>
            <a:r>
              <a:rPr lang="en-US" sz="2800" i="1" dirty="0">
                <a:solidFill>
                  <a:srgbClr val="001E62"/>
                </a:solidFill>
                <a:latin typeface="Palatino Linotype" panose="02040502050505030304" pitchFamily="18" charset="0"/>
              </a:rPr>
              <a:t>Total Worker Health</a:t>
            </a:r>
            <a:r>
              <a:rPr lang="en-US" sz="2800" dirty="0">
                <a:solidFill>
                  <a:srgbClr val="001E62"/>
                </a:solidFill>
                <a:latin typeface="Palatino Linotype" panose="02040502050505030304" pitchFamily="18" charset="0"/>
              </a:rPr>
              <a:t>®. Results presented are from the GLHW Survey, characterizing the nature of work and health for two neighbor-hoods in Chicago experiencing high socio-economic hardship: Little Village and North Lawndale (i.e., Greater Lawndale). Data characterize 1) the nature of work, 2) the most prevalent barriers and pathways to work, and 3) the association of employment precarity with health-related outcomes in Greater Lawndale.</a:t>
            </a:r>
          </a:p>
          <a:p>
            <a:pPr>
              <a:spcBef>
                <a:spcPct val="20000"/>
              </a:spcBef>
              <a:defRPr/>
            </a:pPr>
            <a:endParaRPr lang="en-US" sz="1800" dirty="0">
              <a:solidFill>
                <a:srgbClr val="002060"/>
              </a:solidFill>
              <a:latin typeface="Palatino Linotype" panose="02040502050505030304" pitchFamily="18" charset="0"/>
            </a:endParaRPr>
          </a:p>
        </p:txBody>
      </p:sp>
      <p:sp>
        <p:nvSpPr>
          <p:cNvPr id="17" name="Rectangle 16"/>
          <p:cNvSpPr txBox="1">
            <a:spLocks noChangeArrowheads="1"/>
          </p:cNvSpPr>
          <p:nvPr/>
        </p:nvSpPr>
        <p:spPr bwMode="auto">
          <a:xfrm>
            <a:off x="19987258" y="3292492"/>
            <a:ext cx="7096439" cy="9152454"/>
          </a:xfrm>
          <a:prstGeom prst="rect">
            <a:avLst/>
          </a:prstGeom>
          <a:noFill/>
          <a:ln w="25400">
            <a:solidFill>
              <a:srgbClr val="001E62"/>
            </a:solidFill>
            <a:miter lim="800000"/>
            <a:headEnd/>
            <a:tailEnd/>
          </a:ln>
          <a:effectLst/>
        </p:spPr>
        <p:txBody>
          <a:bodyPr vert="horz" wrap="square" lIns="260774" tIns="260774" rIns="260774" bIns="260774" numCol="1" rtlCol="0" anchor="t" anchorCtr="0" compatLnSpc="1">
            <a:prstTxWarp prst="textNoShape">
              <a:avLst/>
            </a:prstTxWarp>
            <a:noAutofit/>
          </a:bodyPr>
          <a:lstStyle/>
          <a:p>
            <a:pPr marL="457200" indent="-457200">
              <a:spcBef>
                <a:spcPct val="20000"/>
              </a:spcBef>
              <a:buClr>
                <a:srgbClr val="001E62"/>
              </a:buClr>
              <a:buFont typeface="Arial" panose="020B0604020202020204" pitchFamily="34" charset="0"/>
              <a:buChar char="•"/>
              <a:defRPr/>
            </a:pPr>
            <a:r>
              <a:rPr lang="en-US" sz="2700" dirty="0">
                <a:solidFill>
                  <a:srgbClr val="001E62"/>
                </a:solidFill>
                <a:latin typeface="Palatino Linotype" panose="02040502050505030304" pitchFamily="18" charset="0"/>
              </a:rPr>
              <a:t>Greater Lawndale (GL) residents face issues finding full-time jobs that offer decent wages and benefits, and that are in the community.</a:t>
            </a:r>
          </a:p>
          <a:p>
            <a:pPr marL="457200" indent="-457200">
              <a:spcBef>
                <a:spcPct val="20000"/>
              </a:spcBef>
              <a:buClr>
                <a:srgbClr val="001E62"/>
              </a:buClr>
              <a:buFont typeface="Arial" panose="020B0604020202020204" pitchFamily="34" charset="0"/>
              <a:buChar char="•"/>
              <a:defRPr/>
            </a:pPr>
            <a:r>
              <a:rPr lang="en-US" sz="2700" dirty="0">
                <a:solidFill>
                  <a:srgbClr val="001E62"/>
                </a:solidFill>
                <a:latin typeface="Palatino Linotype" panose="02040502050505030304" pitchFamily="18" charset="0"/>
              </a:rPr>
              <a:t>Social connections, transportation, and education were the biggest facilitators of finding and keeping work.</a:t>
            </a:r>
          </a:p>
          <a:p>
            <a:pPr marL="457200" indent="-457200">
              <a:spcBef>
                <a:spcPct val="20000"/>
              </a:spcBef>
              <a:buClr>
                <a:srgbClr val="001E62"/>
              </a:buClr>
              <a:buFont typeface="Arial" panose="020B0604020202020204" pitchFamily="34" charset="0"/>
              <a:buChar char="•"/>
              <a:defRPr/>
            </a:pPr>
            <a:r>
              <a:rPr lang="en-US" sz="2700" dirty="0">
                <a:solidFill>
                  <a:srgbClr val="001E62"/>
                </a:solidFill>
                <a:latin typeface="Palatino Linotype" panose="02040502050505030304" pitchFamily="18" charset="0"/>
              </a:rPr>
              <a:t>Work was precarious for GL residents in terms of issues of income, job security and stability, and lack of benefits.</a:t>
            </a:r>
          </a:p>
          <a:p>
            <a:pPr marL="457200" indent="-457200">
              <a:spcBef>
                <a:spcPct val="20000"/>
              </a:spcBef>
              <a:buClr>
                <a:srgbClr val="001E62"/>
              </a:buClr>
              <a:buFont typeface="Arial" panose="020B0604020202020204" pitchFamily="34" charset="0"/>
              <a:buChar char="•"/>
              <a:defRPr/>
            </a:pPr>
            <a:r>
              <a:rPr lang="en-US" sz="2700" dirty="0">
                <a:solidFill>
                  <a:srgbClr val="001E62"/>
                </a:solidFill>
                <a:latin typeface="Palatino Linotype" panose="02040502050505030304" pitchFamily="18" charset="0"/>
              </a:rPr>
              <a:t>Employment precarity was associated with poorer mental &amp; physical health of residents.</a:t>
            </a:r>
          </a:p>
          <a:p>
            <a:pPr marL="457200" indent="-457200">
              <a:spcBef>
                <a:spcPct val="20000"/>
              </a:spcBef>
              <a:buClr>
                <a:srgbClr val="001E62"/>
              </a:buClr>
              <a:buFont typeface="Arial" panose="020B0604020202020204" pitchFamily="34" charset="0"/>
              <a:buChar char="•"/>
              <a:defRPr/>
            </a:pPr>
            <a:r>
              <a:rPr lang="en-US" sz="2700" dirty="0">
                <a:solidFill>
                  <a:srgbClr val="001E62"/>
                </a:solidFill>
                <a:latin typeface="Palatino Linotype" panose="02040502050505030304" pitchFamily="18" charset="0"/>
              </a:rPr>
              <a:t>Combined with results from other qualitative data collection methods, the GLHW Survey results are informing development of community-based interventions to promote healthy work and support community health in Greater Lawndale</a:t>
            </a:r>
            <a:r>
              <a:rPr lang="en-US" sz="2700" dirty="0">
                <a:latin typeface="Palatino Linotype" panose="02040502050505030304" pitchFamily="18" charset="0"/>
              </a:rPr>
              <a:t>.</a:t>
            </a:r>
            <a:endParaRPr lang="en-US" sz="2700" dirty="0">
              <a:solidFill>
                <a:srgbClr val="002060"/>
              </a:solidFill>
              <a:latin typeface="Palatino Linotype" pitchFamily="18" charset="0"/>
            </a:endParaRPr>
          </a:p>
        </p:txBody>
      </p:sp>
      <p:sp>
        <p:nvSpPr>
          <p:cNvPr id="18" name="Rectangle 16"/>
          <p:cNvSpPr txBox="1">
            <a:spLocks noChangeArrowheads="1"/>
          </p:cNvSpPr>
          <p:nvPr/>
        </p:nvSpPr>
        <p:spPr bwMode="auto">
          <a:xfrm>
            <a:off x="19987258" y="2617035"/>
            <a:ext cx="7096439" cy="684710"/>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3200" b="1" dirty="0">
                <a:solidFill>
                  <a:srgbClr val="001E62"/>
                </a:solidFill>
                <a:latin typeface="Palatino Linotype" pitchFamily="18" charset="0"/>
              </a:rPr>
              <a:t>Conclusion</a:t>
            </a:r>
          </a:p>
        </p:txBody>
      </p:sp>
      <p:sp>
        <p:nvSpPr>
          <p:cNvPr id="20" name="Rectangle 16"/>
          <p:cNvSpPr txBox="1">
            <a:spLocks noChangeArrowheads="1"/>
          </p:cNvSpPr>
          <p:nvPr/>
        </p:nvSpPr>
        <p:spPr bwMode="auto">
          <a:xfrm>
            <a:off x="7435456" y="2618125"/>
            <a:ext cx="12300343" cy="674367"/>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4000" b="1" dirty="0">
                <a:solidFill>
                  <a:srgbClr val="001E62"/>
                </a:solidFill>
                <a:latin typeface="Palatino Linotype" pitchFamily="18" charset="0"/>
              </a:rPr>
              <a:t>Results</a:t>
            </a:r>
          </a:p>
        </p:txBody>
      </p:sp>
      <p:sp>
        <p:nvSpPr>
          <p:cNvPr id="21" name="Rectangle 16"/>
          <p:cNvSpPr txBox="1">
            <a:spLocks noChangeArrowheads="1"/>
          </p:cNvSpPr>
          <p:nvPr/>
        </p:nvSpPr>
        <p:spPr bwMode="auto">
          <a:xfrm>
            <a:off x="348303" y="12116011"/>
            <a:ext cx="6828073" cy="4171462"/>
          </a:xfrm>
          <a:prstGeom prst="rect">
            <a:avLst/>
          </a:prstGeom>
          <a:noFill/>
          <a:ln w="25400">
            <a:solidFill>
              <a:srgbClr val="001E62"/>
            </a:solidFill>
            <a:miter lim="800000"/>
            <a:headEnd/>
            <a:tailEnd/>
          </a:ln>
          <a:effectLst/>
        </p:spPr>
        <p:txBody>
          <a:bodyPr vert="horz" wrap="square" lIns="260774" tIns="260774" rIns="260774" bIns="260774" numCol="1" rtlCol="0" anchor="t" anchorCtr="0" compatLnSpc="1">
            <a:prstTxWarp prst="textNoShape">
              <a:avLst/>
            </a:prstTxWarp>
            <a:noAutofit/>
          </a:bodyPr>
          <a:lstStyle/>
          <a:p>
            <a:pPr marL="457200" indent="-457200">
              <a:spcBef>
                <a:spcPct val="20000"/>
              </a:spcBef>
              <a:buClr>
                <a:srgbClr val="001E62"/>
              </a:buClr>
              <a:buFont typeface="Arial" panose="020B0604020202020204" pitchFamily="34" charset="0"/>
              <a:buChar char="•"/>
              <a:defRPr/>
            </a:pPr>
            <a:r>
              <a:rPr lang="en-US" sz="2600" dirty="0">
                <a:solidFill>
                  <a:srgbClr val="001E62"/>
                </a:solidFill>
                <a:latin typeface="Palatino Linotype" pitchFamily="18" charset="0"/>
              </a:rPr>
              <a:t>Community Researchers recruited/ surveyed Greater Lawndale residents (LV n=246; NL n=233) age 18+ engaged in precarious work in past 2 years  ($25 incentive), Aug 2018-Aug 2019.</a:t>
            </a:r>
          </a:p>
          <a:p>
            <a:pPr marL="457200" indent="-457200">
              <a:spcBef>
                <a:spcPct val="20000"/>
              </a:spcBef>
              <a:buClr>
                <a:srgbClr val="001E62"/>
              </a:buClr>
              <a:buFont typeface="Arial" panose="020B0604020202020204" pitchFamily="34" charset="0"/>
              <a:buChar char="•"/>
              <a:defRPr/>
            </a:pPr>
            <a:r>
              <a:rPr lang="en-US" sz="2600" dirty="0">
                <a:solidFill>
                  <a:srgbClr val="001E62"/>
                </a:solidFill>
                <a:latin typeface="Palatino Linotype" pitchFamily="18" charset="0"/>
              </a:rPr>
              <a:t>46% women; 52% Latinx; 40% Black; mean age 38; modal residency 20 </a:t>
            </a:r>
            <a:r>
              <a:rPr lang="en-US" sz="2600" dirty="0" err="1">
                <a:solidFill>
                  <a:srgbClr val="001E62"/>
                </a:solidFill>
                <a:latin typeface="Palatino Linotype" panose="02040502050505030304" pitchFamily="18" charset="0"/>
              </a:rPr>
              <a:t>yrs</a:t>
            </a:r>
            <a:r>
              <a:rPr lang="en-US" sz="2600" dirty="0">
                <a:solidFill>
                  <a:srgbClr val="001E62"/>
                </a:solidFill>
                <a:latin typeface="Palatino Linotype" pitchFamily="18" charset="0"/>
              </a:rPr>
              <a:t>; 75% currently employed </a:t>
            </a:r>
          </a:p>
          <a:p>
            <a:pPr marL="457200" indent="-457200">
              <a:spcBef>
                <a:spcPct val="20000"/>
              </a:spcBef>
              <a:buClr>
                <a:srgbClr val="001E62"/>
              </a:buClr>
              <a:buFont typeface="Arial" panose="020B0604020202020204" pitchFamily="34" charset="0"/>
              <a:buChar char="•"/>
              <a:defRPr/>
            </a:pPr>
            <a:r>
              <a:rPr lang="en-US" sz="2600" dirty="0">
                <a:solidFill>
                  <a:srgbClr val="001E62"/>
                </a:solidFill>
                <a:latin typeface="Palatino Linotype" pitchFamily="18" charset="0"/>
              </a:rPr>
              <a:t>33.3% conducted in Spanish</a:t>
            </a:r>
          </a:p>
        </p:txBody>
      </p:sp>
      <p:sp>
        <p:nvSpPr>
          <p:cNvPr id="23" name="Rectangle 16"/>
          <p:cNvSpPr txBox="1">
            <a:spLocks noChangeArrowheads="1"/>
          </p:cNvSpPr>
          <p:nvPr/>
        </p:nvSpPr>
        <p:spPr bwMode="auto">
          <a:xfrm>
            <a:off x="348303" y="11430214"/>
            <a:ext cx="6828073" cy="676799"/>
          </a:xfrm>
          <a:prstGeom prst="rect">
            <a:avLst/>
          </a:prstGeom>
          <a:noFill/>
          <a:ln w="25400">
            <a:solidFill>
              <a:srgbClr val="001E62"/>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3200" b="1" dirty="0">
                <a:solidFill>
                  <a:srgbClr val="001E62"/>
                </a:solidFill>
                <a:latin typeface="Palatino Linotype" pitchFamily="18" charset="0"/>
              </a:rPr>
              <a:t>Methods</a:t>
            </a:r>
          </a:p>
        </p:txBody>
      </p:sp>
      <p:sp>
        <p:nvSpPr>
          <p:cNvPr id="16" name="Rectangle 16"/>
          <p:cNvSpPr txBox="1">
            <a:spLocks noChangeArrowheads="1"/>
          </p:cNvSpPr>
          <p:nvPr/>
        </p:nvSpPr>
        <p:spPr bwMode="auto">
          <a:xfrm>
            <a:off x="348303" y="2606693"/>
            <a:ext cx="6835693" cy="674367"/>
          </a:xfrm>
          <a:prstGeom prst="rect">
            <a:avLst/>
          </a:prstGeom>
          <a:noFill/>
          <a:ln w="25400">
            <a:solidFill>
              <a:srgbClr val="001E62"/>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3200" b="1" dirty="0">
                <a:solidFill>
                  <a:srgbClr val="001E62"/>
                </a:solidFill>
                <a:latin typeface="Palatino Linotype" pitchFamily="18" charset="0"/>
              </a:rPr>
              <a:t>Background</a:t>
            </a:r>
          </a:p>
        </p:txBody>
      </p:sp>
      <p:sp>
        <p:nvSpPr>
          <p:cNvPr id="28" name="Rectangle 16"/>
          <p:cNvSpPr txBox="1">
            <a:spLocks noChangeArrowheads="1"/>
          </p:cNvSpPr>
          <p:nvPr/>
        </p:nvSpPr>
        <p:spPr bwMode="auto">
          <a:xfrm>
            <a:off x="20010119" y="13339998"/>
            <a:ext cx="7073578" cy="2947475"/>
          </a:xfrm>
          <a:prstGeom prst="rect">
            <a:avLst/>
          </a:prstGeom>
          <a:noFill/>
          <a:ln w="25400">
            <a:solidFill>
              <a:srgbClr val="001E62"/>
            </a:solidFill>
            <a:miter lim="800000"/>
            <a:headEnd/>
            <a:tailEnd/>
          </a:ln>
          <a:effectLst/>
        </p:spPr>
        <p:txBody>
          <a:bodyPr vert="horz" wrap="square" lIns="260774" tIns="260774" rIns="260774" bIns="260774" numCol="1" rtlCol="0" anchor="t" anchorCtr="0" compatLnSpc="1">
            <a:prstTxWarp prst="textNoShape">
              <a:avLst/>
            </a:prstTxWarp>
            <a:noAutofit/>
          </a:bodyPr>
          <a:lstStyle/>
          <a:p>
            <a:pPr>
              <a:spcBef>
                <a:spcPct val="20000"/>
              </a:spcBef>
              <a:defRPr/>
            </a:pPr>
            <a:r>
              <a:rPr lang="en-US" sz="1600" dirty="0">
                <a:solidFill>
                  <a:srgbClr val="001E62"/>
                </a:solidFill>
                <a:latin typeface="Palatino Linotype" pitchFamily="18" charset="0"/>
              </a:rPr>
              <a:t>This work was supported by CDC/NIOSH under grant number U19 OH011232. Views expressed in  this poster or by the authors do not necessarily reflect the official policies of the Department of Health and Human Services, nor does the mention of trade names, commercial practices, or organizations imply endorsement by the U.S. Government.</a:t>
            </a:r>
          </a:p>
          <a:p>
            <a:pPr>
              <a:spcBef>
                <a:spcPct val="20000"/>
              </a:spcBef>
              <a:defRPr/>
            </a:pPr>
            <a:r>
              <a:rPr lang="en-US" sz="1600" dirty="0">
                <a:solidFill>
                  <a:srgbClr val="001E62"/>
                </a:solidFill>
                <a:latin typeface="Palatino Linotype" pitchFamily="18" charset="0"/>
              </a:rPr>
              <a:t>Total Worker Health® is a registered trademark of the U.S. Department of Health and Human Services (HHS). Participation by the UIC Center for Healthy Work does not imply endorsement by HHS, the Centers for Disease Control and Prevention, or the National Institute for Occupational Safety and Health.</a:t>
            </a:r>
          </a:p>
        </p:txBody>
      </p:sp>
      <p:sp>
        <p:nvSpPr>
          <p:cNvPr id="29" name="Rectangle 16"/>
          <p:cNvSpPr txBox="1">
            <a:spLocks noChangeArrowheads="1"/>
          </p:cNvSpPr>
          <p:nvPr/>
        </p:nvSpPr>
        <p:spPr bwMode="auto">
          <a:xfrm>
            <a:off x="20010120" y="12758728"/>
            <a:ext cx="7073578" cy="581270"/>
          </a:xfrm>
          <a:prstGeom prst="rect">
            <a:avLst/>
          </a:prstGeom>
          <a:noFill/>
          <a:ln w="25400">
            <a:solidFill>
              <a:srgbClr val="001E62"/>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3200" b="1" dirty="0">
                <a:solidFill>
                  <a:srgbClr val="001E62"/>
                </a:solidFill>
                <a:latin typeface="Palatino Linotype" pitchFamily="18" charset="0"/>
              </a:rPr>
              <a:t>Acknowledgements</a:t>
            </a:r>
          </a:p>
        </p:txBody>
      </p:sp>
      <p:pic>
        <p:nvPicPr>
          <p:cNvPr id="2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8303" y="-224873"/>
            <a:ext cx="4159324" cy="1821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027832" y="171724"/>
            <a:ext cx="4055865" cy="1110996"/>
          </a:xfrm>
          <a:prstGeom prst="rect">
            <a:avLst/>
          </a:prstGeom>
        </p:spPr>
      </p:pic>
      <p:sp>
        <p:nvSpPr>
          <p:cNvPr id="2" name="Rectangle 1">
            <a:extLst>
              <a:ext uri="{FF2B5EF4-FFF2-40B4-BE49-F238E27FC236}">
                <a16:creationId xmlns:a16="http://schemas.microsoft.com/office/drawing/2014/main" id="{744C65DA-3CD7-44A9-9DBC-15A7DB85592A}"/>
              </a:ext>
            </a:extLst>
          </p:cNvPr>
          <p:cNvSpPr/>
          <p:nvPr/>
        </p:nvSpPr>
        <p:spPr>
          <a:xfrm>
            <a:off x="4448548" y="-43279"/>
            <a:ext cx="19931904" cy="1446550"/>
          </a:xfrm>
          <a:prstGeom prst="rect">
            <a:avLst/>
          </a:prstGeom>
        </p:spPr>
        <p:txBody>
          <a:bodyPr wrap="square">
            <a:spAutoFit/>
          </a:bodyPr>
          <a:lstStyle/>
          <a:p>
            <a:r>
              <a:rPr lang="en-US" sz="4400" b="1" dirty="0">
                <a:solidFill>
                  <a:srgbClr val="001E62"/>
                </a:solidFill>
                <a:latin typeface="Palatino Linotype" panose="02040502050505030304" pitchFamily="18" charset="0"/>
                <a:ea typeface="Calibri" panose="020F0502020204030204" pitchFamily="34" charset="0"/>
              </a:rPr>
              <a:t>Precarious Employment and Community Health in a High Hardship </a:t>
            </a:r>
          </a:p>
          <a:p>
            <a:r>
              <a:rPr lang="en-US" sz="4400" b="1" dirty="0">
                <a:solidFill>
                  <a:srgbClr val="001E62"/>
                </a:solidFill>
                <a:latin typeface="Palatino Linotype" panose="02040502050505030304" pitchFamily="18" charset="0"/>
                <a:ea typeface="Calibri" panose="020F0502020204030204" pitchFamily="34" charset="0"/>
              </a:rPr>
              <a:t>Community: Data from the Greater Lawndale Healthy Work Survey</a:t>
            </a:r>
            <a:endParaRPr lang="en-US" sz="4400" b="1" dirty="0">
              <a:solidFill>
                <a:srgbClr val="001E62"/>
              </a:solidFill>
              <a:latin typeface="Palatino Linotype" panose="02040502050505030304" pitchFamily="18" charset="0"/>
            </a:endParaRPr>
          </a:p>
        </p:txBody>
      </p:sp>
      <p:pic>
        <p:nvPicPr>
          <p:cNvPr id="8" name="Picture 7">
            <a:extLst>
              <a:ext uri="{FF2B5EF4-FFF2-40B4-BE49-F238E27FC236}">
                <a16:creationId xmlns:a16="http://schemas.microsoft.com/office/drawing/2014/main" id="{7352312B-E4F2-41F1-8E2F-73920FF60CF6}"/>
              </a:ext>
            </a:extLst>
          </p:cNvPr>
          <p:cNvPicPr>
            <a:picLocks noChangeAspect="1"/>
          </p:cNvPicPr>
          <p:nvPr/>
        </p:nvPicPr>
        <p:blipFill>
          <a:blip r:embed="rId5"/>
          <a:stretch>
            <a:fillRect/>
          </a:stretch>
        </p:blipFill>
        <p:spPr>
          <a:xfrm>
            <a:off x="11038617" y="7933172"/>
            <a:ext cx="5050264" cy="3312834"/>
          </a:xfrm>
          <a:prstGeom prst="rect">
            <a:avLst/>
          </a:prstGeom>
          <a:ln w="12700">
            <a:solidFill>
              <a:schemeClr val="accent5">
                <a:lumMod val="75000"/>
              </a:schemeClr>
            </a:solidFill>
          </a:ln>
        </p:spPr>
      </p:pic>
      <p:sp>
        <p:nvSpPr>
          <p:cNvPr id="9" name="TextBox 8">
            <a:extLst>
              <a:ext uri="{FF2B5EF4-FFF2-40B4-BE49-F238E27FC236}">
                <a16:creationId xmlns:a16="http://schemas.microsoft.com/office/drawing/2014/main" id="{88350A64-8CDC-4CBD-AF27-0DF138E21011}"/>
              </a:ext>
            </a:extLst>
          </p:cNvPr>
          <p:cNvSpPr txBox="1"/>
          <p:nvPr/>
        </p:nvSpPr>
        <p:spPr>
          <a:xfrm>
            <a:off x="11205047" y="10803737"/>
            <a:ext cx="4724400" cy="338554"/>
          </a:xfrm>
          <a:prstGeom prst="rect">
            <a:avLst/>
          </a:prstGeom>
          <a:noFill/>
        </p:spPr>
        <p:txBody>
          <a:bodyPr wrap="square" rtlCol="0">
            <a:spAutoFit/>
          </a:bodyPr>
          <a:lstStyle/>
          <a:p>
            <a:r>
              <a:rPr lang="en-US" sz="1600" dirty="0">
                <a:effectLst>
                  <a:outerShdw blurRad="38100" dist="38100" dir="2700000" algn="tl">
                    <a:srgbClr val="000000">
                      <a:alpha val="43137"/>
                    </a:srgbClr>
                  </a:outerShdw>
                </a:effectLst>
              </a:rPr>
              <a:t>Types of work in which GL residents were engaged</a:t>
            </a:r>
          </a:p>
        </p:txBody>
      </p:sp>
      <p:pic>
        <p:nvPicPr>
          <p:cNvPr id="10" name="Picture 9">
            <a:extLst>
              <a:ext uri="{FF2B5EF4-FFF2-40B4-BE49-F238E27FC236}">
                <a16:creationId xmlns:a16="http://schemas.microsoft.com/office/drawing/2014/main" id="{84C22B4C-73F5-4DC6-9EEF-B462E5C631C5}"/>
              </a:ext>
            </a:extLst>
          </p:cNvPr>
          <p:cNvPicPr>
            <a:picLocks noChangeAspect="1"/>
          </p:cNvPicPr>
          <p:nvPr/>
        </p:nvPicPr>
        <p:blipFill>
          <a:blip r:embed="rId6"/>
          <a:stretch>
            <a:fillRect/>
          </a:stretch>
        </p:blipFill>
        <p:spPr>
          <a:xfrm>
            <a:off x="13689724" y="3424715"/>
            <a:ext cx="5990164" cy="4042885"/>
          </a:xfrm>
          <a:prstGeom prst="rect">
            <a:avLst/>
          </a:prstGeom>
        </p:spPr>
      </p:pic>
      <p:pic>
        <p:nvPicPr>
          <p:cNvPr id="12" name="Picture 11">
            <a:extLst>
              <a:ext uri="{FF2B5EF4-FFF2-40B4-BE49-F238E27FC236}">
                <a16:creationId xmlns:a16="http://schemas.microsoft.com/office/drawing/2014/main" id="{A4C828C4-4573-4A31-A79E-DAF849B71B61}"/>
              </a:ext>
            </a:extLst>
          </p:cNvPr>
          <p:cNvPicPr>
            <a:picLocks noChangeAspect="1"/>
          </p:cNvPicPr>
          <p:nvPr/>
        </p:nvPicPr>
        <p:blipFill>
          <a:blip r:embed="rId7"/>
          <a:stretch>
            <a:fillRect/>
          </a:stretch>
        </p:blipFill>
        <p:spPr>
          <a:xfrm>
            <a:off x="7610304" y="3424715"/>
            <a:ext cx="5756810" cy="4227930"/>
          </a:xfrm>
          <a:prstGeom prst="rect">
            <a:avLst/>
          </a:prstGeom>
        </p:spPr>
      </p:pic>
      <p:sp>
        <p:nvSpPr>
          <p:cNvPr id="13" name="TextBox 12">
            <a:extLst>
              <a:ext uri="{FF2B5EF4-FFF2-40B4-BE49-F238E27FC236}">
                <a16:creationId xmlns:a16="http://schemas.microsoft.com/office/drawing/2014/main" id="{2BAD1A72-8635-42A0-9588-06984E56EDD5}"/>
              </a:ext>
            </a:extLst>
          </p:cNvPr>
          <p:cNvSpPr txBox="1"/>
          <p:nvPr/>
        </p:nvSpPr>
        <p:spPr>
          <a:xfrm>
            <a:off x="8492846" y="7874675"/>
            <a:ext cx="3026817" cy="892552"/>
          </a:xfrm>
          <a:prstGeom prst="rect">
            <a:avLst/>
          </a:prstGeom>
          <a:noFill/>
        </p:spPr>
        <p:txBody>
          <a:bodyPr wrap="square" rtlCol="0">
            <a:spAutoFit/>
          </a:bodyPr>
          <a:lstStyle/>
          <a:p>
            <a:r>
              <a:rPr lang="en-US" sz="2600" dirty="0">
                <a:solidFill>
                  <a:srgbClr val="C00000"/>
                </a:solidFill>
              </a:rPr>
              <a:t>28%</a:t>
            </a:r>
            <a:r>
              <a:rPr lang="en-US" sz="2600" dirty="0">
                <a:solidFill>
                  <a:srgbClr val="002060"/>
                </a:solidFill>
              </a:rPr>
              <a:t> </a:t>
            </a:r>
            <a:r>
              <a:rPr lang="en-US" sz="2600" dirty="0"/>
              <a:t>on-call, day labor, temp work</a:t>
            </a:r>
          </a:p>
        </p:txBody>
      </p:sp>
      <p:pic>
        <p:nvPicPr>
          <p:cNvPr id="22" name="Graphic 21" descr="Telephone">
            <a:extLst>
              <a:ext uri="{FF2B5EF4-FFF2-40B4-BE49-F238E27FC236}">
                <a16:creationId xmlns:a16="http://schemas.microsoft.com/office/drawing/2014/main" id="{FBB34328-A2B1-49DA-8F4C-723EF161D6A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52153" y="7874675"/>
            <a:ext cx="914400" cy="914400"/>
          </a:xfrm>
          <a:prstGeom prst="rect">
            <a:avLst/>
          </a:prstGeom>
        </p:spPr>
      </p:pic>
      <p:sp>
        <p:nvSpPr>
          <p:cNvPr id="36" name="TextBox 35">
            <a:extLst>
              <a:ext uri="{FF2B5EF4-FFF2-40B4-BE49-F238E27FC236}">
                <a16:creationId xmlns:a16="http://schemas.microsoft.com/office/drawing/2014/main" id="{53A691B7-13FD-4643-AC9E-C88087813DAF}"/>
              </a:ext>
            </a:extLst>
          </p:cNvPr>
          <p:cNvSpPr txBox="1"/>
          <p:nvPr/>
        </p:nvSpPr>
        <p:spPr>
          <a:xfrm>
            <a:off x="8508890" y="8794773"/>
            <a:ext cx="2553836" cy="1692771"/>
          </a:xfrm>
          <a:prstGeom prst="rect">
            <a:avLst/>
          </a:prstGeom>
          <a:noFill/>
        </p:spPr>
        <p:txBody>
          <a:bodyPr wrap="square" rtlCol="0">
            <a:spAutoFit/>
          </a:bodyPr>
          <a:lstStyle/>
          <a:p>
            <a:r>
              <a:rPr lang="en-US" sz="2600" dirty="0">
                <a:solidFill>
                  <a:srgbClr val="C00000"/>
                </a:solidFill>
              </a:rPr>
              <a:t>33%</a:t>
            </a:r>
            <a:r>
              <a:rPr lang="en-US" sz="2600" dirty="0">
                <a:solidFill>
                  <a:srgbClr val="002060"/>
                </a:solidFill>
              </a:rPr>
              <a:t> </a:t>
            </a:r>
            <a:r>
              <a:rPr lang="en-US" sz="2600" dirty="0"/>
              <a:t>get at least ½ work hours from temp agencies</a:t>
            </a:r>
          </a:p>
        </p:txBody>
      </p:sp>
      <p:pic>
        <p:nvPicPr>
          <p:cNvPr id="26" name="Graphic 25" descr="Clock">
            <a:extLst>
              <a:ext uri="{FF2B5EF4-FFF2-40B4-BE49-F238E27FC236}">
                <a16:creationId xmlns:a16="http://schemas.microsoft.com/office/drawing/2014/main" id="{C47D15B5-6FC2-45BB-9D8F-3DF67423886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335445" y="9143969"/>
            <a:ext cx="1019764" cy="1019764"/>
          </a:xfrm>
          <a:prstGeom prst="rect">
            <a:avLst/>
          </a:prstGeom>
        </p:spPr>
      </p:pic>
      <p:sp>
        <p:nvSpPr>
          <p:cNvPr id="38" name="TextBox 37">
            <a:extLst>
              <a:ext uri="{FF2B5EF4-FFF2-40B4-BE49-F238E27FC236}">
                <a16:creationId xmlns:a16="http://schemas.microsoft.com/office/drawing/2014/main" id="{11651EB1-35EA-471B-922E-1AE1EAE0F0B6}"/>
              </a:ext>
            </a:extLst>
          </p:cNvPr>
          <p:cNvSpPr txBox="1"/>
          <p:nvPr/>
        </p:nvSpPr>
        <p:spPr>
          <a:xfrm>
            <a:off x="16299317" y="7975278"/>
            <a:ext cx="3026817" cy="492443"/>
          </a:xfrm>
          <a:prstGeom prst="rect">
            <a:avLst/>
          </a:prstGeom>
          <a:noFill/>
        </p:spPr>
        <p:txBody>
          <a:bodyPr wrap="square" rtlCol="0">
            <a:spAutoFit/>
          </a:bodyPr>
          <a:lstStyle/>
          <a:p>
            <a:r>
              <a:rPr lang="en-US" sz="2600" dirty="0">
                <a:solidFill>
                  <a:srgbClr val="C00000"/>
                </a:solidFill>
              </a:rPr>
              <a:t>71%</a:t>
            </a:r>
            <a:r>
              <a:rPr lang="en-US" sz="2600" dirty="0">
                <a:solidFill>
                  <a:srgbClr val="002060"/>
                </a:solidFill>
              </a:rPr>
              <a:t> </a:t>
            </a:r>
            <a:r>
              <a:rPr lang="en-US" sz="2600" dirty="0"/>
              <a:t>no benefits</a:t>
            </a:r>
          </a:p>
        </p:txBody>
      </p:sp>
      <p:pic>
        <p:nvPicPr>
          <p:cNvPr id="30" name="Graphic 29" descr="Stethoscope">
            <a:extLst>
              <a:ext uri="{FF2B5EF4-FFF2-40B4-BE49-F238E27FC236}">
                <a16:creationId xmlns:a16="http://schemas.microsoft.com/office/drawing/2014/main" id="{C0B18104-C2B3-4CC0-8811-8A7A9CCC834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8853225" y="7796902"/>
            <a:ext cx="907497" cy="924306"/>
          </a:xfrm>
          <a:prstGeom prst="rect">
            <a:avLst/>
          </a:prstGeom>
        </p:spPr>
      </p:pic>
      <p:sp>
        <p:nvSpPr>
          <p:cNvPr id="39" name="&quot;Not Allowed&quot; Symbol 38">
            <a:extLst>
              <a:ext uri="{FF2B5EF4-FFF2-40B4-BE49-F238E27FC236}">
                <a16:creationId xmlns:a16="http://schemas.microsoft.com/office/drawing/2014/main" id="{FA116492-0B8A-4EF1-BB1B-BE8C81683709}"/>
              </a:ext>
            </a:extLst>
          </p:cNvPr>
          <p:cNvSpPr/>
          <p:nvPr/>
        </p:nvSpPr>
        <p:spPr>
          <a:xfrm>
            <a:off x="18741275" y="7713219"/>
            <a:ext cx="1097280" cy="1171315"/>
          </a:xfrm>
          <a:prstGeom prst="noSmoking">
            <a:avLst/>
          </a:prstGeom>
          <a:solidFill>
            <a:schemeClr val="accent1">
              <a:alpha val="16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0" name="TextBox 39">
            <a:extLst>
              <a:ext uri="{FF2B5EF4-FFF2-40B4-BE49-F238E27FC236}">
                <a16:creationId xmlns:a16="http://schemas.microsoft.com/office/drawing/2014/main" id="{F9239944-2C50-4334-9E35-23178FAF686E}"/>
              </a:ext>
            </a:extLst>
          </p:cNvPr>
          <p:cNvSpPr txBox="1"/>
          <p:nvPr/>
        </p:nvSpPr>
        <p:spPr>
          <a:xfrm>
            <a:off x="16301428" y="8603719"/>
            <a:ext cx="2613900" cy="892552"/>
          </a:xfrm>
          <a:prstGeom prst="rect">
            <a:avLst/>
          </a:prstGeom>
          <a:noFill/>
        </p:spPr>
        <p:txBody>
          <a:bodyPr wrap="square" rtlCol="0">
            <a:spAutoFit/>
          </a:bodyPr>
          <a:lstStyle/>
          <a:p>
            <a:r>
              <a:rPr lang="en-US" sz="2600" dirty="0">
                <a:solidFill>
                  <a:srgbClr val="C00000"/>
                </a:solidFill>
              </a:rPr>
              <a:t>78%</a:t>
            </a:r>
            <a:r>
              <a:rPr lang="en-US" sz="2600" dirty="0">
                <a:solidFill>
                  <a:srgbClr val="002060"/>
                </a:solidFill>
              </a:rPr>
              <a:t> </a:t>
            </a:r>
            <a:r>
              <a:rPr lang="en-US" sz="2600" dirty="0"/>
              <a:t>not paid if miss work</a:t>
            </a:r>
          </a:p>
        </p:txBody>
      </p:sp>
      <p:pic>
        <p:nvPicPr>
          <p:cNvPr id="42" name="Graphic 41" descr="Dollar">
            <a:extLst>
              <a:ext uri="{FF2B5EF4-FFF2-40B4-BE49-F238E27FC236}">
                <a16:creationId xmlns:a16="http://schemas.microsoft.com/office/drawing/2014/main" id="{D42B431E-EDC1-45BD-BE6F-DD524836EFF5}"/>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8924155" y="9383242"/>
            <a:ext cx="914400" cy="914400"/>
          </a:xfrm>
          <a:prstGeom prst="rect">
            <a:avLst/>
          </a:prstGeom>
        </p:spPr>
      </p:pic>
      <p:sp>
        <p:nvSpPr>
          <p:cNvPr id="43" name="TextBox 42">
            <a:extLst>
              <a:ext uri="{FF2B5EF4-FFF2-40B4-BE49-F238E27FC236}">
                <a16:creationId xmlns:a16="http://schemas.microsoft.com/office/drawing/2014/main" id="{BC9325B6-8CC4-4904-B1B1-C0F8D14F6427}"/>
              </a:ext>
            </a:extLst>
          </p:cNvPr>
          <p:cNvSpPr txBox="1"/>
          <p:nvPr/>
        </p:nvSpPr>
        <p:spPr>
          <a:xfrm>
            <a:off x="16280156" y="9488697"/>
            <a:ext cx="3026817" cy="892552"/>
          </a:xfrm>
          <a:prstGeom prst="rect">
            <a:avLst/>
          </a:prstGeom>
          <a:noFill/>
        </p:spPr>
        <p:txBody>
          <a:bodyPr wrap="square" rtlCol="0">
            <a:spAutoFit/>
          </a:bodyPr>
          <a:lstStyle/>
          <a:p>
            <a:r>
              <a:rPr lang="en-US" sz="2600" dirty="0">
                <a:solidFill>
                  <a:srgbClr val="C00000"/>
                </a:solidFill>
              </a:rPr>
              <a:t>71%</a:t>
            </a:r>
            <a:r>
              <a:rPr lang="en-US" sz="2600" dirty="0">
                <a:solidFill>
                  <a:srgbClr val="002060"/>
                </a:solidFill>
              </a:rPr>
              <a:t> </a:t>
            </a:r>
            <a:r>
              <a:rPr lang="en-US" sz="2600" dirty="0"/>
              <a:t>income varies week-to-week</a:t>
            </a:r>
          </a:p>
        </p:txBody>
      </p:sp>
      <p:sp>
        <p:nvSpPr>
          <p:cNvPr id="44" name="TextBox 43">
            <a:extLst>
              <a:ext uri="{FF2B5EF4-FFF2-40B4-BE49-F238E27FC236}">
                <a16:creationId xmlns:a16="http://schemas.microsoft.com/office/drawing/2014/main" id="{98DA393E-FE54-4482-80EE-EE89D8A4AEA3}"/>
              </a:ext>
            </a:extLst>
          </p:cNvPr>
          <p:cNvSpPr txBox="1"/>
          <p:nvPr/>
        </p:nvSpPr>
        <p:spPr>
          <a:xfrm>
            <a:off x="8515509" y="10481280"/>
            <a:ext cx="2630577" cy="892552"/>
          </a:xfrm>
          <a:prstGeom prst="rect">
            <a:avLst/>
          </a:prstGeom>
          <a:noFill/>
        </p:spPr>
        <p:txBody>
          <a:bodyPr wrap="square" rtlCol="0">
            <a:spAutoFit/>
          </a:bodyPr>
          <a:lstStyle/>
          <a:p>
            <a:r>
              <a:rPr lang="en-US" sz="2600" dirty="0">
                <a:solidFill>
                  <a:srgbClr val="C00000"/>
                </a:solidFill>
              </a:rPr>
              <a:t>56%</a:t>
            </a:r>
            <a:r>
              <a:rPr lang="en-US" sz="2600" dirty="0">
                <a:solidFill>
                  <a:srgbClr val="002060"/>
                </a:solidFill>
              </a:rPr>
              <a:t> </a:t>
            </a:r>
            <a:r>
              <a:rPr lang="en-US" sz="2600" dirty="0"/>
              <a:t>no say over work schedule</a:t>
            </a:r>
          </a:p>
        </p:txBody>
      </p:sp>
      <p:sp>
        <p:nvSpPr>
          <p:cNvPr id="45" name="TextBox 44">
            <a:extLst>
              <a:ext uri="{FF2B5EF4-FFF2-40B4-BE49-F238E27FC236}">
                <a16:creationId xmlns:a16="http://schemas.microsoft.com/office/drawing/2014/main" id="{4175C2E2-8C80-441C-A542-CAAE904F66EF}"/>
              </a:ext>
            </a:extLst>
          </p:cNvPr>
          <p:cNvSpPr txBox="1"/>
          <p:nvPr/>
        </p:nvSpPr>
        <p:spPr>
          <a:xfrm>
            <a:off x="8504065" y="11373832"/>
            <a:ext cx="2630577" cy="1292662"/>
          </a:xfrm>
          <a:prstGeom prst="rect">
            <a:avLst/>
          </a:prstGeom>
          <a:noFill/>
        </p:spPr>
        <p:txBody>
          <a:bodyPr wrap="square" rtlCol="0">
            <a:spAutoFit/>
          </a:bodyPr>
          <a:lstStyle/>
          <a:p>
            <a:r>
              <a:rPr lang="en-US" sz="2600" dirty="0">
                <a:solidFill>
                  <a:srgbClr val="C00000"/>
                </a:solidFill>
              </a:rPr>
              <a:t>41% </a:t>
            </a:r>
            <a:r>
              <a:rPr lang="en-US" sz="2600" dirty="0"/>
              <a:t>face regular changes to work schedule </a:t>
            </a:r>
          </a:p>
        </p:txBody>
      </p:sp>
      <p:pic>
        <p:nvPicPr>
          <p:cNvPr id="47" name="Graphic 46" descr="Daily calendar">
            <a:extLst>
              <a:ext uri="{FF2B5EF4-FFF2-40B4-BE49-F238E27FC236}">
                <a16:creationId xmlns:a16="http://schemas.microsoft.com/office/drawing/2014/main" id="{2BF67E59-6D9C-410D-B037-AA3B50DD9344}"/>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411129" y="10515814"/>
            <a:ext cx="914400" cy="914400"/>
          </a:xfrm>
          <a:prstGeom prst="rect">
            <a:avLst/>
          </a:prstGeom>
        </p:spPr>
      </p:pic>
      <p:sp>
        <p:nvSpPr>
          <p:cNvPr id="48" name="TextBox 47">
            <a:extLst>
              <a:ext uri="{FF2B5EF4-FFF2-40B4-BE49-F238E27FC236}">
                <a16:creationId xmlns:a16="http://schemas.microsoft.com/office/drawing/2014/main" id="{9DBAEA8C-675E-431B-96EF-901FEB4CBCDF}"/>
              </a:ext>
            </a:extLst>
          </p:cNvPr>
          <p:cNvSpPr txBox="1"/>
          <p:nvPr/>
        </p:nvSpPr>
        <p:spPr>
          <a:xfrm>
            <a:off x="11519663" y="11374556"/>
            <a:ext cx="3107858" cy="892552"/>
          </a:xfrm>
          <a:prstGeom prst="rect">
            <a:avLst/>
          </a:prstGeom>
          <a:noFill/>
        </p:spPr>
        <p:txBody>
          <a:bodyPr wrap="square" rtlCol="0">
            <a:spAutoFit/>
          </a:bodyPr>
          <a:lstStyle/>
          <a:p>
            <a:r>
              <a:rPr lang="en-US" sz="2600" dirty="0">
                <a:solidFill>
                  <a:srgbClr val="C00000"/>
                </a:solidFill>
              </a:rPr>
              <a:t>37%</a:t>
            </a:r>
            <a:r>
              <a:rPr lang="en-US" sz="2600" dirty="0">
                <a:solidFill>
                  <a:srgbClr val="002060"/>
                </a:solidFill>
              </a:rPr>
              <a:t> </a:t>
            </a:r>
            <a:r>
              <a:rPr lang="en-US" sz="2600" dirty="0"/>
              <a:t>likely to lose job in next year</a:t>
            </a:r>
          </a:p>
        </p:txBody>
      </p:sp>
      <p:pic>
        <p:nvPicPr>
          <p:cNvPr id="49" name="Picture 48">
            <a:extLst>
              <a:ext uri="{FF2B5EF4-FFF2-40B4-BE49-F238E27FC236}">
                <a16:creationId xmlns:a16="http://schemas.microsoft.com/office/drawing/2014/main" id="{ADCC641F-DAAD-4125-AE80-2D9A8C0A2826}"/>
              </a:ext>
            </a:extLst>
          </p:cNvPr>
          <p:cNvPicPr>
            <a:picLocks noChangeAspect="1"/>
          </p:cNvPicPr>
          <p:nvPr/>
        </p:nvPicPr>
        <p:blipFill>
          <a:blip r:embed="rId18"/>
          <a:stretch>
            <a:fillRect/>
          </a:stretch>
        </p:blipFill>
        <p:spPr>
          <a:xfrm>
            <a:off x="14627521" y="11430214"/>
            <a:ext cx="882815" cy="970007"/>
          </a:xfrm>
          <a:prstGeom prst="rect">
            <a:avLst/>
          </a:prstGeom>
        </p:spPr>
      </p:pic>
      <p:sp>
        <p:nvSpPr>
          <p:cNvPr id="50" name="TextBox 49">
            <a:extLst>
              <a:ext uri="{FF2B5EF4-FFF2-40B4-BE49-F238E27FC236}">
                <a16:creationId xmlns:a16="http://schemas.microsoft.com/office/drawing/2014/main" id="{CCDB37DE-4661-4FA9-AD19-112D5BE7D691}"/>
              </a:ext>
            </a:extLst>
          </p:cNvPr>
          <p:cNvSpPr txBox="1"/>
          <p:nvPr/>
        </p:nvSpPr>
        <p:spPr>
          <a:xfrm>
            <a:off x="16296229" y="10427238"/>
            <a:ext cx="3026817" cy="492443"/>
          </a:xfrm>
          <a:prstGeom prst="rect">
            <a:avLst/>
          </a:prstGeom>
          <a:noFill/>
        </p:spPr>
        <p:txBody>
          <a:bodyPr wrap="square" rtlCol="0">
            <a:spAutoFit/>
          </a:bodyPr>
          <a:lstStyle/>
          <a:p>
            <a:r>
              <a:rPr lang="en-US" sz="2600" dirty="0">
                <a:solidFill>
                  <a:srgbClr val="C00000"/>
                </a:solidFill>
              </a:rPr>
              <a:t>65%</a:t>
            </a:r>
            <a:r>
              <a:rPr lang="en-US" sz="2600" dirty="0">
                <a:solidFill>
                  <a:srgbClr val="002060"/>
                </a:solidFill>
              </a:rPr>
              <a:t> </a:t>
            </a:r>
            <a:r>
              <a:rPr lang="en-US" sz="2600" dirty="0"/>
              <a:t>paid by hour</a:t>
            </a:r>
          </a:p>
        </p:txBody>
      </p:sp>
      <p:sp>
        <p:nvSpPr>
          <p:cNvPr id="51" name="TextBox 50">
            <a:extLst>
              <a:ext uri="{FF2B5EF4-FFF2-40B4-BE49-F238E27FC236}">
                <a16:creationId xmlns:a16="http://schemas.microsoft.com/office/drawing/2014/main" id="{51B65AD8-E995-4B1F-9BF7-27C60A6292BB}"/>
              </a:ext>
            </a:extLst>
          </p:cNvPr>
          <p:cNvSpPr txBox="1"/>
          <p:nvPr/>
        </p:nvSpPr>
        <p:spPr>
          <a:xfrm>
            <a:off x="16277479" y="10936952"/>
            <a:ext cx="2706696" cy="892552"/>
          </a:xfrm>
          <a:prstGeom prst="rect">
            <a:avLst/>
          </a:prstGeom>
          <a:noFill/>
        </p:spPr>
        <p:txBody>
          <a:bodyPr wrap="square" rtlCol="0">
            <a:spAutoFit/>
          </a:bodyPr>
          <a:lstStyle/>
          <a:p>
            <a:r>
              <a:rPr lang="en-US" sz="2600" dirty="0">
                <a:solidFill>
                  <a:srgbClr val="C00000"/>
                </a:solidFill>
              </a:rPr>
              <a:t>29%</a:t>
            </a:r>
            <a:r>
              <a:rPr lang="en-US" sz="2600" dirty="0">
                <a:solidFill>
                  <a:srgbClr val="002060"/>
                </a:solidFill>
              </a:rPr>
              <a:t> </a:t>
            </a:r>
            <a:r>
              <a:rPr lang="en-US" sz="2600" dirty="0"/>
              <a:t>paid in cash at least sometimes</a:t>
            </a:r>
          </a:p>
        </p:txBody>
      </p:sp>
      <p:pic>
        <p:nvPicPr>
          <p:cNvPr id="53" name="Graphic 52" descr="Money">
            <a:extLst>
              <a:ext uri="{FF2B5EF4-FFF2-40B4-BE49-F238E27FC236}">
                <a16:creationId xmlns:a16="http://schemas.microsoft.com/office/drawing/2014/main" id="{DBEBB89A-A83D-4D97-8DBB-C1CE999DB98E}"/>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8979637" y="10592077"/>
            <a:ext cx="914400" cy="914400"/>
          </a:xfrm>
          <a:prstGeom prst="rect">
            <a:avLst/>
          </a:prstGeom>
        </p:spPr>
      </p:pic>
      <p:sp>
        <p:nvSpPr>
          <p:cNvPr id="54" name="TextBox 53">
            <a:extLst>
              <a:ext uri="{FF2B5EF4-FFF2-40B4-BE49-F238E27FC236}">
                <a16:creationId xmlns:a16="http://schemas.microsoft.com/office/drawing/2014/main" id="{B566E5CF-8F69-4B59-A98B-DA1E2B4FE646}"/>
              </a:ext>
            </a:extLst>
          </p:cNvPr>
          <p:cNvSpPr txBox="1"/>
          <p:nvPr/>
        </p:nvSpPr>
        <p:spPr>
          <a:xfrm>
            <a:off x="16280377" y="11860792"/>
            <a:ext cx="3026817" cy="492443"/>
          </a:xfrm>
          <a:prstGeom prst="rect">
            <a:avLst/>
          </a:prstGeom>
          <a:noFill/>
        </p:spPr>
        <p:txBody>
          <a:bodyPr wrap="square" rtlCol="0">
            <a:spAutoFit/>
          </a:bodyPr>
          <a:lstStyle/>
          <a:p>
            <a:r>
              <a:rPr lang="en-US" sz="2600" dirty="0">
                <a:solidFill>
                  <a:srgbClr val="C00000"/>
                </a:solidFill>
              </a:rPr>
              <a:t>24%</a:t>
            </a:r>
            <a:r>
              <a:rPr lang="en-US" sz="2600" dirty="0">
                <a:solidFill>
                  <a:srgbClr val="002060"/>
                </a:solidFill>
              </a:rPr>
              <a:t> </a:t>
            </a:r>
            <a:r>
              <a:rPr lang="en-US" sz="2600" dirty="0"/>
              <a:t>wage theft</a:t>
            </a:r>
          </a:p>
        </p:txBody>
      </p:sp>
      <p:sp>
        <p:nvSpPr>
          <p:cNvPr id="7" name="TextBox 6">
            <a:extLst>
              <a:ext uri="{FF2B5EF4-FFF2-40B4-BE49-F238E27FC236}">
                <a16:creationId xmlns:a16="http://schemas.microsoft.com/office/drawing/2014/main" id="{53009595-93E9-44FE-8354-B6C48D594E90}"/>
              </a:ext>
            </a:extLst>
          </p:cNvPr>
          <p:cNvSpPr txBox="1"/>
          <p:nvPr/>
        </p:nvSpPr>
        <p:spPr>
          <a:xfrm>
            <a:off x="8355209" y="12999000"/>
            <a:ext cx="5206882" cy="3016210"/>
          </a:xfrm>
          <a:prstGeom prst="rect">
            <a:avLst/>
          </a:prstGeom>
          <a:noFill/>
          <a:ln>
            <a:solidFill>
              <a:schemeClr val="accent5">
                <a:lumMod val="75000"/>
              </a:schemeClr>
            </a:solidFill>
          </a:ln>
        </p:spPr>
        <p:txBody>
          <a:bodyPr wrap="square" rtlCol="0">
            <a:spAutoFit/>
          </a:bodyPr>
          <a:lstStyle/>
          <a:p>
            <a:pPr>
              <a:spcAft>
                <a:spcPts val="600"/>
              </a:spcAft>
            </a:pPr>
            <a:r>
              <a:rPr lang="en-US" sz="2700" i="1" dirty="0">
                <a:effectLst>
                  <a:outerShdw blurRad="38100" dist="38100" dir="2700000" algn="tl">
                    <a:srgbClr val="000000">
                      <a:alpha val="43137"/>
                    </a:srgbClr>
                  </a:outerShdw>
                </a:effectLst>
              </a:rPr>
              <a:t>14+ days of poor mental or physical health in the past month was associated with…</a:t>
            </a:r>
          </a:p>
          <a:p>
            <a:pPr marL="457200" indent="-457200">
              <a:buClr>
                <a:schemeClr val="accent5">
                  <a:lumMod val="75000"/>
                </a:schemeClr>
              </a:buClr>
              <a:buFont typeface="Wingdings" panose="05000000000000000000" pitchFamily="2" charset="2"/>
              <a:buChar char="§"/>
            </a:pPr>
            <a:r>
              <a:rPr lang="en-US" sz="2600" dirty="0"/>
              <a:t>Frequent changes to work schedule</a:t>
            </a:r>
          </a:p>
          <a:p>
            <a:pPr marL="457200" indent="-457200">
              <a:buClr>
                <a:schemeClr val="accent5">
                  <a:lumMod val="75000"/>
                </a:schemeClr>
              </a:buClr>
              <a:buFont typeface="Wingdings" panose="05000000000000000000" pitchFamily="2" charset="2"/>
              <a:buChar char="§"/>
            </a:pPr>
            <a:r>
              <a:rPr lang="en-US" sz="2600" dirty="0"/>
              <a:t>Perceived likelihood of job loss </a:t>
            </a:r>
          </a:p>
          <a:p>
            <a:pPr marL="457200" indent="-457200">
              <a:buClr>
                <a:schemeClr val="accent5">
                  <a:lumMod val="75000"/>
                </a:schemeClr>
              </a:buClr>
              <a:buFont typeface="Wingdings" panose="05000000000000000000" pitchFamily="2" charset="2"/>
              <a:buChar char="§"/>
            </a:pPr>
            <a:r>
              <a:rPr lang="en-US" sz="2600" dirty="0"/>
              <a:t>Experienced wage theft</a:t>
            </a:r>
          </a:p>
        </p:txBody>
      </p:sp>
      <p:pic>
        <p:nvPicPr>
          <p:cNvPr id="14" name="Graphic 13" descr="Brain in head">
            <a:extLst>
              <a:ext uri="{FF2B5EF4-FFF2-40B4-BE49-F238E27FC236}">
                <a16:creationId xmlns:a16="http://schemas.microsoft.com/office/drawing/2014/main" id="{F2C9C27A-9F82-4B0C-BAB6-78104B1B1D0A}"/>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7317954" y="13817294"/>
            <a:ext cx="914400" cy="914400"/>
          </a:xfrm>
          <a:prstGeom prst="rect">
            <a:avLst/>
          </a:prstGeom>
        </p:spPr>
      </p:pic>
      <p:pic>
        <p:nvPicPr>
          <p:cNvPr id="24" name="Graphic 23" descr="Heart with pulse">
            <a:extLst>
              <a:ext uri="{FF2B5EF4-FFF2-40B4-BE49-F238E27FC236}">
                <a16:creationId xmlns:a16="http://schemas.microsoft.com/office/drawing/2014/main" id="{C3F31E4A-F690-4BD4-BC95-DEE6647D89DF}"/>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7297471" y="12926675"/>
            <a:ext cx="914400" cy="914400"/>
          </a:xfrm>
          <a:prstGeom prst="rect">
            <a:avLst/>
          </a:prstGeom>
        </p:spPr>
      </p:pic>
      <p:pic>
        <p:nvPicPr>
          <p:cNvPr id="33" name="Picture 32">
            <a:extLst>
              <a:ext uri="{FF2B5EF4-FFF2-40B4-BE49-F238E27FC236}">
                <a16:creationId xmlns:a16="http://schemas.microsoft.com/office/drawing/2014/main" id="{8BDF27B9-2D4F-4072-8482-03D5938A5586}"/>
              </a:ext>
            </a:extLst>
          </p:cNvPr>
          <p:cNvPicPr>
            <a:picLocks noChangeAspect="1"/>
          </p:cNvPicPr>
          <p:nvPr/>
        </p:nvPicPr>
        <p:blipFill>
          <a:blip r:embed="rId25"/>
          <a:stretch>
            <a:fillRect/>
          </a:stretch>
        </p:blipFill>
        <p:spPr>
          <a:xfrm>
            <a:off x="14039214" y="12855843"/>
            <a:ext cx="5645385" cy="35116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4104</TotalTime>
  <Words>595</Words>
  <Application>Microsoft Macintosh PowerPoint</Application>
  <PresentationFormat>Custom</PresentationFormat>
  <Paragraphs>37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Palatino Linotype</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Adam Paberzs</dc:creator>
  <cp:lastModifiedBy>jennifer beirne</cp:lastModifiedBy>
  <cp:revision>71</cp:revision>
  <dcterms:created xsi:type="dcterms:W3CDTF">2010-12-10T16:28:36Z</dcterms:created>
  <dcterms:modified xsi:type="dcterms:W3CDTF">2019-11-19T15:27:26Z</dcterms:modified>
</cp:coreProperties>
</file>