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32918400" cy="219456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0032"/>
    <a:srgbClr val="DB7093"/>
    <a:srgbClr val="66CDAA"/>
    <a:srgbClr val="D2691E"/>
    <a:srgbClr val="BA55D3"/>
    <a:srgbClr val="B8860B"/>
    <a:srgbClr val="778899"/>
    <a:srgbClr val="7B68EE"/>
    <a:srgbClr val="3CB371"/>
    <a:srgbClr val="F4A4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0" autoAdjust="0"/>
    <p:restoredTop sz="94660"/>
  </p:normalViewPr>
  <p:slideViewPr>
    <p:cSldViewPr snapToGrid="0">
      <p:cViewPr varScale="1">
        <p:scale>
          <a:sx n="22" d="100"/>
          <a:sy n="22" d="100"/>
        </p:scale>
        <p:origin x="36"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3591562"/>
            <a:ext cx="27980640" cy="7640320"/>
          </a:xfrm>
        </p:spPr>
        <p:txBody>
          <a:bodyPr anchor="b"/>
          <a:lstStyle>
            <a:lvl1pPr algn="ctr">
              <a:defRPr sz="19200"/>
            </a:lvl1pPr>
          </a:lstStyle>
          <a:p>
            <a:r>
              <a:rPr lang="en-US" smtClean="0"/>
              <a:t>Click to edit Master title style</a:t>
            </a:r>
            <a:endParaRPr lang="en-US" dirty="0"/>
          </a:p>
        </p:txBody>
      </p:sp>
      <p:sp>
        <p:nvSpPr>
          <p:cNvPr id="3" name="Subtitle 2"/>
          <p:cNvSpPr>
            <a:spLocks noGrp="1"/>
          </p:cNvSpPr>
          <p:nvPr>
            <p:ph type="subTitle" idx="1"/>
          </p:nvPr>
        </p:nvSpPr>
        <p:spPr>
          <a:xfrm>
            <a:off x="4114800" y="11526522"/>
            <a:ext cx="24688800" cy="5298438"/>
          </a:xfrm>
        </p:spPr>
        <p:txBody>
          <a:bodyPr/>
          <a:lstStyle>
            <a:lvl1pPr marL="0" indent="0" algn="ctr">
              <a:buNone/>
              <a:defRPr sz="7680"/>
            </a:lvl1pPr>
            <a:lvl2pPr marL="1463040" indent="0" algn="ctr">
              <a:buNone/>
              <a:defRPr sz="6400"/>
            </a:lvl2pPr>
            <a:lvl3pPr marL="2926080" indent="0" algn="ctr">
              <a:buNone/>
              <a:defRPr sz="5760"/>
            </a:lvl3pPr>
            <a:lvl4pPr marL="4389120" indent="0" algn="ctr">
              <a:buNone/>
              <a:defRPr sz="5120"/>
            </a:lvl4pPr>
            <a:lvl5pPr marL="5852160" indent="0" algn="ctr">
              <a:buNone/>
              <a:defRPr sz="5120"/>
            </a:lvl5pPr>
            <a:lvl6pPr marL="7315200" indent="0" algn="ctr">
              <a:buNone/>
              <a:defRPr sz="5120"/>
            </a:lvl6pPr>
            <a:lvl7pPr marL="8778240" indent="0" algn="ctr">
              <a:buNone/>
              <a:defRPr sz="5120"/>
            </a:lvl7pPr>
            <a:lvl8pPr marL="10241280" indent="0" algn="ctr">
              <a:buNone/>
              <a:defRPr sz="5120"/>
            </a:lvl8pPr>
            <a:lvl9pPr marL="11704320" indent="0" algn="ctr">
              <a:buNone/>
              <a:defRPr sz="512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E31AE43-560F-4886-882D-1DC11034798E}"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F6D363-0CDC-4BFD-B2BB-2710A78346D6}" type="slidenum">
              <a:rPr lang="en-US" smtClean="0"/>
              <a:t>‹#›</a:t>
            </a:fld>
            <a:endParaRPr lang="en-US"/>
          </a:p>
        </p:txBody>
      </p:sp>
    </p:spTree>
    <p:extLst>
      <p:ext uri="{BB962C8B-B14F-4D97-AF65-F5344CB8AC3E}">
        <p14:creationId xmlns:p14="http://schemas.microsoft.com/office/powerpoint/2010/main" val="4236417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31AE43-560F-4886-882D-1DC11034798E}"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F6D363-0CDC-4BFD-B2BB-2710A78346D6}" type="slidenum">
              <a:rPr lang="en-US" smtClean="0"/>
              <a:t>‹#›</a:t>
            </a:fld>
            <a:endParaRPr lang="en-US"/>
          </a:p>
        </p:txBody>
      </p:sp>
    </p:spTree>
    <p:extLst>
      <p:ext uri="{BB962C8B-B14F-4D97-AF65-F5344CB8AC3E}">
        <p14:creationId xmlns:p14="http://schemas.microsoft.com/office/powerpoint/2010/main" val="935364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1168400"/>
            <a:ext cx="7098030" cy="1859788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63142" y="1168400"/>
            <a:ext cx="20882610" cy="1859788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31AE43-560F-4886-882D-1DC11034798E}"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F6D363-0CDC-4BFD-B2BB-2710A78346D6}" type="slidenum">
              <a:rPr lang="en-US" smtClean="0"/>
              <a:t>‹#›</a:t>
            </a:fld>
            <a:endParaRPr lang="en-US"/>
          </a:p>
        </p:txBody>
      </p:sp>
    </p:spTree>
    <p:extLst>
      <p:ext uri="{BB962C8B-B14F-4D97-AF65-F5344CB8AC3E}">
        <p14:creationId xmlns:p14="http://schemas.microsoft.com/office/powerpoint/2010/main" val="275198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31AE43-560F-4886-882D-1DC11034798E}"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F6D363-0CDC-4BFD-B2BB-2710A78346D6}" type="slidenum">
              <a:rPr lang="en-US" smtClean="0"/>
              <a:t>‹#›</a:t>
            </a:fld>
            <a:endParaRPr lang="en-US"/>
          </a:p>
        </p:txBody>
      </p:sp>
    </p:spTree>
    <p:extLst>
      <p:ext uri="{BB962C8B-B14F-4D97-AF65-F5344CB8AC3E}">
        <p14:creationId xmlns:p14="http://schemas.microsoft.com/office/powerpoint/2010/main" val="167674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5471167"/>
            <a:ext cx="28392120" cy="9128758"/>
          </a:xfrm>
        </p:spPr>
        <p:txBody>
          <a:bodyPr anchor="b"/>
          <a:lstStyle>
            <a:lvl1pPr>
              <a:defRPr sz="19200"/>
            </a:lvl1pPr>
          </a:lstStyle>
          <a:p>
            <a:r>
              <a:rPr lang="en-US" smtClean="0"/>
              <a:t>Click to edit Master title style</a:t>
            </a:r>
            <a:endParaRPr lang="en-US" dirty="0"/>
          </a:p>
        </p:txBody>
      </p:sp>
      <p:sp>
        <p:nvSpPr>
          <p:cNvPr id="3" name="Text Placeholder 2"/>
          <p:cNvSpPr>
            <a:spLocks noGrp="1"/>
          </p:cNvSpPr>
          <p:nvPr>
            <p:ph type="body" idx="1"/>
          </p:nvPr>
        </p:nvSpPr>
        <p:spPr>
          <a:xfrm>
            <a:off x="2245997" y="14686287"/>
            <a:ext cx="28392120" cy="4800598"/>
          </a:xfrm>
        </p:spPr>
        <p:txBody>
          <a:bodyPr/>
          <a:lstStyle>
            <a:lvl1pPr marL="0" indent="0">
              <a:buNone/>
              <a:defRPr sz="7680">
                <a:solidFill>
                  <a:schemeClr val="tx1"/>
                </a:solidFill>
              </a:defRPr>
            </a:lvl1pPr>
            <a:lvl2pPr marL="1463040" indent="0">
              <a:buNone/>
              <a:defRPr sz="6400">
                <a:solidFill>
                  <a:schemeClr val="tx1">
                    <a:tint val="75000"/>
                  </a:schemeClr>
                </a:solidFill>
              </a:defRPr>
            </a:lvl2pPr>
            <a:lvl3pPr marL="2926080" indent="0">
              <a:buNone/>
              <a:defRPr sz="5760">
                <a:solidFill>
                  <a:schemeClr val="tx1">
                    <a:tint val="75000"/>
                  </a:schemeClr>
                </a:solidFill>
              </a:defRPr>
            </a:lvl3pPr>
            <a:lvl4pPr marL="4389120" indent="0">
              <a:buNone/>
              <a:defRPr sz="5120">
                <a:solidFill>
                  <a:schemeClr val="tx1">
                    <a:tint val="75000"/>
                  </a:schemeClr>
                </a:solidFill>
              </a:defRPr>
            </a:lvl4pPr>
            <a:lvl5pPr marL="5852160" indent="0">
              <a:buNone/>
              <a:defRPr sz="5120">
                <a:solidFill>
                  <a:schemeClr val="tx1">
                    <a:tint val="75000"/>
                  </a:schemeClr>
                </a:solidFill>
              </a:defRPr>
            </a:lvl5pPr>
            <a:lvl6pPr marL="7315200" indent="0">
              <a:buNone/>
              <a:defRPr sz="5120">
                <a:solidFill>
                  <a:schemeClr val="tx1">
                    <a:tint val="75000"/>
                  </a:schemeClr>
                </a:solidFill>
              </a:defRPr>
            </a:lvl6pPr>
            <a:lvl7pPr marL="8778240" indent="0">
              <a:buNone/>
              <a:defRPr sz="5120">
                <a:solidFill>
                  <a:schemeClr val="tx1">
                    <a:tint val="75000"/>
                  </a:schemeClr>
                </a:solidFill>
              </a:defRPr>
            </a:lvl7pPr>
            <a:lvl8pPr marL="10241280" indent="0">
              <a:buNone/>
              <a:defRPr sz="5120">
                <a:solidFill>
                  <a:schemeClr val="tx1">
                    <a:tint val="75000"/>
                  </a:schemeClr>
                </a:solidFill>
              </a:defRPr>
            </a:lvl8pPr>
            <a:lvl9pPr marL="11704320" indent="0">
              <a:buNone/>
              <a:defRPr sz="512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E31AE43-560F-4886-882D-1DC11034798E}"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F6D363-0CDC-4BFD-B2BB-2710A78346D6}" type="slidenum">
              <a:rPr lang="en-US" smtClean="0"/>
              <a:t>‹#›</a:t>
            </a:fld>
            <a:endParaRPr lang="en-US"/>
          </a:p>
        </p:txBody>
      </p:sp>
    </p:spTree>
    <p:extLst>
      <p:ext uri="{BB962C8B-B14F-4D97-AF65-F5344CB8AC3E}">
        <p14:creationId xmlns:p14="http://schemas.microsoft.com/office/powerpoint/2010/main" val="3703582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63140" y="5842000"/>
            <a:ext cx="13990320" cy="139242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664940" y="5842000"/>
            <a:ext cx="13990320" cy="139242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31AE43-560F-4886-882D-1DC11034798E}"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F6D363-0CDC-4BFD-B2BB-2710A78346D6}" type="slidenum">
              <a:rPr lang="en-US" smtClean="0"/>
              <a:t>‹#›</a:t>
            </a:fld>
            <a:endParaRPr lang="en-US"/>
          </a:p>
        </p:txBody>
      </p:sp>
    </p:spTree>
    <p:extLst>
      <p:ext uri="{BB962C8B-B14F-4D97-AF65-F5344CB8AC3E}">
        <p14:creationId xmlns:p14="http://schemas.microsoft.com/office/powerpoint/2010/main" val="3674292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168405"/>
            <a:ext cx="28392120" cy="42418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7431" y="5379722"/>
            <a:ext cx="13926024"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Edit Master text styles</a:t>
            </a:r>
          </a:p>
        </p:txBody>
      </p:sp>
      <p:sp>
        <p:nvSpPr>
          <p:cNvPr id="4" name="Content Placeholder 3"/>
          <p:cNvSpPr>
            <a:spLocks noGrp="1"/>
          </p:cNvSpPr>
          <p:nvPr>
            <p:ph sz="half" idx="2"/>
          </p:nvPr>
        </p:nvSpPr>
        <p:spPr>
          <a:xfrm>
            <a:off x="2267431" y="8016240"/>
            <a:ext cx="13926024" cy="117906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6664942" y="5379722"/>
            <a:ext cx="13994608"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Edit Master text styles</a:t>
            </a:r>
          </a:p>
        </p:txBody>
      </p:sp>
      <p:sp>
        <p:nvSpPr>
          <p:cNvPr id="6" name="Content Placeholder 5"/>
          <p:cNvSpPr>
            <a:spLocks noGrp="1"/>
          </p:cNvSpPr>
          <p:nvPr>
            <p:ph sz="quarter" idx="4"/>
          </p:nvPr>
        </p:nvSpPr>
        <p:spPr>
          <a:xfrm>
            <a:off x="16664942" y="8016240"/>
            <a:ext cx="13994608" cy="117906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E31AE43-560F-4886-882D-1DC11034798E}"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F6D363-0CDC-4BFD-B2BB-2710A78346D6}" type="slidenum">
              <a:rPr lang="en-US" smtClean="0"/>
              <a:t>‹#›</a:t>
            </a:fld>
            <a:endParaRPr lang="en-US"/>
          </a:p>
        </p:txBody>
      </p:sp>
    </p:spTree>
    <p:extLst>
      <p:ext uri="{BB962C8B-B14F-4D97-AF65-F5344CB8AC3E}">
        <p14:creationId xmlns:p14="http://schemas.microsoft.com/office/powerpoint/2010/main" val="2897437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E31AE43-560F-4886-882D-1DC11034798E}"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F6D363-0CDC-4BFD-B2BB-2710A78346D6}" type="slidenum">
              <a:rPr lang="en-US" smtClean="0"/>
              <a:t>‹#›</a:t>
            </a:fld>
            <a:endParaRPr lang="en-US"/>
          </a:p>
        </p:txBody>
      </p:sp>
    </p:spTree>
    <p:extLst>
      <p:ext uri="{BB962C8B-B14F-4D97-AF65-F5344CB8AC3E}">
        <p14:creationId xmlns:p14="http://schemas.microsoft.com/office/powerpoint/2010/main" val="186529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1AE43-560F-4886-882D-1DC11034798E}"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F6D363-0CDC-4BFD-B2BB-2710A78346D6}" type="slidenum">
              <a:rPr lang="en-US" smtClean="0"/>
              <a:t>‹#›</a:t>
            </a:fld>
            <a:endParaRPr lang="en-US"/>
          </a:p>
        </p:txBody>
      </p:sp>
    </p:spTree>
    <p:extLst>
      <p:ext uri="{BB962C8B-B14F-4D97-AF65-F5344CB8AC3E}">
        <p14:creationId xmlns:p14="http://schemas.microsoft.com/office/powerpoint/2010/main" val="1362993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smtClean="0"/>
              <a:t>Click to edit Master title style</a:t>
            </a:r>
            <a:endParaRPr lang="en-US" dirty="0"/>
          </a:p>
        </p:txBody>
      </p:sp>
      <p:sp>
        <p:nvSpPr>
          <p:cNvPr id="3" name="Content Placeholder 2"/>
          <p:cNvSpPr>
            <a:spLocks noGrp="1"/>
          </p:cNvSpPr>
          <p:nvPr>
            <p:ph idx="1"/>
          </p:nvPr>
        </p:nvSpPr>
        <p:spPr>
          <a:xfrm>
            <a:off x="13994608" y="3159765"/>
            <a:ext cx="16664940" cy="15595600"/>
          </a:xfrm>
        </p:spPr>
        <p:txBody>
          <a:bodyPr/>
          <a:lstStyle>
            <a:lvl1pPr>
              <a:defRPr sz="10240"/>
            </a:lvl1pPr>
            <a:lvl2pPr>
              <a:defRPr sz="8960"/>
            </a:lvl2pPr>
            <a:lvl3pPr>
              <a:defRPr sz="7680"/>
            </a:lvl3pPr>
            <a:lvl4pPr>
              <a:defRPr sz="6400"/>
            </a:lvl4pPr>
            <a:lvl5pPr>
              <a:defRPr sz="6400"/>
            </a:lvl5pPr>
            <a:lvl6pPr>
              <a:defRPr sz="6400"/>
            </a:lvl6pPr>
            <a:lvl7pPr>
              <a:defRPr sz="6400"/>
            </a:lvl7pPr>
            <a:lvl8pPr>
              <a:defRPr sz="6400"/>
            </a:lvl8pPr>
            <a:lvl9pPr>
              <a:defRPr sz="6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Edit Master text styles</a:t>
            </a:r>
          </a:p>
        </p:txBody>
      </p:sp>
      <p:sp>
        <p:nvSpPr>
          <p:cNvPr id="5" name="Date Placeholder 4"/>
          <p:cNvSpPr>
            <a:spLocks noGrp="1"/>
          </p:cNvSpPr>
          <p:nvPr>
            <p:ph type="dt" sz="half" idx="10"/>
          </p:nvPr>
        </p:nvSpPr>
        <p:spPr/>
        <p:txBody>
          <a:bodyPr/>
          <a:lstStyle/>
          <a:p>
            <a:fld id="{2E31AE43-560F-4886-882D-1DC11034798E}"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F6D363-0CDC-4BFD-B2BB-2710A78346D6}" type="slidenum">
              <a:rPr lang="en-US" smtClean="0"/>
              <a:t>‹#›</a:t>
            </a:fld>
            <a:endParaRPr lang="en-US"/>
          </a:p>
        </p:txBody>
      </p:sp>
    </p:spTree>
    <p:extLst>
      <p:ext uri="{BB962C8B-B14F-4D97-AF65-F5344CB8AC3E}">
        <p14:creationId xmlns:p14="http://schemas.microsoft.com/office/powerpoint/2010/main" val="990896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994608" y="3159765"/>
            <a:ext cx="16664940" cy="15595600"/>
          </a:xfrm>
        </p:spPr>
        <p:txBody>
          <a:bodyPr anchor="t"/>
          <a:lstStyle>
            <a:lvl1pPr marL="0" indent="0">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smtClean="0"/>
              <a:t>Click icon to add picture</a:t>
            </a:r>
            <a:endParaRPr lang="en-US" dirty="0"/>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Edit Master text styles</a:t>
            </a:r>
          </a:p>
        </p:txBody>
      </p:sp>
      <p:sp>
        <p:nvSpPr>
          <p:cNvPr id="5" name="Date Placeholder 4"/>
          <p:cNvSpPr>
            <a:spLocks noGrp="1"/>
          </p:cNvSpPr>
          <p:nvPr>
            <p:ph type="dt" sz="half" idx="10"/>
          </p:nvPr>
        </p:nvSpPr>
        <p:spPr/>
        <p:txBody>
          <a:bodyPr/>
          <a:lstStyle/>
          <a:p>
            <a:fld id="{2E31AE43-560F-4886-882D-1DC11034798E}"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F6D363-0CDC-4BFD-B2BB-2710A78346D6}" type="slidenum">
              <a:rPr lang="en-US" smtClean="0"/>
              <a:t>‹#›</a:t>
            </a:fld>
            <a:endParaRPr lang="en-US"/>
          </a:p>
        </p:txBody>
      </p:sp>
    </p:spTree>
    <p:extLst>
      <p:ext uri="{BB962C8B-B14F-4D97-AF65-F5344CB8AC3E}">
        <p14:creationId xmlns:p14="http://schemas.microsoft.com/office/powerpoint/2010/main" val="3262539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1168405"/>
            <a:ext cx="28392120" cy="42418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63140" y="5842000"/>
            <a:ext cx="28392120" cy="1392428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263140" y="20340325"/>
            <a:ext cx="7406640" cy="1168400"/>
          </a:xfrm>
          <a:prstGeom prst="rect">
            <a:avLst/>
          </a:prstGeom>
        </p:spPr>
        <p:txBody>
          <a:bodyPr vert="horz" lIns="91440" tIns="45720" rIns="91440" bIns="45720" rtlCol="0" anchor="ctr"/>
          <a:lstStyle>
            <a:lvl1pPr algn="l">
              <a:defRPr sz="3840">
                <a:solidFill>
                  <a:schemeClr val="tx1">
                    <a:tint val="75000"/>
                  </a:schemeClr>
                </a:solidFill>
              </a:defRPr>
            </a:lvl1pPr>
          </a:lstStyle>
          <a:p>
            <a:fld id="{2E31AE43-560F-4886-882D-1DC11034798E}" type="datetimeFigureOut">
              <a:rPr lang="en-US" smtClean="0"/>
              <a:t>11/7/2018</a:t>
            </a:fld>
            <a:endParaRPr lang="en-US"/>
          </a:p>
        </p:txBody>
      </p:sp>
      <p:sp>
        <p:nvSpPr>
          <p:cNvPr id="5" name="Footer Placeholder 4"/>
          <p:cNvSpPr>
            <a:spLocks noGrp="1"/>
          </p:cNvSpPr>
          <p:nvPr>
            <p:ph type="ftr" sz="quarter" idx="3"/>
          </p:nvPr>
        </p:nvSpPr>
        <p:spPr>
          <a:xfrm>
            <a:off x="10904220" y="20340325"/>
            <a:ext cx="11109960" cy="1168400"/>
          </a:xfrm>
          <a:prstGeom prst="rect">
            <a:avLst/>
          </a:prstGeom>
        </p:spPr>
        <p:txBody>
          <a:bodyPr vert="horz" lIns="91440" tIns="45720" rIns="91440" bIns="45720" rtlCol="0" anchor="ctr"/>
          <a:lstStyle>
            <a:lvl1pPr algn="ctr">
              <a:defRPr sz="38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20340325"/>
            <a:ext cx="7406640" cy="1168400"/>
          </a:xfrm>
          <a:prstGeom prst="rect">
            <a:avLst/>
          </a:prstGeom>
        </p:spPr>
        <p:txBody>
          <a:bodyPr vert="horz" lIns="91440" tIns="45720" rIns="91440" bIns="45720" rtlCol="0" anchor="ctr"/>
          <a:lstStyle>
            <a:lvl1pPr algn="r">
              <a:defRPr sz="3840">
                <a:solidFill>
                  <a:schemeClr val="tx1">
                    <a:tint val="75000"/>
                  </a:schemeClr>
                </a:solidFill>
              </a:defRPr>
            </a:lvl1pPr>
          </a:lstStyle>
          <a:p>
            <a:fld id="{94F6D363-0CDC-4BFD-B2BB-2710A78346D6}" type="slidenum">
              <a:rPr lang="en-US" smtClean="0"/>
              <a:t>‹#›</a:t>
            </a:fld>
            <a:endParaRPr lang="en-US"/>
          </a:p>
        </p:txBody>
      </p:sp>
    </p:spTree>
    <p:extLst>
      <p:ext uri="{BB962C8B-B14F-4D97-AF65-F5344CB8AC3E}">
        <p14:creationId xmlns:p14="http://schemas.microsoft.com/office/powerpoint/2010/main" val="2198814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926080" rtl="0" eaLnBrk="1" latinLnBrk="0" hangingPunct="1">
        <a:lnSpc>
          <a:spcPct val="90000"/>
        </a:lnSpc>
        <a:spcBef>
          <a:spcPct val="0"/>
        </a:spcBef>
        <a:buNone/>
        <a:defRPr sz="14080" kern="1200">
          <a:solidFill>
            <a:schemeClr val="tx1"/>
          </a:solidFill>
          <a:latin typeface="+mj-lt"/>
          <a:ea typeface="+mj-ea"/>
          <a:cs typeface="+mj-cs"/>
        </a:defRPr>
      </a:lvl1pPr>
    </p:titleStyle>
    <p:bodyStyle>
      <a:lvl1pPr marL="731520" indent="-731520" algn="l" defTabSz="2926080" rtl="0" eaLnBrk="1" latinLnBrk="0" hangingPunct="1">
        <a:lnSpc>
          <a:spcPct val="90000"/>
        </a:lnSpc>
        <a:spcBef>
          <a:spcPts val="3200"/>
        </a:spcBef>
        <a:buFont typeface="Arial" panose="020B0604020202020204" pitchFamily="34" charset="0"/>
        <a:buChar char="•"/>
        <a:defRPr sz="8960" kern="1200">
          <a:solidFill>
            <a:schemeClr val="tx1"/>
          </a:solidFill>
          <a:latin typeface="+mn-lt"/>
          <a:ea typeface="+mn-ea"/>
          <a:cs typeface="+mn-cs"/>
        </a:defRPr>
      </a:lvl1pPr>
      <a:lvl2pPr marL="2194560" indent="-731520" algn="l" defTabSz="2926080" rtl="0" eaLnBrk="1" latinLnBrk="0" hangingPunct="1">
        <a:lnSpc>
          <a:spcPct val="90000"/>
        </a:lnSpc>
        <a:spcBef>
          <a:spcPts val="1600"/>
        </a:spcBef>
        <a:buFont typeface="Arial" panose="020B0604020202020204" pitchFamily="34" charset="0"/>
        <a:buChar char="•"/>
        <a:defRPr sz="7680" kern="1200">
          <a:solidFill>
            <a:schemeClr val="tx1"/>
          </a:solidFill>
          <a:latin typeface="+mn-lt"/>
          <a:ea typeface="+mn-ea"/>
          <a:cs typeface="+mn-cs"/>
        </a:defRPr>
      </a:lvl2pPr>
      <a:lvl3pPr marL="3657600" indent="-731520" algn="l" defTabSz="2926080" rtl="0" eaLnBrk="1" latinLnBrk="0" hangingPunct="1">
        <a:lnSpc>
          <a:spcPct val="90000"/>
        </a:lnSpc>
        <a:spcBef>
          <a:spcPts val="1600"/>
        </a:spcBef>
        <a:buFont typeface="Arial" panose="020B0604020202020204" pitchFamily="34" charset="0"/>
        <a:buChar char="•"/>
        <a:defRPr sz="6400" kern="1200">
          <a:solidFill>
            <a:schemeClr val="tx1"/>
          </a:solidFill>
          <a:latin typeface="+mn-lt"/>
          <a:ea typeface="+mn-ea"/>
          <a:cs typeface="+mn-cs"/>
        </a:defRPr>
      </a:lvl3pPr>
      <a:lvl4pPr marL="51206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4pPr>
      <a:lvl5pPr marL="658368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5pPr>
      <a:lvl6pPr marL="804672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6pPr>
      <a:lvl7pPr marL="950976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7pPr>
      <a:lvl8pPr marL="1097280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8pPr>
      <a:lvl9pPr marL="124358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9pPr>
    </p:bodyStyle>
    <p:otherStyle>
      <a:defPPr>
        <a:defRPr lang="en-US"/>
      </a:defPPr>
      <a:lvl1pPr marL="0" algn="l" defTabSz="2926080" rtl="0" eaLnBrk="1" latinLnBrk="0" hangingPunct="1">
        <a:defRPr sz="5760" kern="1200">
          <a:solidFill>
            <a:schemeClr val="tx1"/>
          </a:solidFill>
          <a:latin typeface="+mn-lt"/>
          <a:ea typeface="+mn-ea"/>
          <a:cs typeface="+mn-cs"/>
        </a:defRPr>
      </a:lvl1pPr>
      <a:lvl2pPr marL="1463040" algn="l" defTabSz="2926080" rtl="0" eaLnBrk="1" latinLnBrk="0" hangingPunct="1">
        <a:defRPr sz="5760" kern="1200">
          <a:solidFill>
            <a:schemeClr val="tx1"/>
          </a:solidFill>
          <a:latin typeface="+mn-lt"/>
          <a:ea typeface="+mn-ea"/>
          <a:cs typeface="+mn-cs"/>
        </a:defRPr>
      </a:lvl2pPr>
      <a:lvl3pPr marL="2926080" algn="l" defTabSz="2926080" rtl="0" eaLnBrk="1" latinLnBrk="0" hangingPunct="1">
        <a:defRPr sz="5760" kern="1200">
          <a:solidFill>
            <a:schemeClr val="tx1"/>
          </a:solidFill>
          <a:latin typeface="+mn-lt"/>
          <a:ea typeface="+mn-ea"/>
          <a:cs typeface="+mn-cs"/>
        </a:defRPr>
      </a:lvl3pPr>
      <a:lvl4pPr marL="4389120" algn="l" defTabSz="2926080" rtl="0" eaLnBrk="1" latinLnBrk="0" hangingPunct="1">
        <a:defRPr sz="5760" kern="1200">
          <a:solidFill>
            <a:schemeClr val="tx1"/>
          </a:solidFill>
          <a:latin typeface="+mn-lt"/>
          <a:ea typeface="+mn-ea"/>
          <a:cs typeface="+mn-cs"/>
        </a:defRPr>
      </a:lvl4pPr>
      <a:lvl5pPr marL="5852160" algn="l" defTabSz="2926080" rtl="0" eaLnBrk="1" latinLnBrk="0" hangingPunct="1">
        <a:defRPr sz="5760" kern="1200">
          <a:solidFill>
            <a:schemeClr val="tx1"/>
          </a:solidFill>
          <a:latin typeface="+mn-lt"/>
          <a:ea typeface="+mn-ea"/>
          <a:cs typeface="+mn-cs"/>
        </a:defRPr>
      </a:lvl5pPr>
      <a:lvl6pPr marL="7315200" algn="l" defTabSz="2926080" rtl="0" eaLnBrk="1" latinLnBrk="0" hangingPunct="1">
        <a:defRPr sz="5760" kern="1200">
          <a:solidFill>
            <a:schemeClr val="tx1"/>
          </a:solidFill>
          <a:latin typeface="+mn-lt"/>
          <a:ea typeface="+mn-ea"/>
          <a:cs typeface="+mn-cs"/>
        </a:defRPr>
      </a:lvl6pPr>
      <a:lvl7pPr marL="8778240" algn="l" defTabSz="2926080" rtl="0" eaLnBrk="1" latinLnBrk="0" hangingPunct="1">
        <a:defRPr sz="5760" kern="1200">
          <a:solidFill>
            <a:schemeClr val="tx1"/>
          </a:solidFill>
          <a:latin typeface="+mn-lt"/>
          <a:ea typeface="+mn-ea"/>
          <a:cs typeface="+mn-cs"/>
        </a:defRPr>
      </a:lvl7pPr>
      <a:lvl8pPr marL="10241280" algn="l" defTabSz="2926080" rtl="0" eaLnBrk="1" latinLnBrk="0" hangingPunct="1">
        <a:defRPr sz="5760" kern="1200">
          <a:solidFill>
            <a:schemeClr val="tx1"/>
          </a:solidFill>
          <a:latin typeface="+mn-lt"/>
          <a:ea typeface="+mn-ea"/>
          <a:cs typeface="+mn-cs"/>
        </a:defRPr>
      </a:lvl8pPr>
      <a:lvl9pPr marL="11704320" algn="l" defTabSz="2926080" rtl="0" eaLnBrk="1" latinLnBrk="0" hangingPunct="1">
        <a:defRPr sz="5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gif"/><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ublichealth.uic.edu/healthywork" TargetMode="Externa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3" name="Picture 602"/>
          <p:cNvPicPr>
            <a:picLocks noChangeAspect="1"/>
          </p:cNvPicPr>
          <p:nvPr/>
        </p:nvPicPr>
        <p:blipFill>
          <a:blip r:embed="rId2"/>
          <a:stretch>
            <a:fillRect/>
          </a:stretch>
        </p:blipFill>
        <p:spPr>
          <a:xfrm>
            <a:off x="425755" y="9870732"/>
            <a:ext cx="15404831" cy="10668420"/>
          </a:xfrm>
          <a:prstGeom prst="rect">
            <a:avLst/>
          </a:prstGeom>
          <a:ln w="76200">
            <a:solidFill>
              <a:srgbClr val="D50032"/>
            </a:solidFill>
          </a:ln>
        </p:spPr>
      </p:pic>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4930180" y="200860"/>
            <a:ext cx="1033891" cy="944246"/>
          </a:xfrm>
          <a:prstGeom prst="rect">
            <a:avLst/>
          </a:prstGeom>
        </p:spPr>
      </p:pic>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3492829" y="1197352"/>
            <a:ext cx="1711325" cy="846773"/>
          </a:xfrm>
          <a:prstGeom prst="rect">
            <a:avLst/>
          </a:prstGeom>
        </p:spPr>
      </p:pic>
      <p:pic>
        <p:nvPicPr>
          <p:cNvPr id="7" name="Picture 6"/>
          <p:cNvPicPr/>
          <p:nvPr/>
        </p:nvPicPr>
        <p:blipFill>
          <a:blip r:embed="rId5">
            <a:extLst>
              <a:ext uri="{28A0092B-C50C-407E-A947-70E740481C1C}">
                <a14:useLocalDpi xmlns:a14="http://schemas.microsoft.com/office/drawing/2010/main" val="0"/>
              </a:ext>
            </a:extLst>
          </a:blip>
          <a:stretch>
            <a:fillRect/>
          </a:stretch>
        </p:blipFill>
        <p:spPr>
          <a:xfrm>
            <a:off x="6162271" y="1145106"/>
            <a:ext cx="1562361" cy="917642"/>
          </a:xfrm>
          <a:prstGeom prst="rect">
            <a:avLst/>
          </a:prstGeom>
        </p:spPr>
      </p:pic>
      <p:pic>
        <p:nvPicPr>
          <p:cNvPr id="8" name="Picture 7"/>
          <p:cNvPicPr/>
          <p:nvPr/>
        </p:nvPicPr>
        <p:blipFill>
          <a:blip r:embed="rId6" cstate="print">
            <a:extLst>
              <a:ext uri="{28A0092B-C50C-407E-A947-70E740481C1C}">
                <a14:useLocalDpi xmlns:a14="http://schemas.microsoft.com/office/drawing/2010/main" val="0"/>
              </a:ext>
            </a:extLst>
          </a:blip>
          <a:stretch>
            <a:fillRect/>
          </a:stretch>
        </p:blipFill>
        <p:spPr>
          <a:xfrm>
            <a:off x="7430194" y="282038"/>
            <a:ext cx="1973737" cy="559437"/>
          </a:xfrm>
          <a:prstGeom prst="rect">
            <a:avLst/>
          </a:prstGeom>
        </p:spPr>
      </p:pic>
      <p:pic>
        <p:nvPicPr>
          <p:cNvPr id="9" name="Picture 8"/>
          <p:cNvPicPr/>
          <p:nvPr/>
        </p:nvPicPr>
        <p:blipFill>
          <a:blip r:embed="rId7" cstate="print">
            <a:extLst>
              <a:ext uri="{28A0092B-C50C-407E-A947-70E740481C1C}">
                <a14:useLocalDpi xmlns:a14="http://schemas.microsoft.com/office/drawing/2010/main" val="0"/>
              </a:ext>
            </a:extLst>
          </a:blip>
          <a:stretch>
            <a:fillRect/>
          </a:stretch>
        </p:blipFill>
        <p:spPr>
          <a:xfrm>
            <a:off x="9134747" y="1282159"/>
            <a:ext cx="1948815" cy="575310"/>
          </a:xfrm>
          <a:prstGeom prst="rect">
            <a:avLst/>
          </a:prstGeom>
        </p:spPr>
      </p:pic>
      <p:pic>
        <p:nvPicPr>
          <p:cNvPr id="10" name="Pictur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576450" y="342776"/>
            <a:ext cx="2484878" cy="1220553"/>
          </a:xfrm>
          <a:prstGeom prst="rect">
            <a:avLst/>
          </a:prstGeom>
        </p:spPr>
      </p:pic>
      <p:sp>
        <p:nvSpPr>
          <p:cNvPr id="12" name="TextBox 11"/>
          <p:cNvSpPr txBox="1"/>
          <p:nvPr/>
        </p:nvSpPr>
        <p:spPr>
          <a:xfrm>
            <a:off x="14752916" y="236693"/>
            <a:ext cx="18059400" cy="2308324"/>
          </a:xfrm>
          <a:prstGeom prst="rect">
            <a:avLst/>
          </a:prstGeom>
          <a:noFill/>
        </p:spPr>
        <p:txBody>
          <a:bodyPr wrap="square" rtlCol="0">
            <a:spAutoFit/>
          </a:bodyPr>
          <a:lstStyle/>
          <a:p>
            <a:r>
              <a:rPr lang="en-US" sz="7200" b="1" dirty="0" smtClean="0">
                <a:solidFill>
                  <a:srgbClr val="001E62"/>
                </a:solidFill>
              </a:rPr>
              <a:t>Concept Mapping to Understand How Work Impacts Health at the Community Level</a:t>
            </a:r>
            <a:endParaRPr lang="en-US" sz="7200" b="1" dirty="0">
              <a:solidFill>
                <a:srgbClr val="001E62"/>
              </a:solidFill>
            </a:endParaRPr>
          </a:p>
        </p:txBody>
      </p:sp>
      <p:sp>
        <p:nvSpPr>
          <p:cNvPr id="13" name="TextBox 12"/>
          <p:cNvSpPr txBox="1"/>
          <p:nvPr/>
        </p:nvSpPr>
        <p:spPr>
          <a:xfrm>
            <a:off x="1265413" y="3307735"/>
            <a:ext cx="12488687" cy="5509200"/>
          </a:xfrm>
          <a:prstGeom prst="rect">
            <a:avLst/>
          </a:prstGeom>
          <a:noFill/>
          <a:ln w="76200">
            <a:solidFill>
              <a:srgbClr val="D50032"/>
            </a:solidFill>
          </a:ln>
        </p:spPr>
        <p:txBody>
          <a:bodyPr wrap="square" rtlCol="0">
            <a:spAutoFit/>
          </a:bodyPr>
          <a:lstStyle/>
          <a:p>
            <a:r>
              <a:rPr lang="en-US" sz="3200" b="1" u="sng" dirty="0" smtClean="0">
                <a:solidFill>
                  <a:srgbClr val="001E62"/>
                </a:solidFill>
              </a:rPr>
              <a:t>Focal Question</a:t>
            </a:r>
          </a:p>
          <a:p>
            <a:endParaRPr lang="en-US" sz="3200" b="1" dirty="0">
              <a:solidFill>
                <a:srgbClr val="001E62"/>
              </a:solidFill>
            </a:endParaRPr>
          </a:p>
          <a:p>
            <a:r>
              <a:rPr lang="en-US" sz="3200" b="1" dirty="0">
                <a:solidFill>
                  <a:srgbClr val="001E62"/>
                </a:solidFill>
              </a:rPr>
              <a:t>“When I think of my work situation, or people who live in my community in similar work situations, one way work impacts our health (good or bad) is ____”</a:t>
            </a:r>
          </a:p>
          <a:p>
            <a:r>
              <a:rPr lang="en-US" sz="3200" b="1" dirty="0">
                <a:solidFill>
                  <a:srgbClr val="001E62"/>
                </a:solidFill>
              </a:rPr>
              <a:t> </a:t>
            </a:r>
          </a:p>
          <a:p>
            <a:r>
              <a:rPr lang="en-US" sz="3200" b="1" dirty="0">
                <a:solidFill>
                  <a:srgbClr val="001E62"/>
                </a:solidFill>
              </a:rPr>
              <a:t>“</a:t>
            </a:r>
            <a:r>
              <a:rPr lang="en-US" sz="3200" b="1" dirty="0" err="1">
                <a:solidFill>
                  <a:srgbClr val="001E62"/>
                </a:solidFill>
              </a:rPr>
              <a:t>Cuando</a:t>
            </a:r>
            <a:r>
              <a:rPr lang="en-US" sz="3200" b="1" dirty="0">
                <a:solidFill>
                  <a:srgbClr val="001E62"/>
                </a:solidFill>
              </a:rPr>
              <a:t> </a:t>
            </a:r>
            <a:r>
              <a:rPr lang="en-US" sz="3200" b="1" dirty="0" err="1">
                <a:solidFill>
                  <a:srgbClr val="001E62"/>
                </a:solidFill>
              </a:rPr>
              <a:t>pienso</a:t>
            </a:r>
            <a:r>
              <a:rPr lang="en-US" sz="3200" b="1" dirty="0">
                <a:solidFill>
                  <a:srgbClr val="001E62"/>
                </a:solidFill>
              </a:rPr>
              <a:t> de mi </a:t>
            </a:r>
            <a:r>
              <a:rPr lang="en-US" sz="3200" b="1" dirty="0" err="1">
                <a:solidFill>
                  <a:srgbClr val="001E62"/>
                </a:solidFill>
              </a:rPr>
              <a:t>situación</a:t>
            </a:r>
            <a:r>
              <a:rPr lang="en-US" sz="3200" b="1" dirty="0">
                <a:solidFill>
                  <a:srgbClr val="001E62"/>
                </a:solidFill>
              </a:rPr>
              <a:t> de </a:t>
            </a:r>
            <a:r>
              <a:rPr lang="en-US" sz="3200" b="1" dirty="0" err="1">
                <a:solidFill>
                  <a:srgbClr val="001E62"/>
                </a:solidFill>
              </a:rPr>
              <a:t>trabajo</a:t>
            </a:r>
            <a:r>
              <a:rPr lang="en-US" sz="3200" b="1" dirty="0">
                <a:solidFill>
                  <a:srgbClr val="001E62"/>
                </a:solidFill>
              </a:rPr>
              <a:t>, o la </a:t>
            </a:r>
            <a:r>
              <a:rPr lang="en-US" sz="3200" b="1" dirty="0" err="1">
                <a:solidFill>
                  <a:srgbClr val="001E62"/>
                </a:solidFill>
              </a:rPr>
              <a:t>situación</a:t>
            </a:r>
            <a:r>
              <a:rPr lang="en-US" sz="3200" b="1" dirty="0">
                <a:solidFill>
                  <a:srgbClr val="001E62"/>
                </a:solidFill>
              </a:rPr>
              <a:t> de la </a:t>
            </a:r>
            <a:r>
              <a:rPr lang="en-US" sz="3200" b="1" dirty="0" err="1">
                <a:solidFill>
                  <a:srgbClr val="001E62"/>
                </a:solidFill>
              </a:rPr>
              <a:t>gente</a:t>
            </a:r>
            <a:r>
              <a:rPr lang="en-US" sz="3200" b="1" dirty="0">
                <a:solidFill>
                  <a:srgbClr val="001E62"/>
                </a:solidFill>
              </a:rPr>
              <a:t> </a:t>
            </a:r>
            <a:r>
              <a:rPr lang="en-US" sz="3200" b="1" dirty="0" err="1">
                <a:solidFill>
                  <a:srgbClr val="001E62"/>
                </a:solidFill>
              </a:rPr>
              <a:t>quien</a:t>
            </a:r>
            <a:r>
              <a:rPr lang="en-US" sz="3200" b="1" dirty="0">
                <a:solidFill>
                  <a:srgbClr val="001E62"/>
                </a:solidFill>
              </a:rPr>
              <a:t> vive </a:t>
            </a:r>
            <a:r>
              <a:rPr lang="en-US" sz="3200" b="1" dirty="0" err="1">
                <a:solidFill>
                  <a:srgbClr val="001E62"/>
                </a:solidFill>
              </a:rPr>
              <a:t>en</a:t>
            </a:r>
            <a:r>
              <a:rPr lang="en-US" sz="3200" b="1" dirty="0">
                <a:solidFill>
                  <a:srgbClr val="001E62"/>
                </a:solidFill>
              </a:rPr>
              <a:t> mi </a:t>
            </a:r>
            <a:r>
              <a:rPr lang="en-US" sz="3200" b="1" dirty="0" err="1">
                <a:solidFill>
                  <a:srgbClr val="001E62"/>
                </a:solidFill>
              </a:rPr>
              <a:t>comunidad</a:t>
            </a:r>
            <a:r>
              <a:rPr lang="en-US" sz="3200" b="1" dirty="0">
                <a:solidFill>
                  <a:srgbClr val="001E62"/>
                </a:solidFill>
              </a:rPr>
              <a:t> que </a:t>
            </a:r>
            <a:r>
              <a:rPr lang="en-US" sz="3200" b="1" dirty="0" err="1">
                <a:solidFill>
                  <a:srgbClr val="001E62"/>
                </a:solidFill>
              </a:rPr>
              <a:t>trabajan</a:t>
            </a:r>
            <a:r>
              <a:rPr lang="en-US" sz="3200" b="1" dirty="0">
                <a:solidFill>
                  <a:srgbClr val="001E62"/>
                </a:solidFill>
              </a:rPr>
              <a:t> de </a:t>
            </a:r>
            <a:r>
              <a:rPr lang="en-US" sz="3200" b="1" dirty="0" err="1">
                <a:solidFill>
                  <a:srgbClr val="001E62"/>
                </a:solidFill>
              </a:rPr>
              <a:t>formas</a:t>
            </a:r>
            <a:r>
              <a:rPr lang="en-US" sz="3200" b="1" dirty="0">
                <a:solidFill>
                  <a:srgbClr val="001E62"/>
                </a:solidFill>
              </a:rPr>
              <a:t> </a:t>
            </a:r>
            <a:r>
              <a:rPr lang="en-US" sz="3200" b="1" dirty="0" err="1">
                <a:solidFill>
                  <a:srgbClr val="001E62"/>
                </a:solidFill>
              </a:rPr>
              <a:t>similares</a:t>
            </a:r>
            <a:r>
              <a:rPr lang="en-US" sz="3200" b="1" dirty="0">
                <a:solidFill>
                  <a:srgbClr val="001E62"/>
                </a:solidFill>
              </a:rPr>
              <a:t>, </a:t>
            </a:r>
            <a:r>
              <a:rPr lang="en-US" sz="3200" b="1" dirty="0" err="1">
                <a:solidFill>
                  <a:srgbClr val="001E62"/>
                </a:solidFill>
              </a:rPr>
              <a:t>una</a:t>
            </a:r>
            <a:r>
              <a:rPr lang="en-US" sz="3200" b="1" dirty="0">
                <a:solidFill>
                  <a:srgbClr val="001E62"/>
                </a:solidFill>
              </a:rPr>
              <a:t> </a:t>
            </a:r>
            <a:r>
              <a:rPr lang="en-US" sz="3200" b="1" dirty="0" err="1">
                <a:solidFill>
                  <a:srgbClr val="001E62"/>
                </a:solidFill>
              </a:rPr>
              <a:t>manera</a:t>
            </a:r>
            <a:r>
              <a:rPr lang="en-US" sz="3200" b="1" dirty="0">
                <a:solidFill>
                  <a:srgbClr val="001E62"/>
                </a:solidFill>
              </a:rPr>
              <a:t> que el </a:t>
            </a:r>
            <a:r>
              <a:rPr lang="en-US" sz="3200" b="1" dirty="0" err="1">
                <a:solidFill>
                  <a:srgbClr val="001E62"/>
                </a:solidFill>
              </a:rPr>
              <a:t>trabajo</a:t>
            </a:r>
            <a:r>
              <a:rPr lang="en-US" sz="3200" b="1" dirty="0">
                <a:solidFill>
                  <a:srgbClr val="001E62"/>
                </a:solidFill>
              </a:rPr>
              <a:t> </a:t>
            </a:r>
            <a:r>
              <a:rPr lang="en-US" sz="3200" b="1" dirty="0" err="1">
                <a:solidFill>
                  <a:srgbClr val="001E62"/>
                </a:solidFill>
              </a:rPr>
              <a:t>impacta</a:t>
            </a:r>
            <a:r>
              <a:rPr lang="en-US" sz="3200" b="1" dirty="0">
                <a:solidFill>
                  <a:srgbClr val="001E62"/>
                </a:solidFill>
              </a:rPr>
              <a:t> </a:t>
            </a:r>
            <a:r>
              <a:rPr lang="en-US" sz="3200" b="1" dirty="0" err="1">
                <a:solidFill>
                  <a:srgbClr val="001E62"/>
                </a:solidFill>
              </a:rPr>
              <a:t>nuestra</a:t>
            </a:r>
            <a:r>
              <a:rPr lang="en-US" sz="3200" b="1" dirty="0">
                <a:solidFill>
                  <a:srgbClr val="001E62"/>
                </a:solidFill>
              </a:rPr>
              <a:t> </a:t>
            </a:r>
            <a:r>
              <a:rPr lang="en-US" sz="3200" b="1" dirty="0" err="1">
                <a:solidFill>
                  <a:srgbClr val="001E62"/>
                </a:solidFill>
              </a:rPr>
              <a:t>salud</a:t>
            </a:r>
            <a:r>
              <a:rPr lang="en-US" sz="3200" b="1" dirty="0">
                <a:solidFill>
                  <a:srgbClr val="001E62"/>
                </a:solidFill>
              </a:rPr>
              <a:t> (</a:t>
            </a:r>
            <a:r>
              <a:rPr lang="en-US" sz="3200" b="1" dirty="0" err="1">
                <a:solidFill>
                  <a:srgbClr val="001E62"/>
                </a:solidFill>
              </a:rPr>
              <a:t>bueno</a:t>
            </a:r>
            <a:r>
              <a:rPr lang="en-US" sz="3200" b="1" dirty="0">
                <a:solidFill>
                  <a:srgbClr val="001E62"/>
                </a:solidFill>
              </a:rPr>
              <a:t> o </a:t>
            </a:r>
            <a:r>
              <a:rPr lang="en-US" sz="3200" b="1" dirty="0" err="1">
                <a:solidFill>
                  <a:srgbClr val="001E62"/>
                </a:solidFill>
              </a:rPr>
              <a:t>malo</a:t>
            </a:r>
            <a:r>
              <a:rPr lang="en-US" sz="3200" b="1" dirty="0">
                <a:solidFill>
                  <a:srgbClr val="001E62"/>
                </a:solidFill>
              </a:rPr>
              <a:t>) </a:t>
            </a:r>
            <a:r>
              <a:rPr lang="en-US" sz="3200" b="1" dirty="0" err="1">
                <a:solidFill>
                  <a:srgbClr val="001E62"/>
                </a:solidFill>
              </a:rPr>
              <a:t>es</a:t>
            </a:r>
            <a:r>
              <a:rPr lang="en-US" sz="3200" b="1" dirty="0">
                <a:solidFill>
                  <a:srgbClr val="001E62"/>
                </a:solidFill>
              </a:rPr>
              <a:t> ________________”</a:t>
            </a:r>
          </a:p>
          <a:p>
            <a:endParaRPr lang="en-US" sz="3200" b="1" dirty="0">
              <a:solidFill>
                <a:srgbClr val="001E62"/>
              </a:solidFill>
            </a:endParaRPr>
          </a:p>
        </p:txBody>
      </p:sp>
      <p:cxnSp>
        <p:nvCxnSpPr>
          <p:cNvPr id="18" name="Straight Connector 17"/>
          <p:cNvCxnSpPr/>
          <p:nvPr/>
        </p:nvCxnSpPr>
        <p:spPr>
          <a:xfrm>
            <a:off x="610456" y="2708532"/>
            <a:ext cx="31888844" cy="0"/>
          </a:xfrm>
          <a:prstGeom prst="line">
            <a:avLst/>
          </a:prstGeom>
          <a:ln w="101600">
            <a:solidFill>
              <a:srgbClr val="D50032"/>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9"/>
          <a:stretch>
            <a:fillRect/>
          </a:stretch>
        </p:blipFill>
        <p:spPr>
          <a:xfrm>
            <a:off x="18249900" y="16116748"/>
            <a:ext cx="11887200" cy="5257352"/>
          </a:xfrm>
          <a:prstGeom prst="rect">
            <a:avLst/>
          </a:prstGeom>
        </p:spPr>
      </p:pic>
      <p:sp>
        <p:nvSpPr>
          <p:cNvPr id="2" name="Rectangle 1"/>
          <p:cNvSpPr/>
          <p:nvPr/>
        </p:nvSpPr>
        <p:spPr>
          <a:xfrm>
            <a:off x="17161797" y="14661791"/>
            <a:ext cx="14782800" cy="6781940"/>
          </a:xfrm>
          <a:prstGeom prst="rect">
            <a:avLst/>
          </a:prstGeom>
          <a:noFill/>
          <a:ln w="76200">
            <a:solidFill>
              <a:srgbClr val="D500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05" name="Picture 504"/>
          <p:cNvPicPr>
            <a:picLocks noChangeAspect="1"/>
          </p:cNvPicPr>
          <p:nvPr/>
        </p:nvPicPr>
        <p:blipFill>
          <a:blip r:embed="rId10"/>
          <a:stretch>
            <a:fillRect/>
          </a:stretch>
        </p:blipFill>
        <p:spPr>
          <a:xfrm>
            <a:off x="16660684" y="3287518"/>
            <a:ext cx="15785026" cy="10970973"/>
          </a:xfrm>
          <a:prstGeom prst="rect">
            <a:avLst/>
          </a:prstGeom>
          <a:ln w="76200">
            <a:solidFill>
              <a:srgbClr val="D50032"/>
            </a:solidFill>
          </a:ln>
        </p:spPr>
      </p:pic>
      <p:sp>
        <p:nvSpPr>
          <p:cNvPr id="598" name="TextBox 597"/>
          <p:cNvSpPr txBox="1"/>
          <p:nvPr/>
        </p:nvSpPr>
        <p:spPr>
          <a:xfrm>
            <a:off x="17161797" y="3559595"/>
            <a:ext cx="4109010" cy="584775"/>
          </a:xfrm>
          <a:prstGeom prst="rect">
            <a:avLst/>
          </a:prstGeom>
          <a:noFill/>
        </p:spPr>
        <p:txBody>
          <a:bodyPr wrap="none" rtlCol="0">
            <a:spAutoFit/>
          </a:bodyPr>
          <a:lstStyle/>
          <a:p>
            <a:r>
              <a:rPr lang="en-US" sz="3200" b="1" dirty="0" smtClean="0">
                <a:solidFill>
                  <a:srgbClr val="001E62"/>
                </a:solidFill>
              </a:rPr>
              <a:t>Figure 1:  Concept Map</a:t>
            </a:r>
            <a:endParaRPr lang="en-US" sz="3200" b="1" dirty="0">
              <a:solidFill>
                <a:srgbClr val="001E62"/>
              </a:solidFill>
            </a:endParaRPr>
          </a:p>
        </p:txBody>
      </p:sp>
      <p:sp>
        <p:nvSpPr>
          <p:cNvPr id="599" name="TextBox 598"/>
          <p:cNvSpPr txBox="1"/>
          <p:nvPr/>
        </p:nvSpPr>
        <p:spPr>
          <a:xfrm>
            <a:off x="657985" y="9874859"/>
            <a:ext cx="4272195" cy="584775"/>
          </a:xfrm>
          <a:prstGeom prst="rect">
            <a:avLst/>
          </a:prstGeom>
          <a:noFill/>
        </p:spPr>
        <p:txBody>
          <a:bodyPr wrap="none" rtlCol="0">
            <a:spAutoFit/>
          </a:bodyPr>
          <a:lstStyle/>
          <a:p>
            <a:r>
              <a:rPr lang="en-US" sz="3200" b="1" dirty="0" smtClean="0">
                <a:solidFill>
                  <a:srgbClr val="001E62"/>
                </a:solidFill>
              </a:rPr>
              <a:t>Figure 2:  Pattern Match</a:t>
            </a:r>
            <a:endParaRPr lang="en-US" sz="3200" b="1" dirty="0">
              <a:solidFill>
                <a:srgbClr val="001E62"/>
              </a:solidFill>
            </a:endParaRPr>
          </a:p>
        </p:txBody>
      </p:sp>
      <p:sp>
        <p:nvSpPr>
          <p:cNvPr id="600" name="TextBox 599"/>
          <p:cNvSpPr txBox="1"/>
          <p:nvPr/>
        </p:nvSpPr>
        <p:spPr>
          <a:xfrm>
            <a:off x="17297523" y="15204942"/>
            <a:ext cx="4732193" cy="584775"/>
          </a:xfrm>
          <a:prstGeom prst="rect">
            <a:avLst/>
          </a:prstGeom>
          <a:noFill/>
        </p:spPr>
        <p:txBody>
          <a:bodyPr wrap="none" rtlCol="0">
            <a:spAutoFit/>
          </a:bodyPr>
          <a:lstStyle/>
          <a:p>
            <a:r>
              <a:rPr lang="en-US" sz="3200" b="1" dirty="0" smtClean="0">
                <a:solidFill>
                  <a:srgbClr val="001E62"/>
                </a:solidFill>
              </a:rPr>
              <a:t>Figure 3:  Rating Questions</a:t>
            </a:r>
            <a:endParaRPr lang="en-US" sz="3200" b="1" dirty="0">
              <a:solidFill>
                <a:srgbClr val="001E62"/>
              </a:solidFill>
            </a:endParaRPr>
          </a:p>
        </p:txBody>
      </p:sp>
      <p:pic>
        <p:nvPicPr>
          <p:cNvPr id="602" name="Picture 60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10456" y="143691"/>
            <a:ext cx="4019152" cy="1098492"/>
          </a:xfrm>
          <a:prstGeom prst="rect">
            <a:avLst/>
          </a:prstGeom>
        </p:spPr>
      </p:pic>
    </p:spTree>
    <p:extLst>
      <p:ext uri="{BB962C8B-B14F-4D97-AF65-F5344CB8AC3E}">
        <p14:creationId xmlns:p14="http://schemas.microsoft.com/office/powerpoint/2010/main" val="2770578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1890626" y="17511901"/>
            <a:ext cx="10570571" cy="3631763"/>
          </a:xfrm>
          <a:prstGeom prst="rect">
            <a:avLst/>
          </a:prstGeom>
          <a:noFill/>
          <a:ln w="76200">
            <a:solidFill>
              <a:srgbClr val="D50032"/>
            </a:solidFill>
          </a:ln>
        </p:spPr>
        <p:txBody>
          <a:bodyPr wrap="square" rtlCol="0">
            <a:spAutoFit/>
          </a:bodyPr>
          <a:lstStyle/>
          <a:p>
            <a:pPr lvl="0"/>
            <a:r>
              <a:rPr lang="en-US" sz="3200" u="sng" dirty="0" smtClean="0">
                <a:solidFill>
                  <a:srgbClr val="002060"/>
                </a:solidFill>
              </a:rPr>
              <a:t>Acknowledgements </a:t>
            </a:r>
          </a:p>
          <a:p>
            <a:pPr lvl="0"/>
            <a:endParaRPr lang="en-US" dirty="0">
              <a:solidFill>
                <a:srgbClr val="002060"/>
              </a:solidFill>
            </a:endParaRPr>
          </a:p>
          <a:p>
            <a:pPr lvl="0"/>
            <a:r>
              <a:rPr lang="en-US" dirty="0" smtClean="0">
                <a:solidFill>
                  <a:srgbClr val="001E62"/>
                </a:solidFill>
              </a:rPr>
              <a:t>Funding </a:t>
            </a:r>
            <a:r>
              <a:rPr lang="en-US" dirty="0">
                <a:solidFill>
                  <a:srgbClr val="001E62"/>
                </a:solidFill>
              </a:rPr>
              <a:t>for this presentation was made possible by the Centers for Disease Control and Prevention National Institute of Occupational Safety and Health under grant number U19 OH011232. The views expressed in written conference materials or publications and by speakers and moderators do not necessarily reflect the official policies of the Department of Health and Human Services, nor does the mention of trade names, commercial practices, or organizations imply endorsement by the U.S. Government.</a:t>
            </a:r>
          </a:p>
          <a:p>
            <a:pPr lvl="0"/>
            <a:endParaRPr lang="en-US" dirty="0">
              <a:solidFill>
                <a:srgbClr val="001E62"/>
              </a:solidFill>
            </a:endParaRPr>
          </a:p>
          <a:p>
            <a:pPr lvl="0"/>
            <a:r>
              <a:rPr lang="en-US" dirty="0">
                <a:solidFill>
                  <a:srgbClr val="001E62"/>
                </a:solidFill>
              </a:rPr>
              <a:t>Total Worker Health® is a registered trademark of the U.S. Department of Health and Human Services (HHS). Participation by the UIC Center for Healthy Work does not imply endorsement by HHS, the Centers for Disease Control and Prevention, or the National Institute for Occupational Safety and Health.</a:t>
            </a:r>
          </a:p>
          <a:p>
            <a:endParaRPr lang="en-US" dirty="0">
              <a:solidFill>
                <a:srgbClr val="001E6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855936882"/>
              </p:ext>
            </p:extLst>
          </p:nvPr>
        </p:nvGraphicFramePr>
        <p:xfrm>
          <a:off x="430528" y="422956"/>
          <a:ext cx="10213871" cy="17106880"/>
        </p:xfrm>
        <a:graphic>
          <a:graphicData uri="http://schemas.openxmlformats.org/drawingml/2006/table">
            <a:tbl>
              <a:tblPr>
                <a:tableStyleId>{5C22544A-7EE6-4342-B048-85BDC9FD1C3A}</a:tableStyleId>
              </a:tblPr>
              <a:tblGrid>
                <a:gridCol w="593467">
                  <a:extLst>
                    <a:ext uri="{9D8B030D-6E8A-4147-A177-3AD203B41FA5}">
                      <a16:colId xmlns:a16="http://schemas.microsoft.com/office/drawing/2014/main" val="1733141753"/>
                    </a:ext>
                  </a:extLst>
                </a:gridCol>
                <a:gridCol w="9620404">
                  <a:extLst>
                    <a:ext uri="{9D8B030D-6E8A-4147-A177-3AD203B41FA5}">
                      <a16:colId xmlns:a16="http://schemas.microsoft.com/office/drawing/2014/main" val="1289607544"/>
                    </a:ext>
                  </a:extLst>
                </a:gridCol>
              </a:tblGrid>
              <a:tr h="682412">
                <a:tc>
                  <a:txBody>
                    <a:bodyPr/>
                    <a:lstStyle/>
                    <a:p>
                      <a:pPr algn="l" fontAlgn="t"/>
                      <a:endParaRPr lang="en-US" sz="2000" b="0" i="0" u="none" strike="noStrike" dirty="0">
                        <a:solidFill>
                          <a:srgbClr val="001E62"/>
                        </a:solidFill>
                        <a:effectLst/>
                        <a:latin typeface="+mn-lt"/>
                      </a:endParaRPr>
                    </a:p>
                  </a:txBody>
                  <a:tcPr marL="9525" marR="9525" marT="9525" marB="0">
                    <a:lnL w="76200" cap="flat" cmpd="sng" algn="ctr">
                      <a:solidFill>
                        <a:srgbClr val="D50032"/>
                      </a:solidFill>
                      <a:prstDash val="solid"/>
                      <a:round/>
                      <a:headEnd type="none" w="med" len="med"/>
                      <a:tailEnd type="none" w="med" len="med"/>
                    </a:lnL>
                    <a:lnT w="76200" cap="flat" cmpd="sng" algn="ctr">
                      <a:solidFill>
                        <a:srgbClr val="D50032"/>
                      </a:solidFill>
                      <a:prstDash val="solid"/>
                      <a:round/>
                      <a:headEnd type="none" w="med" len="med"/>
                      <a:tailEnd type="none" w="med" len="med"/>
                    </a:lnT>
                    <a:noFill/>
                  </a:tcPr>
                </a:tc>
                <a:tc>
                  <a:txBody>
                    <a:bodyPr/>
                    <a:lstStyle/>
                    <a:p>
                      <a:pPr algn="l" fontAlgn="t"/>
                      <a:r>
                        <a:rPr lang="en-US" sz="3600" u="sng" strike="noStrike" dirty="0" smtClean="0">
                          <a:solidFill>
                            <a:srgbClr val="001E62"/>
                          </a:solidFill>
                          <a:effectLst/>
                          <a:latin typeface="+mn-lt"/>
                        </a:rPr>
                        <a:t>Table 1: Structural </a:t>
                      </a:r>
                      <a:r>
                        <a:rPr lang="en-US" sz="3600" u="sng" strike="noStrike" dirty="0" smtClean="0">
                          <a:solidFill>
                            <a:srgbClr val="001E62"/>
                          </a:solidFill>
                          <a:effectLst/>
                          <a:latin typeface="+mn-lt"/>
                        </a:rPr>
                        <a:t>Inequities Related to Work</a:t>
                      </a:r>
                      <a:endParaRPr lang="en-US" sz="3600" b="1" i="0" u="sng" strike="noStrike" dirty="0">
                        <a:solidFill>
                          <a:srgbClr val="001E62"/>
                        </a:solidFill>
                        <a:effectLst/>
                        <a:latin typeface="+mn-lt"/>
                      </a:endParaRPr>
                    </a:p>
                  </a:txBody>
                  <a:tcPr marL="9525" marR="9525" marT="9525" marB="0">
                    <a:lnR w="76200" cap="flat" cmpd="sng" algn="ctr">
                      <a:solidFill>
                        <a:srgbClr val="D50032"/>
                      </a:solidFill>
                      <a:prstDash val="solid"/>
                      <a:round/>
                      <a:headEnd type="none" w="med" len="med"/>
                      <a:tailEnd type="none" w="med" len="med"/>
                    </a:lnR>
                    <a:lnT w="76200" cap="flat" cmpd="sng" algn="ctr">
                      <a:solidFill>
                        <a:srgbClr val="D50032"/>
                      </a:solidFill>
                      <a:prstDash val="solid"/>
                      <a:round/>
                      <a:headEnd type="none" w="med" len="med"/>
                      <a:tailEnd type="none" w="med" len="med"/>
                    </a:lnT>
                    <a:noFill/>
                  </a:tcPr>
                </a:tc>
                <a:extLst>
                  <a:ext uri="{0D108BD9-81ED-4DB2-BD59-A6C34878D82A}">
                    <a16:rowId xmlns:a16="http://schemas.microsoft.com/office/drawing/2014/main" val="3902458642"/>
                  </a:ext>
                </a:extLst>
              </a:tr>
              <a:tr h="458823">
                <a:tc>
                  <a:txBody>
                    <a:bodyPr/>
                    <a:lstStyle/>
                    <a:p>
                      <a:pPr algn="l" fontAlgn="t"/>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CD5C5C">
                        <a:alpha val="25000"/>
                      </a:srgbClr>
                    </a:solidFill>
                  </a:tcPr>
                </a:tc>
                <a:tc>
                  <a:txBody>
                    <a:bodyPr/>
                    <a:lstStyle/>
                    <a:p>
                      <a:pPr algn="l" fontAlgn="t"/>
                      <a:r>
                        <a:rPr lang="en-US" sz="2400" b="1" u="sng" strike="noStrike" dirty="0">
                          <a:solidFill>
                            <a:srgbClr val="002060"/>
                          </a:solidFill>
                          <a:effectLst/>
                          <a:latin typeface="+mn-lt"/>
                        </a:rPr>
                        <a:t>Cluster 1: Structural Injustices/Unequal Opportunities</a:t>
                      </a:r>
                      <a:endParaRPr lang="en-US" sz="2400" b="1" i="0" u="sng"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CD5C5C">
                        <a:alpha val="25000"/>
                      </a:srgbClr>
                    </a:solidFill>
                  </a:tcPr>
                </a:tc>
                <a:extLst>
                  <a:ext uri="{0D108BD9-81ED-4DB2-BD59-A6C34878D82A}">
                    <a16:rowId xmlns:a16="http://schemas.microsoft.com/office/drawing/2014/main" val="147354265"/>
                  </a:ext>
                </a:extLst>
              </a:tr>
              <a:tr h="458823">
                <a:tc>
                  <a:txBody>
                    <a:bodyPr/>
                    <a:lstStyle/>
                    <a:p>
                      <a:pPr algn="l" fontAlgn="t"/>
                      <a:r>
                        <a:rPr lang="en-US" sz="2400" u="none" strike="noStrike" dirty="0" smtClean="0">
                          <a:solidFill>
                            <a:srgbClr val="002060"/>
                          </a:solidFill>
                          <a:effectLst/>
                          <a:latin typeface="+mn-lt"/>
                        </a:rPr>
                        <a:t> 1</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CD5C5C">
                        <a:alpha val="25000"/>
                      </a:srgbClr>
                    </a:solidFill>
                  </a:tcPr>
                </a:tc>
                <a:tc>
                  <a:txBody>
                    <a:bodyPr/>
                    <a:lstStyle/>
                    <a:p>
                      <a:pPr algn="l" fontAlgn="t"/>
                      <a:r>
                        <a:rPr lang="en-US" sz="2400" u="none" strike="noStrike" dirty="0">
                          <a:solidFill>
                            <a:srgbClr val="002060"/>
                          </a:solidFill>
                          <a:effectLst/>
                          <a:latin typeface="+mn-lt"/>
                        </a:rPr>
                        <a:t>Being an immigrant makes it difficult to find work.</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CD5C5C">
                        <a:alpha val="25000"/>
                      </a:srgbClr>
                    </a:solidFill>
                  </a:tcPr>
                </a:tc>
                <a:extLst>
                  <a:ext uri="{0D108BD9-81ED-4DB2-BD59-A6C34878D82A}">
                    <a16:rowId xmlns:a16="http://schemas.microsoft.com/office/drawing/2014/main" val="1001098479"/>
                  </a:ext>
                </a:extLst>
              </a:tr>
              <a:tr h="458823">
                <a:tc>
                  <a:txBody>
                    <a:bodyPr/>
                    <a:lstStyle/>
                    <a:p>
                      <a:pPr algn="l" fontAlgn="t"/>
                      <a:r>
                        <a:rPr lang="en-US" sz="2400" u="none" strike="noStrike" dirty="0" smtClean="0">
                          <a:solidFill>
                            <a:srgbClr val="002060"/>
                          </a:solidFill>
                          <a:effectLst/>
                          <a:latin typeface="+mn-lt"/>
                        </a:rPr>
                        <a:t> 14</a:t>
                      </a:r>
                      <a:endParaRPr lang="en-US" sz="2400" b="1"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CD5C5C">
                        <a:alpha val="25000"/>
                      </a:srgbClr>
                    </a:solidFill>
                  </a:tcPr>
                </a:tc>
                <a:tc>
                  <a:txBody>
                    <a:bodyPr/>
                    <a:lstStyle/>
                    <a:p>
                      <a:pPr algn="l" fontAlgn="t"/>
                      <a:r>
                        <a:rPr lang="en-US" sz="2400" u="none" strike="noStrike" dirty="0">
                          <a:solidFill>
                            <a:srgbClr val="002060"/>
                          </a:solidFill>
                          <a:effectLst/>
                          <a:latin typeface="+mn-lt"/>
                        </a:rPr>
                        <a:t>Not having papers makes it hard to find and keep work</a:t>
                      </a:r>
                      <a:r>
                        <a:rPr lang="en-US" sz="2400" u="none" strike="noStrike" dirty="0" smtClean="0">
                          <a:solidFill>
                            <a:srgbClr val="002060"/>
                          </a:solidFill>
                          <a:effectLst/>
                          <a:latin typeface="+mn-lt"/>
                        </a:rPr>
                        <a:t>.*</a:t>
                      </a:r>
                      <a:endParaRPr lang="en-US" sz="2400" b="1"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CD5C5C">
                        <a:alpha val="25000"/>
                      </a:srgbClr>
                    </a:solidFill>
                  </a:tcPr>
                </a:tc>
                <a:extLst>
                  <a:ext uri="{0D108BD9-81ED-4DB2-BD59-A6C34878D82A}">
                    <a16:rowId xmlns:a16="http://schemas.microsoft.com/office/drawing/2014/main" val="3438649985"/>
                  </a:ext>
                </a:extLst>
              </a:tr>
              <a:tr h="458823">
                <a:tc>
                  <a:txBody>
                    <a:bodyPr/>
                    <a:lstStyle/>
                    <a:p>
                      <a:pPr algn="l" fontAlgn="t"/>
                      <a:r>
                        <a:rPr lang="en-US" sz="2400" u="none" strike="noStrike" dirty="0" smtClean="0">
                          <a:solidFill>
                            <a:srgbClr val="002060"/>
                          </a:solidFill>
                          <a:effectLst/>
                          <a:latin typeface="+mn-lt"/>
                        </a:rPr>
                        <a:t> 15</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CD5C5C">
                        <a:alpha val="25000"/>
                      </a:srgbClr>
                    </a:solidFill>
                  </a:tcPr>
                </a:tc>
                <a:tc>
                  <a:txBody>
                    <a:bodyPr/>
                    <a:lstStyle/>
                    <a:p>
                      <a:pPr algn="l" fontAlgn="t"/>
                      <a:r>
                        <a:rPr lang="en-US" sz="2400" u="none" strike="noStrike" dirty="0">
                          <a:solidFill>
                            <a:srgbClr val="002060"/>
                          </a:solidFill>
                          <a:effectLst/>
                          <a:latin typeface="+mn-lt"/>
                        </a:rPr>
                        <a:t>Not speaking English makes it hard to find and keep work.</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CD5C5C">
                        <a:alpha val="25000"/>
                      </a:srgbClr>
                    </a:solidFill>
                  </a:tcPr>
                </a:tc>
                <a:extLst>
                  <a:ext uri="{0D108BD9-81ED-4DB2-BD59-A6C34878D82A}">
                    <a16:rowId xmlns:a16="http://schemas.microsoft.com/office/drawing/2014/main" val="3373146887"/>
                  </a:ext>
                </a:extLst>
              </a:tr>
              <a:tr h="458823">
                <a:tc>
                  <a:txBody>
                    <a:bodyPr/>
                    <a:lstStyle/>
                    <a:p>
                      <a:pPr algn="l" fontAlgn="t"/>
                      <a:r>
                        <a:rPr lang="en-US" sz="2400" u="none" strike="noStrike" dirty="0" smtClean="0">
                          <a:solidFill>
                            <a:srgbClr val="002060"/>
                          </a:solidFill>
                          <a:effectLst/>
                          <a:latin typeface="+mn-lt"/>
                        </a:rPr>
                        <a:t> 21</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CD5C5C">
                        <a:alpha val="25000"/>
                      </a:srgbClr>
                    </a:solidFill>
                  </a:tcPr>
                </a:tc>
                <a:tc>
                  <a:txBody>
                    <a:bodyPr/>
                    <a:lstStyle/>
                    <a:p>
                      <a:pPr algn="l" fontAlgn="t"/>
                      <a:r>
                        <a:rPr lang="en-US" sz="2400" u="none" strike="noStrike" dirty="0">
                          <a:solidFill>
                            <a:srgbClr val="002060"/>
                          </a:solidFill>
                          <a:effectLst/>
                          <a:latin typeface="+mn-lt"/>
                        </a:rPr>
                        <a:t>Work opportunities are limited because of lack of education.</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CD5C5C">
                        <a:alpha val="25000"/>
                      </a:srgbClr>
                    </a:solidFill>
                  </a:tcPr>
                </a:tc>
                <a:extLst>
                  <a:ext uri="{0D108BD9-81ED-4DB2-BD59-A6C34878D82A}">
                    <a16:rowId xmlns:a16="http://schemas.microsoft.com/office/drawing/2014/main" val="3964779373"/>
                  </a:ext>
                </a:extLst>
              </a:tr>
              <a:tr h="458823">
                <a:tc>
                  <a:txBody>
                    <a:bodyPr/>
                    <a:lstStyle/>
                    <a:p>
                      <a:pPr algn="l" fontAlgn="t"/>
                      <a:r>
                        <a:rPr lang="en-US" sz="2400" u="none" strike="noStrike" dirty="0" smtClean="0">
                          <a:solidFill>
                            <a:srgbClr val="002060"/>
                          </a:solidFill>
                          <a:effectLst/>
                          <a:latin typeface="+mn-lt"/>
                        </a:rPr>
                        <a:t> 36</a:t>
                      </a:r>
                      <a:endParaRPr lang="en-US" sz="2400" b="1"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CD5C5C">
                        <a:alpha val="25000"/>
                      </a:srgbClr>
                    </a:solidFill>
                  </a:tcPr>
                </a:tc>
                <a:tc>
                  <a:txBody>
                    <a:bodyPr/>
                    <a:lstStyle/>
                    <a:p>
                      <a:pPr algn="l" fontAlgn="t"/>
                      <a:r>
                        <a:rPr lang="en-US" sz="2400" u="none" strike="noStrike" dirty="0">
                          <a:solidFill>
                            <a:srgbClr val="002060"/>
                          </a:solidFill>
                          <a:effectLst/>
                          <a:latin typeface="+mn-lt"/>
                        </a:rPr>
                        <a:t>Prior incarceration makes it hard to find and keep work</a:t>
                      </a:r>
                      <a:r>
                        <a:rPr lang="en-US" sz="2400" u="none" strike="noStrike" dirty="0" smtClean="0">
                          <a:solidFill>
                            <a:srgbClr val="002060"/>
                          </a:solidFill>
                          <a:effectLst/>
                          <a:latin typeface="+mn-lt"/>
                        </a:rPr>
                        <a:t>.*</a:t>
                      </a:r>
                      <a:endParaRPr lang="en-US" sz="2400" b="1"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CD5C5C">
                        <a:alpha val="25000"/>
                      </a:srgbClr>
                    </a:solidFill>
                  </a:tcPr>
                </a:tc>
                <a:extLst>
                  <a:ext uri="{0D108BD9-81ED-4DB2-BD59-A6C34878D82A}">
                    <a16:rowId xmlns:a16="http://schemas.microsoft.com/office/drawing/2014/main" val="1233282543"/>
                  </a:ext>
                </a:extLst>
              </a:tr>
              <a:tr h="458823">
                <a:tc>
                  <a:txBody>
                    <a:bodyPr/>
                    <a:lstStyle/>
                    <a:p>
                      <a:pPr algn="l" fontAlgn="t"/>
                      <a:r>
                        <a:rPr lang="en-US" sz="2400" b="0" i="0" u="none" strike="noStrike" dirty="0" smtClean="0">
                          <a:solidFill>
                            <a:srgbClr val="002060"/>
                          </a:solidFill>
                          <a:effectLst/>
                          <a:latin typeface="+mn-lt"/>
                        </a:rPr>
                        <a:t> </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9ACD32">
                        <a:alpha val="25000"/>
                      </a:srgbClr>
                    </a:solidFill>
                  </a:tcPr>
                </a:tc>
                <a:tc>
                  <a:txBody>
                    <a:bodyPr/>
                    <a:lstStyle/>
                    <a:p>
                      <a:pPr algn="l" fontAlgn="t"/>
                      <a:r>
                        <a:rPr lang="en-US" sz="2400" b="1" u="sng" strike="noStrike" dirty="0">
                          <a:solidFill>
                            <a:srgbClr val="002060"/>
                          </a:solidFill>
                          <a:effectLst/>
                          <a:latin typeface="+mn-lt"/>
                        </a:rPr>
                        <a:t>Cluster 2: Childcare Insecurities</a:t>
                      </a:r>
                      <a:endParaRPr lang="en-US" sz="2400" b="1" i="0" u="sng"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9ACD32">
                        <a:alpha val="25000"/>
                      </a:srgbClr>
                    </a:solidFill>
                  </a:tcPr>
                </a:tc>
                <a:extLst>
                  <a:ext uri="{0D108BD9-81ED-4DB2-BD59-A6C34878D82A}">
                    <a16:rowId xmlns:a16="http://schemas.microsoft.com/office/drawing/2014/main" val="1676863769"/>
                  </a:ext>
                </a:extLst>
              </a:tr>
              <a:tr h="458823">
                <a:tc>
                  <a:txBody>
                    <a:bodyPr/>
                    <a:lstStyle/>
                    <a:p>
                      <a:pPr algn="l" fontAlgn="t"/>
                      <a:r>
                        <a:rPr lang="en-US" sz="2400" u="none" strike="noStrike" dirty="0" smtClean="0">
                          <a:solidFill>
                            <a:srgbClr val="002060"/>
                          </a:solidFill>
                          <a:effectLst/>
                          <a:latin typeface="+mn-lt"/>
                        </a:rPr>
                        <a:t> 3</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9ACD32">
                        <a:alpha val="25000"/>
                      </a:srgbClr>
                    </a:solidFill>
                  </a:tcPr>
                </a:tc>
                <a:tc>
                  <a:txBody>
                    <a:bodyPr/>
                    <a:lstStyle/>
                    <a:p>
                      <a:pPr algn="l" fontAlgn="t"/>
                      <a:r>
                        <a:rPr lang="en-US" sz="2400" u="none" strike="noStrike" dirty="0">
                          <a:solidFill>
                            <a:srgbClr val="002060"/>
                          </a:solidFill>
                          <a:effectLst/>
                          <a:latin typeface="+mn-lt"/>
                        </a:rPr>
                        <a:t>Difficulty with childcare makes it harder for people to get and keep jobs.</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9ACD32">
                        <a:alpha val="25000"/>
                      </a:srgbClr>
                    </a:solidFill>
                  </a:tcPr>
                </a:tc>
                <a:extLst>
                  <a:ext uri="{0D108BD9-81ED-4DB2-BD59-A6C34878D82A}">
                    <a16:rowId xmlns:a16="http://schemas.microsoft.com/office/drawing/2014/main" val="2472543778"/>
                  </a:ext>
                </a:extLst>
              </a:tr>
              <a:tr h="458823">
                <a:tc>
                  <a:txBody>
                    <a:bodyPr/>
                    <a:lstStyle/>
                    <a:p>
                      <a:pPr algn="l" fontAlgn="t"/>
                      <a:r>
                        <a:rPr lang="en-US" sz="2400" u="none" strike="noStrike" dirty="0" smtClean="0">
                          <a:solidFill>
                            <a:srgbClr val="002060"/>
                          </a:solidFill>
                          <a:effectLst/>
                          <a:latin typeface="+mn-lt"/>
                        </a:rPr>
                        <a:t> 4</a:t>
                      </a:r>
                      <a:endParaRPr lang="en-US" sz="2400" b="1"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9ACD32">
                        <a:alpha val="25000"/>
                      </a:srgbClr>
                    </a:solidFill>
                  </a:tcPr>
                </a:tc>
                <a:tc>
                  <a:txBody>
                    <a:bodyPr/>
                    <a:lstStyle/>
                    <a:p>
                      <a:pPr algn="l" fontAlgn="t"/>
                      <a:r>
                        <a:rPr lang="en-US" sz="2400" u="none" strike="noStrike" dirty="0">
                          <a:solidFill>
                            <a:srgbClr val="002060"/>
                          </a:solidFill>
                          <a:effectLst/>
                          <a:latin typeface="+mn-lt"/>
                        </a:rPr>
                        <a:t>During work hours, children are home alone making parents worried</a:t>
                      </a:r>
                      <a:r>
                        <a:rPr lang="en-US" sz="2400" u="none" strike="noStrike" dirty="0" smtClean="0">
                          <a:solidFill>
                            <a:srgbClr val="002060"/>
                          </a:solidFill>
                          <a:effectLst/>
                          <a:latin typeface="+mn-lt"/>
                        </a:rPr>
                        <a:t>.*</a:t>
                      </a:r>
                      <a:endParaRPr lang="en-US" sz="2400" b="1"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9ACD32">
                        <a:alpha val="25000"/>
                      </a:srgbClr>
                    </a:solidFill>
                  </a:tcPr>
                </a:tc>
                <a:extLst>
                  <a:ext uri="{0D108BD9-81ED-4DB2-BD59-A6C34878D82A}">
                    <a16:rowId xmlns:a16="http://schemas.microsoft.com/office/drawing/2014/main" val="3669915419"/>
                  </a:ext>
                </a:extLst>
              </a:tr>
              <a:tr h="906001">
                <a:tc>
                  <a:txBody>
                    <a:bodyPr/>
                    <a:lstStyle/>
                    <a:p>
                      <a:pPr algn="l" fontAlgn="t"/>
                      <a:r>
                        <a:rPr lang="en-US" sz="2400" u="none" strike="noStrike" dirty="0" smtClean="0">
                          <a:solidFill>
                            <a:srgbClr val="002060"/>
                          </a:solidFill>
                          <a:effectLst/>
                          <a:latin typeface="+mn-lt"/>
                        </a:rPr>
                        <a:t> 31</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9ACD32">
                        <a:alpha val="25000"/>
                      </a:srgbClr>
                    </a:solidFill>
                  </a:tcPr>
                </a:tc>
                <a:tc>
                  <a:txBody>
                    <a:bodyPr/>
                    <a:lstStyle/>
                    <a:p>
                      <a:pPr algn="l" fontAlgn="t"/>
                      <a:r>
                        <a:rPr lang="en-US" sz="2400" u="none" strike="noStrike" dirty="0">
                          <a:solidFill>
                            <a:srgbClr val="002060"/>
                          </a:solidFill>
                          <a:effectLst/>
                          <a:latin typeface="+mn-lt"/>
                        </a:rPr>
                        <a:t>Working interferes with people's family commitments (such as taking kids to school/activities) or time with family.</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9ACD32">
                        <a:alpha val="25000"/>
                      </a:srgbClr>
                    </a:solidFill>
                  </a:tcPr>
                </a:tc>
                <a:extLst>
                  <a:ext uri="{0D108BD9-81ED-4DB2-BD59-A6C34878D82A}">
                    <a16:rowId xmlns:a16="http://schemas.microsoft.com/office/drawing/2014/main" val="1043081167"/>
                  </a:ext>
                </a:extLst>
              </a:tr>
              <a:tr h="458823">
                <a:tc>
                  <a:txBody>
                    <a:bodyPr/>
                    <a:lstStyle/>
                    <a:p>
                      <a:pPr algn="l" fontAlgn="t"/>
                      <a:r>
                        <a:rPr lang="en-US" sz="2400" b="0" i="0" u="none" strike="noStrike" dirty="0" smtClean="0">
                          <a:solidFill>
                            <a:srgbClr val="002060"/>
                          </a:solidFill>
                          <a:effectLst/>
                          <a:latin typeface="+mn-lt"/>
                        </a:rPr>
                        <a:t> </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F4A460">
                        <a:alpha val="25000"/>
                      </a:srgbClr>
                    </a:solidFill>
                  </a:tcPr>
                </a:tc>
                <a:tc>
                  <a:txBody>
                    <a:bodyPr/>
                    <a:lstStyle/>
                    <a:p>
                      <a:pPr algn="l" fontAlgn="t"/>
                      <a:r>
                        <a:rPr lang="en-US" sz="2400" b="1" u="sng" strike="noStrike" dirty="0">
                          <a:solidFill>
                            <a:srgbClr val="002060"/>
                          </a:solidFill>
                          <a:effectLst/>
                          <a:latin typeface="+mn-lt"/>
                        </a:rPr>
                        <a:t>Cluster 3: Static/Insufficient Growth and Resources is Unjust</a:t>
                      </a:r>
                      <a:endParaRPr lang="en-US" sz="2400" b="1" i="0" u="sng"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F4A460">
                        <a:alpha val="25000"/>
                      </a:srgbClr>
                    </a:solidFill>
                  </a:tcPr>
                </a:tc>
                <a:extLst>
                  <a:ext uri="{0D108BD9-81ED-4DB2-BD59-A6C34878D82A}">
                    <a16:rowId xmlns:a16="http://schemas.microsoft.com/office/drawing/2014/main" val="1038501978"/>
                  </a:ext>
                </a:extLst>
              </a:tr>
              <a:tr h="458823">
                <a:tc>
                  <a:txBody>
                    <a:bodyPr/>
                    <a:lstStyle/>
                    <a:p>
                      <a:pPr algn="l" fontAlgn="t"/>
                      <a:r>
                        <a:rPr lang="en-US" sz="2400" u="none" strike="noStrike" dirty="0" smtClean="0">
                          <a:solidFill>
                            <a:srgbClr val="002060"/>
                          </a:solidFill>
                          <a:effectLst/>
                          <a:latin typeface="+mn-lt"/>
                        </a:rPr>
                        <a:t> 7</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F4A460">
                        <a:alpha val="25000"/>
                      </a:srgbClr>
                    </a:solidFill>
                  </a:tcPr>
                </a:tc>
                <a:tc>
                  <a:txBody>
                    <a:bodyPr/>
                    <a:lstStyle/>
                    <a:p>
                      <a:pPr algn="l" fontAlgn="t"/>
                      <a:r>
                        <a:rPr lang="en-US" sz="2400" u="none" strike="noStrike" dirty="0">
                          <a:solidFill>
                            <a:srgbClr val="002060"/>
                          </a:solidFill>
                          <a:effectLst/>
                          <a:latin typeface="+mn-lt"/>
                        </a:rPr>
                        <a:t>People do work that is boring and not mentally stimulating.</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F4A460">
                        <a:alpha val="25000"/>
                      </a:srgbClr>
                    </a:solidFill>
                  </a:tcPr>
                </a:tc>
                <a:extLst>
                  <a:ext uri="{0D108BD9-81ED-4DB2-BD59-A6C34878D82A}">
                    <a16:rowId xmlns:a16="http://schemas.microsoft.com/office/drawing/2014/main" val="253815760"/>
                  </a:ext>
                </a:extLst>
              </a:tr>
              <a:tr h="906001">
                <a:tc>
                  <a:txBody>
                    <a:bodyPr/>
                    <a:lstStyle/>
                    <a:p>
                      <a:pPr algn="l" fontAlgn="t"/>
                      <a:r>
                        <a:rPr lang="en-US" sz="2400" u="none" strike="noStrike" dirty="0" smtClean="0">
                          <a:solidFill>
                            <a:srgbClr val="002060"/>
                          </a:solidFill>
                          <a:effectLst/>
                          <a:latin typeface="+mn-lt"/>
                        </a:rPr>
                        <a:t> 12</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F4A460">
                        <a:alpha val="25000"/>
                      </a:srgbClr>
                    </a:solidFill>
                  </a:tcPr>
                </a:tc>
                <a:tc>
                  <a:txBody>
                    <a:bodyPr/>
                    <a:lstStyle/>
                    <a:p>
                      <a:pPr algn="l" fontAlgn="t"/>
                      <a:r>
                        <a:rPr lang="en-US" sz="2400" u="none" strike="noStrike" dirty="0">
                          <a:solidFill>
                            <a:srgbClr val="002060"/>
                          </a:solidFill>
                          <a:effectLst/>
                          <a:latin typeface="+mn-lt"/>
                        </a:rPr>
                        <a:t>Low pay prevents people from buying healthy food for themselves/their family.</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F4A460">
                        <a:alpha val="25000"/>
                      </a:srgbClr>
                    </a:solidFill>
                  </a:tcPr>
                </a:tc>
                <a:extLst>
                  <a:ext uri="{0D108BD9-81ED-4DB2-BD59-A6C34878D82A}">
                    <a16:rowId xmlns:a16="http://schemas.microsoft.com/office/drawing/2014/main" val="2243768744"/>
                  </a:ext>
                </a:extLst>
              </a:tr>
              <a:tr h="906001">
                <a:tc>
                  <a:txBody>
                    <a:bodyPr/>
                    <a:lstStyle/>
                    <a:p>
                      <a:pPr algn="l" fontAlgn="t"/>
                      <a:r>
                        <a:rPr lang="en-US" sz="2400" u="none" strike="noStrike" dirty="0" smtClean="0">
                          <a:solidFill>
                            <a:srgbClr val="002060"/>
                          </a:solidFill>
                          <a:effectLst/>
                          <a:latin typeface="+mn-lt"/>
                        </a:rPr>
                        <a:t> 30</a:t>
                      </a:r>
                      <a:endParaRPr lang="en-US" sz="2400" b="1"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F4A460">
                        <a:alpha val="25000"/>
                      </a:srgbClr>
                    </a:solidFill>
                  </a:tcPr>
                </a:tc>
                <a:tc>
                  <a:txBody>
                    <a:bodyPr/>
                    <a:lstStyle/>
                    <a:p>
                      <a:pPr algn="l" fontAlgn="t"/>
                      <a:r>
                        <a:rPr lang="en-US" sz="2400" u="none" strike="noStrike" dirty="0">
                          <a:solidFill>
                            <a:srgbClr val="002060"/>
                          </a:solidFill>
                          <a:effectLst/>
                          <a:latin typeface="+mn-lt"/>
                        </a:rPr>
                        <a:t>Working interferes with personal time (such as exercise, going to the doctor, social time, vacations</a:t>
                      </a:r>
                      <a:r>
                        <a:rPr lang="en-US" sz="2400" u="none" strike="noStrike" dirty="0" smtClean="0">
                          <a:solidFill>
                            <a:srgbClr val="002060"/>
                          </a:solidFill>
                          <a:effectLst/>
                          <a:latin typeface="+mn-lt"/>
                        </a:rPr>
                        <a:t>).*</a:t>
                      </a:r>
                      <a:endParaRPr lang="en-US" sz="2400" b="1"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F4A460">
                        <a:alpha val="25000"/>
                      </a:srgbClr>
                    </a:solidFill>
                  </a:tcPr>
                </a:tc>
                <a:extLst>
                  <a:ext uri="{0D108BD9-81ED-4DB2-BD59-A6C34878D82A}">
                    <a16:rowId xmlns:a16="http://schemas.microsoft.com/office/drawing/2014/main" val="1994489528"/>
                  </a:ext>
                </a:extLst>
              </a:tr>
              <a:tr h="458823">
                <a:tc>
                  <a:txBody>
                    <a:bodyPr/>
                    <a:lstStyle/>
                    <a:p>
                      <a:pPr algn="l" fontAlgn="t"/>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3CB371">
                        <a:alpha val="25000"/>
                      </a:srgbClr>
                    </a:solidFill>
                  </a:tcPr>
                </a:tc>
                <a:tc>
                  <a:txBody>
                    <a:bodyPr/>
                    <a:lstStyle/>
                    <a:p>
                      <a:pPr algn="l" fontAlgn="t"/>
                      <a:r>
                        <a:rPr lang="en-US" sz="2400" b="1" u="sng" strike="noStrike" dirty="0">
                          <a:solidFill>
                            <a:srgbClr val="002060"/>
                          </a:solidFill>
                          <a:effectLst/>
                          <a:latin typeface="+mn-lt"/>
                        </a:rPr>
                        <a:t>Cluster 4: Fear and Instability</a:t>
                      </a:r>
                      <a:endParaRPr lang="en-US" sz="2400" b="1" i="0" u="sng"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3CB371">
                        <a:alpha val="25000"/>
                      </a:srgbClr>
                    </a:solidFill>
                  </a:tcPr>
                </a:tc>
                <a:extLst>
                  <a:ext uri="{0D108BD9-81ED-4DB2-BD59-A6C34878D82A}">
                    <a16:rowId xmlns:a16="http://schemas.microsoft.com/office/drawing/2014/main" val="3548300332"/>
                  </a:ext>
                </a:extLst>
              </a:tr>
              <a:tr h="458823">
                <a:tc>
                  <a:txBody>
                    <a:bodyPr/>
                    <a:lstStyle/>
                    <a:p>
                      <a:pPr algn="l" fontAlgn="t"/>
                      <a:r>
                        <a:rPr lang="en-US" sz="2400" u="none" strike="noStrike" dirty="0" smtClean="0">
                          <a:solidFill>
                            <a:srgbClr val="002060"/>
                          </a:solidFill>
                          <a:effectLst/>
                          <a:latin typeface="+mn-lt"/>
                        </a:rPr>
                        <a:t> 10</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3CB371">
                        <a:alpha val="25000"/>
                      </a:srgbClr>
                    </a:solidFill>
                  </a:tcPr>
                </a:tc>
                <a:tc>
                  <a:txBody>
                    <a:bodyPr/>
                    <a:lstStyle/>
                    <a:p>
                      <a:pPr algn="l" fontAlgn="t"/>
                      <a:r>
                        <a:rPr lang="en-US" sz="2400" u="none" strike="noStrike" dirty="0">
                          <a:solidFill>
                            <a:srgbClr val="002060"/>
                          </a:solidFill>
                          <a:effectLst/>
                          <a:latin typeface="+mn-lt"/>
                        </a:rPr>
                        <a:t>It is unsafe for workers traveling to and from work.</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3CB371">
                        <a:alpha val="25000"/>
                      </a:srgbClr>
                    </a:solidFill>
                  </a:tcPr>
                </a:tc>
                <a:extLst>
                  <a:ext uri="{0D108BD9-81ED-4DB2-BD59-A6C34878D82A}">
                    <a16:rowId xmlns:a16="http://schemas.microsoft.com/office/drawing/2014/main" val="3514257735"/>
                  </a:ext>
                </a:extLst>
              </a:tr>
              <a:tr h="458823">
                <a:tc>
                  <a:txBody>
                    <a:bodyPr/>
                    <a:lstStyle/>
                    <a:p>
                      <a:pPr algn="l" fontAlgn="t"/>
                      <a:r>
                        <a:rPr lang="en-US" sz="2400" u="none" strike="noStrike" dirty="0" smtClean="0">
                          <a:solidFill>
                            <a:srgbClr val="002060"/>
                          </a:solidFill>
                          <a:effectLst/>
                          <a:latin typeface="+mn-lt"/>
                        </a:rPr>
                        <a:t> 11</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3CB371">
                        <a:alpha val="25000"/>
                      </a:srgbClr>
                    </a:solidFill>
                  </a:tcPr>
                </a:tc>
                <a:tc>
                  <a:txBody>
                    <a:bodyPr/>
                    <a:lstStyle/>
                    <a:p>
                      <a:pPr algn="l" fontAlgn="t"/>
                      <a:r>
                        <a:rPr lang="en-US" sz="2400" u="none" strike="noStrike" dirty="0">
                          <a:solidFill>
                            <a:srgbClr val="002060"/>
                          </a:solidFill>
                          <a:effectLst/>
                          <a:latin typeface="+mn-lt"/>
                        </a:rPr>
                        <a:t>Lack of training on health and safety at work</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3CB371">
                        <a:alpha val="25000"/>
                      </a:srgbClr>
                    </a:solidFill>
                  </a:tcPr>
                </a:tc>
                <a:extLst>
                  <a:ext uri="{0D108BD9-81ED-4DB2-BD59-A6C34878D82A}">
                    <a16:rowId xmlns:a16="http://schemas.microsoft.com/office/drawing/2014/main" val="3786883225"/>
                  </a:ext>
                </a:extLst>
              </a:tr>
              <a:tr h="906001">
                <a:tc>
                  <a:txBody>
                    <a:bodyPr/>
                    <a:lstStyle/>
                    <a:p>
                      <a:pPr algn="l" fontAlgn="t"/>
                      <a:r>
                        <a:rPr lang="en-US" sz="2400" u="none" strike="noStrike" dirty="0" smtClean="0">
                          <a:solidFill>
                            <a:srgbClr val="002060"/>
                          </a:solidFill>
                          <a:effectLst/>
                          <a:latin typeface="+mn-lt"/>
                        </a:rPr>
                        <a:t> 16</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3CB371">
                        <a:alpha val="25000"/>
                      </a:srgbClr>
                    </a:solidFill>
                  </a:tcPr>
                </a:tc>
                <a:tc>
                  <a:txBody>
                    <a:bodyPr/>
                    <a:lstStyle/>
                    <a:p>
                      <a:pPr algn="l" fontAlgn="t"/>
                      <a:r>
                        <a:rPr lang="en-US" sz="2400" u="none" strike="noStrike" dirty="0">
                          <a:solidFill>
                            <a:srgbClr val="002060"/>
                          </a:solidFill>
                          <a:effectLst/>
                          <a:latin typeface="+mn-lt"/>
                        </a:rPr>
                        <a:t>People are afraid of not being able to work because of the social, political climate.</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3CB371">
                        <a:alpha val="25000"/>
                      </a:srgbClr>
                    </a:solidFill>
                  </a:tcPr>
                </a:tc>
                <a:extLst>
                  <a:ext uri="{0D108BD9-81ED-4DB2-BD59-A6C34878D82A}">
                    <a16:rowId xmlns:a16="http://schemas.microsoft.com/office/drawing/2014/main" val="2001564889"/>
                  </a:ext>
                </a:extLst>
              </a:tr>
              <a:tr h="458823">
                <a:tc>
                  <a:txBody>
                    <a:bodyPr/>
                    <a:lstStyle/>
                    <a:p>
                      <a:pPr algn="l" fontAlgn="t"/>
                      <a:r>
                        <a:rPr lang="en-US" sz="2400" u="none" strike="noStrike" dirty="0" smtClean="0">
                          <a:solidFill>
                            <a:srgbClr val="002060"/>
                          </a:solidFill>
                          <a:effectLst/>
                          <a:latin typeface="+mn-lt"/>
                        </a:rPr>
                        <a:t> 43</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3CB371">
                        <a:alpha val="25000"/>
                      </a:srgbClr>
                    </a:solidFill>
                  </a:tcPr>
                </a:tc>
                <a:tc>
                  <a:txBody>
                    <a:bodyPr/>
                    <a:lstStyle/>
                    <a:p>
                      <a:pPr algn="l" fontAlgn="t"/>
                      <a:r>
                        <a:rPr lang="en-US" sz="2400" u="none" strike="noStrike" dirty="0">
                          <a:solidFill>
                            <a:srgbClr val="002060"/>
                          </a:solidFill>
                          <a:effectLst/>
                          <a:latin typeface="+mn-lt"/>
                        </a:rPr>
                        <a:t>Work is seasonable or unreliable.</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3CB371">
                        <a:alpha val="25000"/>
                      </a:srgbClr>
                    </a:solidFill>
                  </a:tcPr>
                </a:tc>
                <a:extLst>
                  <a:ext uri="{0D108BD9-81ED-4DB2-BD59-A6C34878D82A}">
                    <a16:rowId xmlns:a16="http://schemas.microsoft.com/office/drawing/2014/main" val="2420968264"/>
                  </a:ext>
                </a:extLst>
              </a:tr>
              <a:tr h="458823">
                <a:tc>
                  <a:txBody>
                    <a:bodyPr/>
                    <a:lstStyle/>
                    <a:p>
                      <a:pPr algn="l" fontAlgn="t"/>
                      <a:r>
                        <a:rPr lang="en-US" sz="2400" u="none" strike="noStrike" dirty="0" smtClean="0">
                          <a:solidFill>
                            <a:srgbClr val="002060"/>
                          </a:solidFill>
                          <a:effectLst/>
                          <a:latin typeface="+mn-lt"/>
                        </a:rPr>
                        <a:t> 51</a:t>
                      </a:r>
                      <a:endParaRPr lang="en-US" sz="2400" b="1"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3CB371">
                        <a:alpha val="25000"/>
                      </a:srgbClr>
                    </a:solidFill>
                  </a:tcPr>
                </a:tc>
                <a:tc>
                  <a:txBody>
                    <a:bodyPr/>
                    <a:lstStyle/>
                    <a:p>
                      <a:pPr algn="l" fontAlgn="t"/>
                      <a:r>
                        <a:rPr lang="en-US" sz="2400" u="none" strike="noStrike" dirty="0">
                          <a:solidFill>
                            <a:srgbClr val="002060"/>
                          </a:solidFill>
                          <a:effectLst/>
                          <a:latin typeface="+mn-lt"/>
                        </a:rPr>
                        <a:t>People work in unsafe neighborhoods which causes fear and stress</a:t>
                      </a:r>
                      <a:r>
                        <a:rPr lang="en-US" sz="2400" u="none" strike="noStrike" dirty="0" smtClean="0">
                          <a:solidFill>
                            <a:srgbClr val="002060"/>
                          </a:solidFill>
                          <a:effectLst/>
                          <a:latin typeface="+mn-lt"/>
                        </a:rPr>
                        <a:t>.*</a:t>
                      </a:r>
                      <a:endParaRPr lang="en-US" sz="2400" b="1"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3CB371">
                        <a:alpha val="25000"/>
                      </a:srgbClr>
                    </a:solidFill>
                  </a:tcPr>
                </a:tc>
                <a:extLst>
                  <a:ext uri="{0D108BD9-81ED-4DB2-BD59-A6C34878D82A}">
                    <a16:rowId xmlns:a16="http://schemas.microsoft.com/office/drawing/2014/main" val="2023062991"/>
                  </a:ext>
                </a:extLst>
              </a:tr>
              <a:tr h="458823">
                <a:tc>
                  <a:txBody>
                    <a:bodyPr/>
                    <a:lstStyle/>
                    <a:p>
                      <a:pPr algn="l" fontAlgn="t"/>
                      <a:endParaRPr lang="en-US" sz="2400" b="0"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B68EE">
                        <a:alpha val="25000"/>
                      </a:srgbClr>
                    </a:solidFill>
                  </a:tcPr>
                </a:tc>
                <a:tc>
                  <a:txBody>
                    <a:bodyPr/>
                    <a:lstStyle/>
                    <a:p>
                      <a:pPr algn="l" fontAlgn="t"/>
                      <a:r>
                        <a:rPr lang="en-US" sz="2400" b="1" i="1" u="sng" strike="noStrike" dirty="0">
                          <a:solidFill>
                            <a:srgbClr val="002060"/>
                          </a:solidFill>
                          <a:effectLst/>
                          <a:latin typeface="+mn-lt"/>
                        </a:rPr>
                        <a:t>Cluster 10: Unhealthy Work &amp; Stress Relationship</a:t>
                      </a:r>
                    </a:p>
                  </a:txBody>
                  <a:tcPr marL="9525" marR="9525" marT="9525" marB="0">
                    <a:lnR w="76200" cap="flat" cmpd="sng" algn="ctr">
                      <a:solidFill>
                        <a:srgbClr val="D50032"/>
                      </a:solidFill>
                      <a:prstDash val="solid"/>
                      <a:round/>
                      <a:headEnd type="none" w="med" len="med"/>
                      <a:tailEnd type="none" w="med" len="med"/>
                    </a:lnR>
                    <a:solidFill>
                      <a:srgbClr val="7B68EE">
                        <a:alpha val="25000"/>
                      </a:srgbClr>
                    </a:solidFill>
                  </a:tcPr>
                </a:tc>
                <a:extLst>
                  <a:ext uri="{0D108BD9-81ED-4DB2-BD59-A6C34878D82A}">
                    <a16:rowId xmlns:a16="http://schemas.microsoft.com/office/drawing/2014/main" val="1911067209"/>
                  </a:ext>
                </a:extLst>
              </a:tr>
              <a:tr h="458823">
                <a:tc>
                  <a:txBody>
                    <a:bodyPr/>
                    <a:lstStyle/>
                    <a:p>
                      <a:pPr algn="l" fontAlgn="t"/>
                      <a:r>
                        <a:rPr lang="en-US" sz="2400" i="1" u="none" strike="noStrike" dirty="0" smtClean="0">
                          <a:solidFill>
                            <a:srgbClr val="002060"/>
                          </a:solidFill>
                          <a:effectLst/>
                          <a:latin typeface="+mn-lt"/>
                        </a:rPr>
                        <a:t> 13</a:t>
                      </a:r>
                      <a:endParaRPr lang="en-US" sz="2400" b="1"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B68EE">
                        <a:alpha val="25000"/>
                      </a:srgbClr>
                    </a:solidFill>
                  </a:tcPr>
                </a:tc>
                <a:tc>
                  <a:txBody>
                    <a:bodyPr/>
                    <a:lstStyle/>
                    <a:p>
                      <a:pPr algn="l" fontAlgn="t"/>
                      <a:r>
                        <a:rPr lang="en-US" sz="2400" i="1" u="none" strike="noStrike" dirty="0">
                          <a:solidFill>
                            <a:srgbClr val="002060"/>
                          </a:solidFill>
                          <a:effectLst/>
                          <a:latin typeface="+mn-lt"/>
                        </a:rPr>
                        <a:t>Low wage work for long hours causes physical and mental stress</a:t>
                      </a:r>
                      <a:r>
                        <a:rPr lang="en-US" sz="2400" i="1" u="none" strike="noStrike" dirty="0" smtClean="0">
                          <a:solidFill>
                            <a:srgbClr val="002060"/>
                          </a:solidFill>
                          <a:effectLst/>
                          <a:latin typeface="+mn-lt"/>
                        </a:rPr>
                        <a:t>.*</a:t>
                      </a:r>
                      <a:endParaRPr lang="en-US" sz="2400" b="1" i="1"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B68EE">
                        <a:alpha val="25000"/>
                      </a:srgbClr>
                    </a:solidFill>
                  </a:tcPr>
                </a:tc>
                <a:extLst>
                  <a:ext uri="{0D108BD9-81ED-4DB2-BD59-A6C34878D82A}">
                    <a16:rowId xmlns:a16="http://schemas.microsoft.com/office/drawing/2014/main" val="2818957158"/>
                  </a:ext>
                </a:extLst>
              </a:tr>
              <a:tr h="906001">
                <a:tc>
                  <a:txBody>
                    <a:bodyPr/>
                    <a:lstStyle/>
                    <a:p>
                      <a:pPr algn="l" fontAlgn="t"/>
                      <a:r>
                        <a:rPr lang="en-US" sz="2400" i="1" u="none" strike="noStrike" dirty="0" smtClean="0">
                          <a:solidFill>
                            <a:srgbClr val="002060"/>
                          </a:solidFill>
                          <a:effectLst/>
                          <a:latin typeface="+mn-lt"/>
                        </a:rPr>
                        <a:t> 23</a:t>
                      </a:r>
                      <a:endParaRPr lang="en-US" sz="2400" b="1"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B68EE">
                        <a:alpha val="25000"/>
                      </a:srgbClr>
                    </a:solidFill>
                  </a:tcPr>
                </a:tc>
                <a:tc>
                  <a:txBody>
                    <a:bodyPr/>
                    <a:lstStyle/>
                    <a:p>
                      <a:pPr algn="l" fontAlgn="t"/>
                      <a:r>
                        <a:rPr lang="en-US" sz="2400" i="1" u="none" strike="noStrike" dirty="0">
                          <a:solidFill>
                            <a:srgbClr val="002060"/>
                          </a:solidFill>
                          <a:effectLst/>
                          <a:latin typeface="+mn-lt"/>
                        </a:rPr>
                        <a:t>The amount that people earn from their work is not enough to pay their bills and/or maintain a healthy lifestyle</a:t>
                      </a:r>
                      <a:r>
                        <a:rPr lang="en-US" sz="2400" i="1" u="none" strike="noStrike" dirty="0" smtClean="0">
                          <a:solidFill>
                            <a:srgbClr val="002060"/>
                          </a:solidFill>
                          <a:effectLst/>
                          <a:latin typeface="+mn-lt"/>
                        </a:rPr>
                        <a:t>.*</a:t>
                      </a:r>
                      <a:endParaRPr lang="en-US" sz="2400" b="1" i="1"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B68EE">
                        <a:alpha val="25000"/>
                      </a:srgbClr>
                    </a:solidFill>
                  </a:tcPr>
                </a:tc>
                <a:extLst>
                  <a:ext uri="{0D108BD9-81ED-4DB2-BD59-A6C34878D82A}">
                    <a16:rowId xmlns:a16="http://schemas.microsoft.com/office/drawing/2014/main" val="2084103169"/>
                  </a:ext>
                </a:extLst>
              </a:tr>
              <a:tr h="458823">
                <a:tc>
                  <a:txBody>
                    <a:bodyPr/>
                    <a:lstStyle/>
                    <a:p>
                      <a:pPr algn="l" fontAlgn="t"/>
                      <a:r>
                        <a:rPr lang="en-US" sz="2400" i="1" u="none" strike="noStrike" dirty="0" smtClean="0">
                          <a:solidFill>
                            <a:srgbClr val="002060"/>
                          </a:solidFill>
                          <a:effectLst/>
                          <a:latin typeface="+mn-lt"/>
                        </a:rPr>
                        <a:t> 35</a:t>
                      </a:r>
                      <a:endParaRPr lang="en-US" sz="2400" b="1"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B68EE">
                        <a:alpha val="25000"/>
                      </a:srgbClr>
                    </a:solidFill>
                  </a:tcPr>
                </a:tc>
                <a:tc>
                  <a:txBody>
                    <a:bodyPr/>
                    <a:lstStyle/>
                    <a:p>
                      <a:pPr algn="l" fontAlgn="t"/>
                      <a:r>
                        <a:rPr lang="en-US" sz="2400" i="1" u="none" strike="noStrike" dirty="0">
                          <a:solidFill>
                            <a:srgbClr val="002060"/>
                          </a:solidFill>
                          <a:effectLst/>
                          <a:latin typeface="+mn-lt"/>
                        </a:rPr>
                        <a:t>People work too much and do not [get] enough sleep</a:t>
                      </a:r>
                      <a:r>
                        <a:rPr lang="en-US" sz="2400" i="1" u="none" strike="noStrike" dirty="0" smtClean="0">
                          <a:solidFill>
                            <a:srgbClr val="002060"/>
                          </a:solidFill>
                          <a:effectLst/>
                          <a:latin typeface="+mn-lt"/>
                        </a:rPr>
                        <a:t>.*</a:t>
                      </a:r>
                      <a:endParaRPr lang="en-US" sz="2400" b="1" i="1"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B68EE">
                        <a:alpha val="25000"/>
                      </a:srgbClr>
                    </a:solidFill>
                  </a:tcPr>
                </a:tc>
                <a:extLst>
                  <a:ext uri="{0D108BD9-81ED-4DB2-BD59-A6C34878D82A}">
                    <a16:rowId xmlns:a16="http://schemas.microsoft.com/office/drawing/2014/main" val="571644198"/>
                  </a:ext>
                </a:extLst>
              </a:tr>
              <a:tr h="906001">
                <a:tc>
                  <a:txBody>
                    <a:bodyPr/>
                    <a:lstStyle/>
                    <a:p>
                      <a:pPr algn="l" fontAlgn="t"/>
                      <a:r>
                        <a:rPr lang="en-US" sz="2400" i="1" u="none" strike="noStrike" dirty="0" smtClean="0">
                          <a:solidFill>
                            <a:srgbClr val="002060"/>
                          </a:solidFill>
                          <a:effectLst/>
                          <a:latin typeface="+mn-lt"/>
                        </a:rPr>
                        <a:t> 40</a:t>
                      </a:r>
                      <a:endParaRPr lang="en-US" sz="2400" b="1"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B68EE">
                        <a:alpha val="25000"/>
                      </a:srgbClr>
                    </a:solidFill>
                  </a:tcPr>
                </a:tc>
                <a:tc>
                  <a:txBody>
                    <a:bodyPr/>
                    <a:lstStyle/>
                    <a:p>
                      <a:pPr algn="l" fontAlgn="t"/>
                      <a:r>
                        <a:rPr lang="en-US" sz="2400" i="1" u="none" strike="noStrike" dirty="0">
                          <a:solidFill>
                            <a:srgbClr val="002060"/>
                          </a:solidFill>
                          <a:effectLst/>
                          <a:latin typeface="+mn-lt"/>
                        </a:rPr>
                        <a:t>While at work people suffer physical pain but have to ignore it and their feelings to get job done</a:t>
                      </a:r>
                      <a:r>
                        <a:rPr lang="en-US" sz="2400" i="1" u="none" strike="noStrike" dirty="0" smtClean="0">
                          <a:solidFill>
                            <a:srgbClr val="002060"/>
                          </a:solidFill>
                          <a:effectLst/>
                          <a:latin typeface="+mn-lt"/>
                        </a:rPr>
                        <a:t>.*</a:t>
                      </a:r>
                      <a:endParaRPr lang="en-US" sz="2400" b="1" i="1"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B68EE">
                        <a:alpha val="25000"/>
                      </a:srgbClr>
                    </a:solidFill>
                  </a:tcPr>
                </a:tc>
                <a:extLst>
                  <a:ext uri="{0D108BD9-81ED-4DB2-BD59-A6C34878D82A}">
                    <a16:rowId xmlns:a16="http://schemas.microsoft.com/office/drawing/2014/main" val="4281560125"/>
                  </a:ext>
                </a:extLst>
              </a:tr>
              <a:tr h="906001">
                <a:tc>
                  <a:txBody>
                    <a:bodyPr/>
                    <a:lstStyle/>
                    <a:p>
                      <a:pPr algn="l" fontAlgn="t"/>
                      <a:r>
                        <a:rPr lang="en-US" sz="2400" i="1" u="none" strike="noStrike" dirty="0" smtClean="0">
                          <a:solidFill>
                            <a:srgbClr val="002060"/>
                          </a:solidFill>
                          <a:effectLst/>
                          <a:latin typeface="+mn-lt"/>
                        </a:rPr>
                        <a:t> 42</a:t>
                      </a:r>
                      <a:endParaRPr lang="en-US" sz="2400" b="1"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B68EE">
                        <a:alpha val="25000"/>
                      </a:srgbClr>
                    </a:solidFill>
                  </a:tcPr>
                </a:tc>
                <a:tc>
                  <a:txBody>
                    <a:bodyPr/>
                    <a:lstStyle/>
                    <a:p>
                      <a:pPr algn="l" fontAlgn="t"/>
                      <a:r>
                        <a:rPr lang="en-US" sz="2400" i="1" u="none" strike="noStrike" dirty="0">
                          <a:solidFill>
                            <a:srgbClr val="002060"/>
                          </a:solidFill>
                          <a:effectLst/>
                          <a:latin typeface="+mn-lt"/>
                        </a:rPr>
                        <a:t>Work affects eating habits (eating because of stress, not being able to eat healthy because of time and money, needing to eat fast food</a:t>
                      </a:r>
                      <a:r>
                        <a:rPr lang="en-US" sz="2400" i="1" u="none" strike="noStrike" dirty="0" smtClean="0">
                          <a:solidFill>
                            <a:srgbClr val="002060"/>
                          </a:solidFill>
                          <a:effectLst/>
                          <a:latin typeface="+mn-lt"/>
                        </a:rPr>
                        <a:t>).*</a:t>
                      </a:r>
                      <a:endParaRPr lang="en-US" sz="2400" b="1" i="1"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B68EE">
                        <a:alpha val="25000"/>
                      </a:srgbClr>
                    </a:solidFill>
                  </a:tcPr>
                </a:tc>
                <a:extLst>
                  <a:ext uri="{0D108BD9-81ED-4DB2-BD59-A6C34878D82A}">
                    <a16:rowId xmlns:a16="http://schemas.microsoft.com/office/drawing/2014/main" val="516853278"/>
                  </a:ext>
                </a:extLst>
              </a:tr>
              <a:tr h="906001">
                <a:tc>
                  <a:txBody>
                    <a:bodyPr/>
                    <a:lstStyle/>
                    <a:p>
                      <a:pPr algn="l" fontAlgn="t"/>
                      <a:r>
                        <a:rPr lang="en-US" sz="2400" i="1" u="none" strike="noStrike" dirty="0" smtClean="0">
                          <a:solidFill>
                            <a:srgbClr val="002060"/>
                          </a:solidFill>
                          <a:effectLst/>
                          <a:latin typeface="+mn-lt"/>
                        </a:rPr>
                        <a:t> 48</a:t>
                      </a:r>
                      <a:endParaRPr lang="en-US" sz="2400" b="1"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B68EE">
                        <a:alpha val="25000"/>
                      </a:srgbClr>
                    </a:solidFill>
                  </a:tcPr>
                </a:tc>
                <a:tc>
                  <a:txBody>
                    <a:bodyPr/>
                    <a:lstStyle/>
                    <a:p>
                      <a:pPr algn="l" fontAlgn="t"/>
                      <a:r>
                        <a:rPr lang="en-US" sz="2400" i="1" u="none" strike="noStrike" dirty="0">
                          <a:solidFill>
                            <a:srgbClr val="002060"/>
                          </a:solidFill>
                          <a:effectLst/>
                          <a:latin typeface="+mn-lt"/>
                        </a:rPr>
                        <a:t>People work too many hours and still cannot afford what they need (such as food, medication, housing</a:t>
                      </a:r>
                      <a:r>
                        <a:rPr lang="en-US" sz="2400" i="1" u="none" strike="noStrike" dirty="0" smtClean="0">
                          <a:solidFill>
                            <a:srgbClr val="002060"/>
                          </a:solidFill>
                          <a:effectLst/>
                          <a:latin typeface="+mn-lt"/>
                        </a:rPr>
                        <a:t>).*</a:t>
                      </a:r>
                      <a:endParaRPr lang="en-US" sz="2400" b="1" i="1"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B68EE">
                        <a:alpha val="25000"/>
                      </a:srgbClr>
                    </a:solidFill>
                  </a:tcPr>
                </a:tc>
                <a:extLst>
                  <a:ext uri="{0D108BD9-81ED-4DB2-BD59-A6C34878D82A}">
                    <a16:rowId xmlns:a16="http://schemas.microsoft.com/office/drawing/2014/main" val="3572016660"/>
                  </a:ext>
                </a:extLst>
              </a:tr>
              <a:tr h="458823">
                <a:tc>
                  <a:txBody>
                    <a:bodyPr/>
                    <a:lstStyle/>
                    <a:p>
                      <a:pPr algn="l" fontAlgn="t"/>
                      <a:r>
                        <a:rPr lang="en-US" sz="2400" i="1" u="none" strike="noStrike" dirty="0" smtClean="0">
                          <a:solidFill>
                            <a:srgbClr val="002060"/>
                          </a:solidFill>
                          <a:effectLst/>
                          <a:latin typeface="+mn-lt"/>
                        </a:rPr>
                        <a:t> 49</a:t>
                      </a:r>
                      <a:endParaRPr lang="en-US" sz="2400" b="1"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lnB w="76200" cap="flat" cmpd="sng" algn="ctr">
                      <a:solidFill>
                        <a:srgbClr val="D50032"/>
                      </a:solidFill>
                      <a:prstDash val="solid"/>
                      <a:round/>
                      <a:headEnd type="none" w="med" len="med"/>
                      <a:tailEnd type="none" w="med" len="med"/>
                    </a:lnB>
                    <a:solidFill>
                      <a:srgbClr val="7B68EE">
                        <a:alpha val="25000"/>
                      </a:srgbClr>
                    </a:solidFill>
                  </a:tcPr>
                </a:tc>
                <a:tc>
                  <a:txBody>
                    <a:bodyPr/>
                    <a:lstStyle/>
                    <a:p>
                      <a:pPr algn="l" fontAlgn="t"/>
                      <a:r>
                        <a:rPr lang="en-US" sz="2400" i="1" u="none" strike="noStrike" dirty="0">
                          <a:solidFill>
                            <a:srgbClr val="002060"/>
                          </a:solidFill>
                          <a:effectLst/>
                          <a:latin typeface="+mn-lt"/>
                        </a:rPr>
                        <a:t>Workers are burnt out, stressed, or mentally </a:t>
                      </a:r>
                      <a:r>
                        <a:rPr lang="en-US" sz="2400" i="1" u="none" strike="noStrike" dirty="0" smtClean="0">
                          <a:solidFill>
                            <a:srgbClr val="002060"/>
                          </a:solidFill>
                          <a:effectLst/>
                          <a:latin typeface="+mn-lt"/>
                        </a:rPr>
                        <a:t>overwhelmed*</a:t>
                      </a:r>
                      <a:endParaRPr lang="en-US" sz="2400" b="1" i="1"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lnB w="76200" cap="flat" cmpd="sng" algn="ctr">
                      <a:solidFill>
                        <a:srgbClr val="D50032"/>
                      </a:solidFill>
                      <a:prstDash val="solid"/>
                      <a:round/>
                      <a:headEnd type="none" w="med" len="med"/>
                      <a:tailEnd type="none" w="med" len="med"/>
                    </a:lnB>
                    <a:solidFill>
                      <a:srgbClr val="7B68EE">
                        <a:alpha val="25000"/>
                      </a:srgbClr>
                    </a:solidFill>
                  </a:tcPr>
                </a:tc>
                <a:extLst>
                  <a:ext uri="{0D108BD9-81ED-4DB2-BD59-A6C34878D82A}">
                    <a16:rowId xmlns:a16="http://schemas.microsoft.com/office/drawing/2014/main" val="1541235039"/>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93832624"/>
              </p:ext>
            </p:extLst>
          </p:nvPr>
        </p:nvGraphicFramePr>
        <p:xfrm>
          <a:off x="11319800" y="7044706"/>
          <a:ext cx="9895428" cy="14476527"/>
        </p:xfrm>
        <a:graphic>
          <a:graphicData uri="http://schemas.openxmlformats.org/drawingml/2006/table">
            <a:tbl>
              <a:tblPr>
                <a:tableStyleId>{5C22544A-7EE6-4342-B048-85BDC9FD1C3A}</a:tableStyleId>
              </a:tblPr>
              <a:tblGrid>
                <a:gridCol w="574964">
                  <a:extLst>
                    <a:ext uri="{9D8B030D-6E8A-4147-A177-3AD203B41FA5}">
                      <a16:colId xmlns:a16="http://schemas.microsoft.com/office/drawing/2014/main" val="534506958"/>
                    </a:ext>
                  </a:extLst>
                </a:gridCol>
                <a:gridCol w="9320464">
                  <a:extLst>
                    <a:ext uri="{9D8B030D-6E8A-4147-A177-3AD203B41FA5}">
                      <a16:colId xmlns:a16="http://schemas.microsoft.com/office/drawing/2014/main" val="1584724142"/>
                    </a:ext>
                  </a:extLst>
                </a:gridCol>
              </a:tblGrid>
              <a:tr h="378425">
                <a:tc>
                  <a:txBody>
                    <a:bodyPr/>
                    <a:lstStyle/>
                    <a:p>
                      <a:pPr algn="l" fontAlgn="t"/>
                      <a:endParaRPr lang="en-US" sz="2000" b="0" i="0" u="none" strike="noStrike" dirty="0">
                        <a:solidFill>
                          <a:srgbClr val="001E62"/>
                        </a:solidFill>
                        <a:effectLst/>
                        <a:latin typeface="+mn-lt"/>
                      </a:endParaRPr>
                    </a:p>
                  </a:txBody>
                  <a:tcPr marL="9525" marR="9525" marT="9525" marB="0">
                    <a:lnL w="76200" cap="flat" cmpd="sng" algn="ctr">
                      <a:solidFill>
                        <a:srgbClr val="D50032"/>
                      </a:solidFill>
                      <a:prstDash val="solid"/>
                      <a:round/>
                      <a:headEnd type="none" w="med" len="med"/>
                      <a:tailEnd type="none" w="med" len="med"/>
                    </a:lnL>
                    <a:lnT w="76200" cap="flat" cmpd="sng" algn="ctr">
                      <a:solidFill>
                        <a:srgbClr val="D50032"/>
                      </a:solidFill>
                      <a:prstDash val="solid"/>
                      <a:round/>
                      <a:headEnd type="none" w="med" len="med"/>
                      <a:tailEnd type="none" w="med" len="med"/>
                    </a:lnT>
                    <a:noFill/>
                  </a:tcPr>
                </a:tc>
                <a:tc>
                  <a:txBody>
                    <a:bodyPr/>
                    <a:lstStyle/>
                    <a:p>
                      <a:pPr algn="l" fontAlgn="t"/>
                      <a:r>
                        <a:rPr lang="en-US" sz="3600" u="sng" strike="noStrike" dirty="0" smtClean="0">
                          <a:solidFill>
                            <a:srgbClr val="001E62"/>
                          </a:solidFill>
                          <a:effectLst/>
                          <a:latin typeface="+mn-lt"/>
                        </a:rPr>
                        <a:t>Table 3: Workplace </a:t>
                      </a:r>
                      <a:r>
                        <a:rPr lang="en-US" sz="3600" u="sng" strike="noStrike" dirty="0">
                          <a:solidFill>
                            <a:srgbClr val="001E62"/>
                          </a:solidFill>
                          <a:effectLst/>
                          <a:latin typeface="+mn-lt"/>
                        </a:rPr>
                        <a:t>Injustices/ Exploitation</a:t>
                      </a:r>
                      <a:endParaRPr lang="en-US" sz="3600" b="1" i="0" u="sng" strike="noStrike" dirty="0">
                        <a:solidFill>
                          <a:srgbClr val="001E62"/>
                        </a:solidFill>
                        <a:effectLst/>
                        <a:latin typeface="+mn-lt"/>
                      </a:endParaRPr>
                    </a:p>
                  </a:txBody>
                  <a:tcPr marL="9525" marR="9525" marT="9525" marB="0">
                    <a:lnR w="76200" cap="flat" cmpd="sng" algn="ctr">
                      <a:solidFill>
                        <a:srgbClr val="D50032"/>
                      </a:solidFill>
                      <a:prstDash val="solid"/>
                      <a:round/>
                      <a:headEnd type="none" w="med" len="med"/>
                      <a:tailEnd type="none" w="med" len="med"/>
                    </a:lnR>
                    <a:lnT w="76200" cap="flat" cmpd="sng" algn="ctr">
                      <a:solidFill>
                        <a:srgbClr val="D50032"/>
                      </a:solidFill>
                      <a:prstDash val="solid"/>
                      <a:round/>
                      <a:headEnd type="none" w="med" len="med"/>
                      <a:tailEnd type="none" w="med" len="med"/>
                    </a:lnT>
                    <a:noFill/>
                  </a:tcPr>
                </a:tc>
                <a:extLst>
                  <a:ext uri="{0D108BD9-81ED-4DB2-BD59-A6C34878D82A}">
                    <a16:rowId xmlns:a16="http://schemas.microsoft.com/office/drawing/2014/main" val="2894448157"/>
                  </a:ext>
                </a:extLst>
              </a:tr>
              <a:tr h="378425">
                <a:tc>
                  <a:txBody>
                    <a:bodyPr/>
                    <a:lstStyle/>
                    <a:p>
                      <a:pPr algn="l" fontAlgn="t"/>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8860B">
                        <a:alpha val="25000"/>
                      </a:srgbClr>
                    </a:solidFill>
                  </a:tcPr>
                </a:tc>
                <a:tc>
                  <a:txBody>
                    <a:bodyPr/>
                    <a:lstStyle/>
                    <a:p>
                      <a:pPr algn="l" fontAlgn="t"/>
                      <a:r>
                        <a:rPr lang="en-US" sz="2400" b="1" u="sng" strike="noStrike" dirty="0">
                          <a:solidFill>
                            <a:srgbClr val="002060"/>
                          </a:solidFill>
                          <a:effectLst/>
                          <a:latin typeface="+mn-lt"/>
                        </a:rPr>
                        <a:t>Cluster 6: </a:t>
                      </a:r>
                      <a:r>
                        <a:rPr lang="en-US" sz="2400" b="1" u="sng" strike="noStrike" dirty="0" smtClean="0">
                          <a:solidFill>
                            <a:srgbClr val="002060"/>
                          </a:solidFill>
                          <a:effectLst/>
                          <a:latin typeface="+mn-lt"/>
                        </a:rPr>
                        <a:t>Cycle </a:t>
                      </a:r>
                      <a:r>
                        <a:rPr lang="en-US" sz="2400" b="1" u="sng" strike="noStrike" dirty="0">
                          <a:solidFill>
                            <a:srgbClr val="002060"/>
                          </a:solidFill>
                          <a:effectLst/>
                          <a:latin typeface="+mn-lt"/>
                        </a:rPr>
                        <a:t>of Power &amp; Exploitation</a:t>
                      </a:r>
                      <a:endParaRPr lang="en-US" sz="2400" b="1" i="0" u="sng"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8860B">
                        <a:alpha val="25000"/>
                      </a:srgbClr>
                    </a:solidFill>
                  </a:tcPr>
                </a:tc>
                <a:extLst>
                  <a:ext uri="{0D108BD9-81ED-4DB2-BD59-A6C34878D82A}">
                    <a16:rowId xmlns:a16="http://schemas.microsoft.com/office/drawing/2014/main" val="1450757671"/>
                  </a:ext>
                </a:extLst>
              </a:tr>
              <a:tr h="378425">
                <a:tc>
                  <a:txBody>
                    <a:bodyPr/>
                    <a:lstStyle/>
                    <a:p>
                      <a:pPr algn="l" fontAlgn="t"/>
                      <a:r>
                        <a:rPr lang="en-US" sz="2400" u="none" strike="noStrike" dirty="0" smtClean="0">
                          <a:solidFill>
                            <a:srgbClr val="002060"/>
                          </a:solidFill>
                          <a:effectLst/>
                          <a:latin typeface="+mn-lt"/>
                        </a:rPr>
                        <a:t> 2</a:t>
                      </a:r>
                      <a:endParaRPr lang="en-US" sz="2400" b="1"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8860B">
                        <a:alpha val="25000"/>
                      </a:srgbClr>
                    </a:solidFill>
                  </a:tcPr>
                </a:tc>
                <a:tc>
                  <a:txBody>
                    <a:bodyPr/>
                    <a:lstStyle/>
                    <a:p>
                      <a:pPr algn="l" fontAlgn="t"/>
                      <a:r>
                        <a:rPr lang="en-US" sz="2400" u="none" strike="noStrike" dirty="0">
                          <a:solidFill>
                            <a:srgbClr val="002060"/>
                          </a:solidFill>
                          <a:effectLst/>
                          <a:latin typeface="+mn-lt"/>
                        </a:rPr>
                        <a:t>Being underpaid decreases work morale</a:t>
                      </a:r>
                      <a:r>
                        <a:rPr lang="en-US" sz="2400" u="none" strike="noStrike" dirty="0" smtClean="0">
                          <a:solidFill>
                            <a:srgbClr val="002060"/>
                          </a:solidFill>
                          <a:effectLst/>
                          <a:latin typeface="+mn-lt"/>
                        </a:rPr>
                        <a:t>.*</a:t>
                      </a:r>
                      <a:endParaRPr lang="en-US" sz="2400" b="1"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8860B">
                        <a:alpha val="25000"/>
                      </a:srgbClr>
                    </a:solidFill>
                  </a:tcPr>
                </a:tc>
                <a:extLst>
                  <a:ext uri="{0D108BD9-81ED-4DB2-BD59-A6C34878D82A}">
                    <a16:rowId xmlns:a16="http://schemas.microsoft.com/office/drawing/2014/main" val="4132829792"/>
                  </a:ext>
                </a:extLst>
              </a:tr>
              <a:tr h="378425">
                <a:tc>
                  <a:txBody>
                    <a:bodyPr/>
                    <a:lstStyle/>
                    <a:p>
                      <a:pPr algn="l" fontAlgn="t"/>
                      <a:r>
                        <a:rPr lang="en-US" sz="2400" u="none" strike="noStrike" dirty="0" smtClean="0">
                          <a:solidFill>
                            <a:srgbClr val="002060"/>
                          </a:solidFill>
                          <a:effectLst/>
                          <a:latin typeface="+mn-lt"/>
                        </a:rPr>
                        <a:t> 6</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8860B">
                        <a:alpha val="25000"/>
                      </a:srgbClr>
                    </a:solidFill>
                  </a:tcPr>
                </a:tc>
                <a:tc>
                  <a:txBody>
                    <a:bodyPr/>
                    <a:lstStyle/>
                    <a:p>
                      <a:pPr algn="l" fontAlgn="t"/>
                      <a:r>
                        <a:rPr lang="en-US" sz="2400" u="none" strike="noStrike" dirty="0">
                          <a:solidFill>
                            <a:srgbClr val="002060"/>
                          </a:solidFill>
                          <a:effectLst/>
                          <a:latin typeface="+mn-lt"/>
                        </a:rPr>
                        <a:t>Employers exploit workers by withholding pay.</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8860B">
                        <a:alpha val="25000"/>
                      </a:srgbClr>
                    </a:solidFill>
                  </a:tcPr>
                </a:tc>
                <a:extLst>
                  <a:ext uri="{0D108BD9-81ED-4DB2-BD59-A6C34878D82A}">
                    <a16:rowId xmlns:a16="http://schemas.microsoft.com/office/drawing/2014/main" val="89073364"/>
                  </a:ext>
                </a:extLst>
              </a:tr>
              <a:tr h="458697">
                <a:tc>
                  <a:txBody>
                    <a:bodyPr/>
                    <a:lstStyle/>
                    <a:p>
                      <a:pPr algn="l" fontAlgn="t"/>
                      <a:r>
                        <a:rPr lang="en-US" sz="2400" u="none" strike="noStrike" dirty="0" smtClean="0">
                          <a:solidFill>
                            <a:srgbClr val="002060"/>
                          </a:solidFill>
                          <a:effectLst/>
                          <a:latin typeface="+mn-lt"/>
                        </a:rPr>
                        <a:t> 24</a:t>
                      </a:r>
                      <a:endParaRPr lang="en-US" sz="2400" b="1"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8860B">
                        <a:alpha val="25000"/>
                      </a:srgbClr>
                    </a:solidFill>
                  </a:tcPr>
                </a:tc>
                <a:tc>
                  <a:txBody>
                    <a:bodyPr/>
                    <a:lstStyle/>
                    <a:p>
                      <a:pPr algn="l" fontAlgn="t"/>
                      <a:r>
                        <a:rPr lang="en-US" sz="2400" u="none" strike="noStrike" dirty="0">
                          <a:solidFill>
                            <a:srgbClr val="002060"/>
                          </a:solidFill>
                          <a:effectLst/>
                          <a:latin typeface="+mn-lt"/>
                        </a:rPr>
                        <a:t>People don't have access to health insurance through their employer</a:t>
                      </a:r>
                      <a:r>
                        <a:rPr lang="en-US" sz="2400" u="none" strike="noStrike" dirty="0" smtClean="0">
                          <a:solidFill>
                            <a:srgbClr val="002060"/>
                          </a:solidFill>
                          <a:effectLst/>
                          <a:latin typeface="+mn-lt"/>
                        </a:rPr>
                        <a:t>.*</a:t>
                      </a:r>
                      <a:endParaRPr lang="en-US" sz="2400" b="1"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8860B">
                        <a:alpha val="25000"/>
                      </a:srgbClr>
                    </a:solidFill>
                  </a:tcPr>
                </a:tc>
                <a:extLst>
                  <a:ext uri="{0D108BD9-81ED-4DB2-BD59-A6C34878D82A}">
                    <a16:rowId xmlns:a16="http://schemas.microsoft.com/office/drawing/2014/main" val="2623999657"/>
                  </a:ext>
                </a:extLst>
              </a:tr>
              <a:tr h="458697">
                <a:tc>
                  <a:txBody>
                    <a:bodyPr/>
                    <a:lstStyle/>
                    <a:p>
                      <a:pPr algn="l" fontAlgn="t"/>
                      <a:r>
                        <a:rPr lang="en-US" sz="2400" u="none" strike="noStrike" dirty="0" smtClean="0">
                          <a:solidFill>
                            <a:srgbClr val="002060"/>
                          </a:solidFill>
                          <a:effectLst/>
                          <a:latin typeface="+mn-lt"/>
                        </a:rPr>
                        <a:t> 32</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8860B">
                        <a:alpha val="25000"/>
                      </a:srgbClr>
                    </a:solidFill>
                  </a:tcPr>
                </a:tc>
                <a:tc>
                  <a:txBody>
                    <a:bodyPr/>
                    <a:lstStyle/>
                    <a:p>
                      <a:pPr algn="l" fontAlgn="t"/>
                      <a:r>
                        <a:rPr lang="en-US" sz="2400" u="none" strike="noStrike" dirty="0">
                          <a:solidFill>
                            <a:srgbClr val="002060"/>
                          </a:solidFill>
                          <a:effectLst/>
                          <a:latin typeface="+mn-lt"/>
                        </a:rPr>
                        <a:t>Worker are not allowed to take vacation days even if they were promised them.</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8860B">
                        <a:alpha val="25000"/>
                      </a:srgbClr>
                    </a:solidFill>
                  </a:tcPr>
                </a:tc>
                <a:extLst>
                  <a:ext uri="{0D108BD9-81ED-4DB2-BD59-A6C34878D82A}">
                    <a16:rowId xmlns:a16="http://schemas.microsoft.com/office/drawing/2014/main" val="351447575"/>
                  </a:ext>
                </a:extLst>
              </a:tr>
              <a:tr h="378425">
                <a:tc>
                  <a:txBody>
                    <a:bodyPr/>
                    <a:lstStyle/>
                    <a:p>
                      <a:pPr algn="l" fontAlgn="t"/>
                      <a:r>
                        <a:rPr lang="en-US" sz="2400" u="none" strike="noStrike" dirty="0" smtClean="0">
                          <a:solidFill>
                            <a:srgbClr val="002060"/>
                          </a:solidFill>
                          <a:effectLst/>
                          <a:latin typeface="+mn-lt"/>
                        </a:rPr>
                        <a:t> 39</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8860B">
                        <a:alpha val="25000"/>
                      </a:srgbClr>
                    </a:solidFill>
                  </a:tcPr>
                </a:tc>
                <a:tc>
                  <a:txBody>
                    <a:bodyPr/>
                    <a:lstStyle/>
                    <a:p>
                      <a:pPr algn="l" fontAlgn="t"/>
                      <a:r>
                        <a:rPr lang="en-US" sz="2400" u="none" strike="noStrike" dirty="0">
                          <a:solidFill>
                            <a:srgbClr val="002060"/>
                          </a:solidFill>
                          <a:effectLst/>
                          <a:latin typeface="+mn-lt"/>
                        </a:rPr>
                        <a:t>People do not have control over their work schedule.</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8860B">
                        <a:alpha val="25000"/>
                      </a:srgbClr>
                    </a:solidFill>
                  </a:tcPr>
                </a:tc>
                <a:extLst>
                  <a:ext uri="{0D108BD9-81ED-4DB2-BD59-A6C34878D82A}">
                    <a16:rowId xmlns:a16="http://schemas.microsoft.com/office/drawing/2014/main" val="986619057"/>
                  </a:ext>
                </a:extLst>
              </a:tr>
              <a:tr h="378425">
                <a:tc>
                  <a:txBody>
                    <a:bodyPr/>
                    <a:lstStyle/>
                    <a:p>
                      <a:pPr algn="l" fontAlgn="t"/>
                      <a:r>
                        <a:rPr lang="en-US" sz="2400" u="none" strike="noStrike" dirty="0" smtClean="0">
                          <a:solidFill>
                            <a:srgbClr val="002060"/>
                          </a:solidFill>
                          <a:effectLst/>
                          <a:latin typeface="+mn-lt"/>
                        </a:rPr>
                        <a:t> 46</a:t>
                      </a:r>
                      <a:endParaRPr lang="en-US" sz="2400" b="1"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8860B">
                        <a:alpha val="25000"/>
                      </a:srgbClr>
                    </a:solidFill>
                  </a:tcPr>
                </a:tc>
                <a:tc>
                  <a:txBody>
                    <a:bodyPr/>
                    <a:lstStyle/>
                    <a:p>
                      <a:pPr algn="l" fontAlgn="t"/>
                      <a:r>
                        <a:rPr lang="en-US" sz="2400" u="none" strike="noStrike" dirty="0">
                          <a:solidFill>
                            <a:srgbClr val="002060"/>
                          </a:solidFill>
                          <a:effectLst/>
                          <a:latin typeface="+mn-lt"/>
                        </a:rPr>
                        <a:t>People feel dehumanized when they are harassed, abused or exploited at work</a:t>
                      </a:r>
                      <a:r>
                        <a:rPr lang="en-US" sz="2400" u="none" strike="noStrike" dirty="0" smtClean="0">
                          <a:solidFill>
                            <a:srgbClr val="002060"/>
                          </a:solidFill>
                          <a:effectLst/>
                          <a:latin typeface="+mn-lt"/>
                        </a:rPr>
                        <a:t>.*</a:t>
                      </a:r>
                      <a:endParaRPr lang="en-US" sz="2400" b="1"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8860B">
                        <a:alpha val="25000"/>
                      </a:srgbClr>
                    </a:solidFill>
                  </a:tcPr>
                </a:tc>
                <a:extLst>
                  <a:ext uri="{0D108BD9-81ED-4DB2-BD59-A6C34878D82A}">
                    <a16:rowId xmlns:a16="http://schemas.microsoft.com/office/drawing/2014/main" val="2607302653"/>
                  </a:ext>
                </a:extLst>
              </a:tr>
              <a:tr h="745382">
                <a:tc>
                  <a:txBody>
                    <a:bodyPr/>
                    <a:lstStyle/>
                    <a:p>
                      <a:pPr algn="l" fontAlgn="t"/>
                      <a:r>
                        <a:rPr lang="en-US" sz="2400" u="none" strike="noStrike" dirty="0" smtClean="0">
                          <a:solidFill>
                            <a:srgbClr val="002060"/>
                          </a:solidFill>
                          <a:effectLst/>
                          <a:latin typeface="+mn-lt"/>
                        </a:rPr>
                        <a:t> 50</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8860B">
                        <a:alpha val="25000"/>
                      </a:srgbClr>
                    </a:solidFill>
                  </a:tcPr>
                </a:tc>
                <a:tc>
                  <a:txBody>
                    <a:bodyPr/>
                    <a:lstStyle/>
                    <a:p>
                      <a:pPr algn="l" fontAlgn="t"/>
                      <a:r>
                        <a:rPr lang="en-US" sz="2400" u="none" strike="noStrike" dirty="0">
                          <a:solidFill>
                            <a:srgbClr val="002060"/>
                          </a:solidFill>
                          <a:effectLst/>
                          <a:latin typeface="+mn-lt"/>
                        </a:rPr>
                        <a:t>Workers are not empowered or don't feel like they can exercise their rights at work (OSHA, getting paid, workers compensation, health and safety).</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8860B">
                        <a:alpha val="25000"/>
                      </a:srgbClr>
                    </a:solidFill>
                  </a:tcPr>
                </a:tc>
                <a:extLst>
                  <a:ext uri="{0D108BD9-81ED-4DB2-BD59-A6C34878D82A}">
                    <a16:rowId xmlns:a16="http://schemas.microsoft.com/office/drawing/2014/main" val="1765635157"/>
                  </a:ext>
                </a:extLst>
              </a:tr>
              <a:tr h="378425">
                <a:tc>
                  <a:txBody>
                    <a:bodyPr/>
                    <a:lstStyle/>
                    <a:p>
                      <a:pPr algn="l" fontAlgn="t"/>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A55D3">
                        <a:alpha val="25000"/>
                      </a:srgbClr>
                    </a:solidFill>
                  </a:tcPr>
                </a:tc>
                <a:tc>
                  <a:txBody>
                    <a:bodyPr/>
                    <a:lstStyle/>
                    <a:p>
                      <a:pPr algn="l" fontAlgn="t"/>
                      <a:r>
                        <a:rPr lang="en-US" sz="2400" b="1" u="sng" strike="noStrike" dirty="0">
                          <a:solidFill>
                            <a:srgbClr val="002060"/>
                          </a:solidFill>
                          <a:effectLst/>
                          <a:latin typeface="+mn-lt"/>
                        </a:rPr>
                        <a:t>Cluster 7: Unexpected, Uncontrollable, Unwarranted Harassment</a:t>
                      </a:r>
                      <a:endParaRPr lang="en-US" sz="2400" b="1" i="0" u="sng"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A55D3">
                        <a:alpha val="25000"/>
                      </a:srgbClr>
                    </a:solidFill>
                  </a:tcPr>
                </a:tc>
                <a:extLst>
                  <a:ext uri="{0D108BD9-81ED-4DB2-BD59-A6C34878D82A}">
                    <a16:rowId xmlns:a16="http://schemas.microsoft.com/office/drawing/2014/main" val="354999853"/>
                  </a:ext>
                </a:extLst>
              </a:tr>
              <a:tr h="378425">
                <a:tc>
                  <a:txBody>
                    <a:bodyPr/>
                    <a:lstStyle/>
                    <a:p>
                      <a:pPr algn="l" fontAlgn="t"/>
                      <a:r>
                        <a:rPr lang="en-US" sz="2400" u="none" strike="noStrike" dirty="0" smtClean="0">
                          <a:solidFill>
                            <a:srgbClr val="002060"/>
                          </a:solidFill>
                          <a:effectLst/>
                          <a:latin typeface="+mn-lt"/>
                        </a:rPr>
                        <a:t> 9</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A55D3">
                        <a:alpha val="25000"/>
                      </a:srgbClr>
                    </a:solidFill>
                  </a:tcPr>
                </a:tc>
                <a:tc>
                  <a:txBody>
                    <a:bodyPr/>
                    <a:lstStyle/>
                    <a:p>
                      <a:pPr algn="l" fontAlgn="t"/>
                      <a:r>
                        <a:rPr lang="en-US" sz="2400" u="none" strike="noStrike" dirty="0">
                          <a:solidFill>
                            <a:srgbClr val="002060"/>
                          </a:solidFill>
                          <a:effectLst/>
                          <a:latin typeface="+mn-lt"/>
                        </a:rPr>
                        <a:t>It is expensive to get to work when one is paid hourly.</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A55D3">
                        <a:alpha val="25000"/>
                      </a:srgbClr>
                    </a:solidFill>
                  </a:tcPr>
                </a:tc>
                <a:extLst>
                  <a:ext uri="{0D108BD9-81ED-4DB2-BD59-A6C34878D82A}">
                    <a16:rowId xmlns:a16="http://schemas.microsoft.com/office/drawing/2014/main" val="3464130268"/>
                  </a:ext>
                </a:extLst>
              </a:tr>
              <a:tr h="378425">
                <a:tc>
                  <a:txBody>
                    <a:bodyPr/>
                    <a:lstStyle/>
                    <a:p>
                      <a:pPr algn="l" fontAlgn="t"/>
                      <a:r>
                        <a:rPr lang="en-US" sz="2400" u="none" strike="noStrike" dirty="0" smtClean="0">
                          <a:solidFill>
                            <a:srgbClr val="002060"/>
                          </a:solidFill>
                          <a:effectLst/>
                          <a:latin typeface="+mn-lt"/>
                        </a:rPr>
                        <a:t> 17</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A55D3">
                        <a:alpha val="25000"/>
                      </a:srgbClr>
                    </a:solidFill>
                  </a:tcPr>
                </a:tc>
                <a:tc>
                  <a:txBody>
                    <a:bodyPr/>
                    <a:lstStyle/>
                    <a:p>
                      <a:pPr algn="l" fontAlgn="t"/>
                      <a:r>
                        <a:rPr lang="en-US" sz="2400" u="none" strike="noStrike" dirty="0">
                          <a:solidFill>
                            <a:srgbClr val="002060"/>
                          </a:solidFill>
                          <a:effectLst/>
                          <a:latin typeface="+mn-lt"/>
                        </a:rPr>
                        <a:t>People are discriminated at work.</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A55D3">
                        <a:alpha val="25000"/>
                      </a:srgbClr>
                    </a:solidFill>
                  </a:tcPr>
                </a:tc>
                <a:extLst>
                  <a:ext uri="{0D108BD9-81ED-4DB2-BD59-A6C34878D82A}">
                    <a16:rowId xmlns:a16="http://schemas.microsoft.com/office/drawing/2014/main" val="1709477729"/>
                  </a:ext>
                </a:extLst>
              </a:tr>
              <a:tr h="458697">
                <a:tc>
                  <a:txBody>
                    <a:bodyPr/>
                    <a:lstStyle/>
                    <a:p>
                      <a:pPr algn="l" fontAlgn="t"/>
                      <a:r>
                        <a:rPr lang="en-US" sz="2400" u="none" strike="noStrike" dirty="0" smtClean="0">
                          <a:solidFill>
                            <a:srgbClr val="002060"/>
                          </a:solidFill>
                          <a:effectLst/>
                          <a:latin typeface="+mn-lt"/>
                        </a:rPr>
                        <a:t> 19</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A55D3">
                        <a:alpha val="25000"/>
                      </a:srgbClr>
                    </a:solidFill>
                  </a:tcPr>
                </a:tc>
                <a:tc>
                  <a:txBody>
                    <a:bodyPr/>
                    <a:lstStyle/>
                    <a:p>
                      <a:pPr algn="l" fontAlgn="t"/>
                      <a:r>
                        <a:rPr lang="en-US" sz="2400" u="none" strike="noStrike" dirty="0">
                          <a:solidFill>
                            <a:srgbClr val="002060"/>
                          </a:solidFill>
                          <a:effectLst/>
                          <a:latin typeface="+mn-lt"/>
                        </a:rPr>
                        <a:t>Those who work outdoors, such as street vendors, are harassed by police.</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A55D3">
                        <a:alpha val="25000"/>
                      </a:srgbClr>
                    </a:solidFill>
                  </a:tcPr>
                </a:tc>
                <a:extLst>
                  <a:ext uri="{0D108BD9-81ED-4DB2-BD59-A6C34878D82A}">
                    <a16:rowId xmlns:a16="http://schemas.microsoft.com/office/drawing/2014/main" val="3604047443"/>
                  </a:ext>
                </a:extLst>
              </a:tr>
              <a:tr h="378425">
                <a:tc>
                  <a:txBody>
                    <a:bodyPr/>
                    <a:lstStyle/>
                    <a:p>
                      <a:pPr algn="l" fontAlgn="t"/>
                      <a:r>
                        <a:rPr lang="en-US" sz="2400" u="none" strike="noStrike" dirty="0" smtClean="0">
                          <a:solidFill>
                            <a:srgbClr val="002060"/>
                          </a:solidFill>
                          <a:effectLst/>
                          <a:latin typeface="+mn-lt"/>
                        </a:rPr>
                        <a:t> 20</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A55D3">
                        <a:alpha val="25000"/>
                      </a:srgbClr>
                    </a:solidFill>
                  </a:tcPr>
                </a:tc>
                <a:tc>
                  <a:txBody>
                    <a:bodyPr/>
                    <a:lstStyle/>
                    <a:p>
                      <a:pPr algn="l" fontAlgn="t"/>
                      <a:r>
                        <a:rPr lang="en-US" sz="2400" u="none" strike="noStrike" dirty="0">
                          <a:solidFill>
                            <a:srgbClr val="002060"/>
                          </a:solidFill>
                          <a:effectLst/>
                          <a:latin typeface="+mn-lt"/>
                        </a:rPr>
                        <a:t>People cannot control the conditions in which they work.</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A55D3">
                        <a:alpha val="25000"/>
                      </a:srgbClr>
                    </a:solidFill>
                  </a:tcPr>
                </a:tc>
                <a:extLst>
                  <a:ext uri="{0D108BD9-81ED-4DB2-BD59-A6C34878D82A}">
                    <a16:rowId xmlns:a16="http://schemas.microsoft.com/office/drawing/2014/main" val="3187633407"/>
                  </a:ext>
                </a:extLst>
              </a:tr>
              <a:tr h="458697">
                <a:tc>
                  <a:txBody>
                    <a:bodyPr/>
                    <a:lstStyle/>
                    <a:p>
                      <a:pPr algn="l" fontAlgn="t"/>
                      <a:r>
                        <a:rPr lang="en-US" sz="2400" u="none" strike="noStrike" dirty="0" smtClean="0">
                          <a:solidFill>
                            <a:srgbClr val="002060"/>
                          </a:solidFill>
                          <a:effectLst/>
                          <a:latin typeface="+mn-lt"/>
                        </a:rPr>
                        <a:t> 34</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BA55D3">
                        <a:alpha val="25000"/>
                      </a:srgbClr>
                    </a:solidFill>
                  </a:tcPr>
                </a:tc>
                <a:tc>
                  <a:txBody>
                    <a:bodyPr/>
                    <a:lstStyle/>
                    <a:p>
                      <a:pPr algn="l" fontAlgn="t"/>
                      <a:r>
                        <a:rPr lang="en-US" sz="2400" u="none" strike="noStrike" dirty="0">
                          <a:solidFill>
                            <a:srgbClr val="002060"/>
                          </a:solidFill>
                          <a:effectLst/>
                          <a:latin typeface="+mn-lt"/>
                        </a:rPr>
                        <a:t>Workers fear being assaulted, robbed, harassed or killed while working.</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BA55D3">
                        <a:alpha val="25000"/>
                      </a:srgbClr>
                    </a:solidFill>
                  </a:tcPr>
                </a:tc>
                <a:extLst>
                  <a:ext uri="{0D108BD9-81ED-4DB2-BD59-A6C34878D82A}">
                    <a16:rowId xmlns:a16="http://schemas.microsoft.com/office/drawing/2014/main" val="2339496353"/>
                  </a:ext>
                </a:extLst>
              </a:tr>
              <a:tr h="378425">
                <a:tc>
                  <a:txBody>
                    <a:bodyPr/>
                    <a:lstStyle/>
                    <a:p>
                      <a:pPr algn="l" fontAlgn="t"/>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D2691E">
                        <a:alpha val="25000"/>
                      </a:srgbClr>
                    </a:solidFill>
                  </a:tcPr>
                </a:tc>
                <a:tc>
                  <a:txBody>
                    <a:bodyPr/>
                    <a:lstStyle/>
                    <a:p>
                      <a:pPr algn="l" fontAlgn="t"/>
                      <a:r>
                        <a:rPr lang="en-US" sz="2400" b="1" u="sng" strike="noStrike" dirty="0">
                          <a:solidFill>
                            <a:srgbClr val="002060"/>
                          </a:solidFill>
                          <a:effectLst/>
                          <a:latin typeface="+mn-lt"/>
                        </a:rPr>
                        <a:t>Cluster 8: Employer Violation &amp; Neglect of Worker Rights</a:t>
                      </a:r>
                      <a:endParaRPr lang="en-US" sz="2400" b="1" i="0" u="sng"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D2691E">
                        <a:alpha val="25000"/>
                      </a:srgbClr>
                    </a:solidFill>
                  </a:tcPr>
                </a:tc>
                <a:extLst>
                  <a:ext uri="{0D108BD9-81ED-4DB2-BD59-A6C34878D82A}">
                    <a16:rowId xmlns:a16="http://schemas.microsoft.com/office/drawing/2014/main" val="3466158836"/>
                  </a:ext>
                </a:extLst>
              </a:tr>
              <a:tr h="378425">
                <a:tc>
                  <a:txBody>
                    <a:bodyPr/>
                    <a:lstStyle/>
                    <a:p>
                      <a:pPr algn="l" fontAlgn="t"/>
                      <a:r>
                        <a:rPr lang="en-US" sz="2400" u="none" strike="noStrike" dirty="0" smtClean="0">
                          <a:solidFill>
                            <a:srgbClr val="002060"/>
                          </a:solidFill>
                          <a:effectLst/>
                          <a:latin typeface="+mn-lt"/>
                        </a:rPr>
                        <a:t> 5</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D2691E">
                        <a:alpha val="25000"/>
                      </a:srgbClr>
                    </a:solidFill>
                  </a:tcPr>
                </a:tc>
                <a:tc>
                  <a:txBody>
                    <a:bodyPr/>
                    <a:lstStyle/>
                    <a:p>
                      <a:pPr algn="l" fontAlgn="t"/>
                      <a:r>
                        <a:rPr lang="en-US" sz="2400" u="none" strike="noStrike" dirty="0">
                          <a:solidFill>
                            <a:srgbClr val="002060"/>
                          </a:solidFill>
                          <a:effectLst/>
                          <a:latin typeface="+mn-lt"/>
                        </a:rPr>
                        <a:t>Employers don't value health and safety at work.</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D2691E">
                        <a:alpha val="25000"/>
                      </a:srgbClr>
                    </a:solidFill>
                  </a:tcPr>
                </a:tc>
                <a:extLst>
                  <a:ext uri="{0D108BD9-81ED-4DB2-BD59-A6C34878D82A}">
                    <a16:rowId xmlns:a16="http://schemas.microsoft.com/office/drawing/2014/main" val="741191603"/>
                  </a:ext>
                </a:extLst>
              </a:tr>
              <a:tr h="378425">
                <a:tc>
                  <a:txBody>
                    <a:bodyPr/>
                    <a:lstStyle/>
                    <a:p>
                      <a:pPr algn="l" fontAlgn="t"/>
                      <a:r>
                        <a:rPr lang="en-US" sz="2400" u="none" strike="noStrike" dirty="0" smtClean="0">
                          <a:solidFill>
                            <a:srgbClr val="002060"/>
                          </a:solidFill>
                          <a:effectLst/>
                          <a:latin typeface="+mn-lt"/>
                        </a:rPr>
                        <a:t> 8</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D2691E">
                        <a:alpha val="25000"/>
                      </a:srgbClr>
                    </a:solidFill>
                  </a:tcPr>
                </a:tc>
                <a:tc>
                  <a:txBody>
                    <a:bodyPr/>
                    <a:lstStyle/>
                    <a:p>
                      <a:pPr algn="l" fontAlgn="t"/>
                      <a:r>
                        <a:rPr lang="en-US" sz="2400" u="none" strike="noStrike" dirty="0">
                          <a:solidFill>
                            <a:srgbClr val="002060"/>
                          </a:solidFill>
                          <a:effectLst/>
                          <a:latin typeface="+mn-lt"/>
                        </a:rPr>
                        <a:t>Being hired to do work and then not getting paid for it.</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D2691E">
                        <a:alpha val="25000"/>
                      </a:srgbClr>
                    </a:solidFill>
                  </a:tcPr>
                </a:tc>
                <a:extLst>
                  <a:ext uri="{0D108BD9-81ED-4DB2-BD59-A6C34878D82A}">
                    <a16:rowId xmlns:a16="http://schemas.microsoft.com/office/drawing/2014/main" val="121624036"/>
                  </a:ext>
                </a:extLst>
              </a:tr>
              <a:tr h="666874">
                <a:tc>
                  <a:txBody>
                    <a:bodyPr/>
                    <a:lstStyle/>
                    <a:p>
                      <a:pPr algn="l" fontAlgn="t"/>
                      <a:r>
                        <a:rPr lang="en-US" sz="2400" u="none" strike="noStrike" dirty="0" smtClean="0">
                          <a:solidFill>
                            <a:srgbClr val="002060"/>
                          </a:solidFill>
                          <a:effectLst/>
                          <a:latin typeface="+mn-lt"/>
                        </a:rPr>
                        <a:t> 27</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D2691E">
                        <a:alpha val="25000"/>
                      </a:srgbClr>
                    </a:solidFill>
                  </a:tcPr>
                </a:tc>
                <a:tc>
                  <a:txBody>
                    <a:bodyPr/>
                    <a:lstStyle/>
                    <a:p>
                      <a:pPr algn="l" fontAlgn="t"/>
                      <a:r>
                        <a:rPr lang="en-US" sz="2400" u="none" strike="noStrike" dirty="0">
                          <a:solidFill>
                            <a:srgbClr val="002060"/>
                          </a:solidFill>
                          <a:effectLst/>
                          <a:latin typeface="+mn-lt"/>
                        </a:rPr>
                        <a:t>Employers punish workers who miss work by not paying them or not giving them additional work.</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D2691E">
                        <a:alpha val="25000"/>
                      </a:srgbClr>
                    </a:solidFill>
                  </a:tcPr>
                </a:tc>
                <a:extLst>
                  <a:ext uri="{0D108BD9-81ED-4DB2-BD59-A6C34878D82A}">
                    <a16:rowId xmlns:a16="http://schemas.microsoft.com/office/drawing/2014/main" val="1616263798"/>
                  </a:ext>
                </a:extLst>
              </a:tr>
              <a:tr h="143995">
                <a:tc>
                  <a:txBody>
                    <a:bodyPr/>
                    <a:lstStyle/>
                    <a:p>
                      <a:pPr algn="l" fontAlgn="t"/>
                      <a:r>
                        <a:rPr lang="en-US" sz="2400" u="none" strike="noStrike" dirty="0" smtClean="0">
                          <a:solidFill>
                            <a:srgbClr val="002060"/>
                          </a:solidFill>
                          <a:effectLst/>
                          <a:latin typeface="+mn-lt"/>
                        </a:rPr>
                        <a:t> 37</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D2691E">
                        <a:alpha val="25000"/>
                      </a:srgbClr>
                    </a:solidFill>
                  </a:tcPr>
                </a:tc>
                <a:tc>
                  <a:txBody>
                    <a:bodyPr/>
                    <a:lstStyle/>
                    <a:p>
                      <a:pPr algn="l" fontAlgn="t"/>
                      <a:r>
                        <a:rPr lang="en-US" sz="2400" u="none" strike="noStrike" dirty="0">
                          <a:solidFill>
                            <a:srgbClr val="002060"/>
                          </a:solidFill>
                          <a:effectLst/>
                          <a:latin typeface="+mn-lt"/>
                        </a:rPr>
                        <a:t>People are not provided with sufficient protective gear at work.</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D2691E">
                        <a:alpha val="25000"/>
                      </a:srgbClr>
                    </a:solidFill>
                  </a:tcPr>
                </a:tc>
                <a:extLst>
                  <a:ext uri="{0D108BD9-81ED-4DB2-BD59-A6C34878D82A}">
                    <a16:rowId xmlns:a16="http://schemas.microsoft.com/office/drawing/2014/main" val="4133858748"/>
                  </a:ext>
                </a:extLst>
              </a:tr>
              <a:tr h="378425">
                <a:tc>
                  <a:txBody>
                    <a:bodyPr/>
                    <a:lstStyle/>
                    <a:p>
                      <a:pPr algn="l" fontAlgn="t"/>
                      <a:r>
                        <a:rPr lang="en-US" sz="2400" u="none" strike="noStrike" dirty="0" smtClean="0">
                          <a:solidFill>
                            <a:srgbClr val="002060"/>
                          </a:solidFill>
                          <a:effectLst/>
                          <a:latin typeface="+mn-lt"/>
                        </a:rPr>
                        <a:t> 55</a:t>
                      </a:r>
                      <a:endParaRPr lang="en-US" sz="2400" b="1"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D2691E">
                        <a:alpha val="25000"/>
                      </a:srgbClr>
                    </a:solidFill>
                  </a:tcPr>
                </a:tc>
                <a:tc>
                  <a:txBody>
                    <a:bodyPr/>
                    <a:lstStyle/>
                    <a:p>
                      <a:pPr algn="l" fontAlgn="t"/>
                      <a:r>
                        <a:rPr lang="en-US" sz="2400" u="none" strike="noStrike" dirty="0">
                          <a:solidFill>
                            <a:srgbClr val="002060"/>
                          </a:solidFill>
                          <a:effectLst/>
                          <a:latin typeface="+mn-lt"/>
                        </a:rPr>
                        <a:t>People who work same job for years with no pay increase</a:t>
                      </a:r>
                      <a:r>
                        <a:rPr lang="en-US" sz="2400" u="none" strike="noStrike" dirty="0" smtClean="0">
                          <a:solidFill>
                            <a:srgbClr val="002060"/>
                          </a:solidFill>
                          <a:effectLst/>
                          <a:latin typeface="+mn-lt"/>
                        </a:rPr>
                        <a:t>.*</a:t>
                      </a:r>
                      <a:endParaRPr lang="en-US" sz="2400" b="1"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D2691E">
                        <a:alpha val="25000"/>
                      </a:srgbClr>
                    </a:solidFill>
                  </a:tcPr>
                </a:tc>
                <a:extLst>
                  <a:ext uri="{0D108BD9-81ED-4DB2-BD59-A6C34878D82A}">
                    <a16:rowId xmlns:a16="http://schemas.microsoft.com/office/drawing/2014/main" val="2272897843"/>
                  </a:ext>
                </a:extLst>
              </a:tr>
              <a:tr h="378425">
                <a:tc>
                  <a:txBody>
                    <a:bodyPr/>
                    <a:lstStyle/>
                    <a:p>
                      <a:pPr algn="l" fontAlgn="t"/>
                      <a:r>
                        <a:rPr lang="en-US" sz="2400" b="0" i="0" u="none" strike="noStrike" dirty="0" smtClean="0">
                          <a:solidFill>
                            <a:srgbClr val="002060"/>
                          </a:solidFill>
                          <a:effectLst/>
                          <a:latin typeface="+mn-lt"/>
                        </a:rPr>
                        <a:t> </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66CDAA">
                        <a:alpha val="25000"/>
                      </a:srgbClr>
                    </a:solidFill>
                  </a:tcPr>
                </a:tc>
                <a:tc>
                  <a:txBody>
                    <a:bodyPr/>
                    <a:lstStyle/>
                    <a:p>
                      <a:pPr algn="l" fontAlgn="t"/>
                      <a:r>
                        <a:rPr lang="en-US" sz="2400" b="1" u="sng" strike="noStrike" dirty="0">
                          <a:solidFill>
                            <a:srgbClr val="002060"/>
                          </a:solidFill>
                          <a:effectLst/>
                          <a:latin typeface="+mn-lt"/>
                        </a:rPr>
                        <a:t>Cluster 9: Violations of Human Rights</a:t>
                      </a:r>
                      <a:endParaRPr lang="en-US" sz="2400" b="1" i="0" u="sng"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66CDAA">
                        <a:alpha val="25000"/>
                      </a:srgbClr>
                    </a:solidFill>
                  </a:tcPr>
                </a:tc>
                <a:extLst>
                  <a:ext uri="{0D108BD9-81ED-4DB2-BD59-A6C34878D82A}">
                    <a16:rowId xmlns:a16="http://schemas.microsoft.com/office/drawing/2014/main" val="4180354055"/>
                  </a:ext>
                </a:extLst>
              </a:tr>
              <a:tr h="745382">
                <a:tc>
                  <a:txBody>
                    <a:bodyPr/>
                    <a:lstStyle/>
                    <a:p>
                      <a:pPr algn="l" fontAlgn="t"/>
                      <a:r>
                        <a:rPr lang="en-US" sz="2400" u="none" strike="noStrike" dirty="0" smtClean="0">
                          <a:solidFill>
                            <a:srgbClr val="002060"/>
                          </a:solidFill>
                          <a:effectLst/>
                          <a:latin typeface="+mn-lt"/>
                        </a:rPr>
                        <a:t> 18</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66CDAA">
                        <a:alpha val="25000"/>
                      </a:srgbClr>
                    </a:solidFill>
                  </a:tcPr>
                </a:tc>
                <a:tc>
                  <a:txBody>
                    <a:bodyPr/>
                    <a:lstStyle/>
                    <a:p>
                      <a:pPr algn="l" fontAlgn="t"/>
                      <a:r>
                        <a:rPr lang="en-US" sz="2400" u="none" strike="noStrike" dirty="0">
                          <a:solidFill>
                            <a:srgbClr val="002060"/>
                          </a:solidFill>
                          <a:effectLst/>
                          <a:latin typeface="+mn-lt"/>
                        </a:rPr>
                        <a:t>People are exposed to hazards and hazardous conditions (breathing chemicals or dust, exposed to weather, working at heights, exposed to noise etc.) at work.</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66CDAA">
                        <a:alpha val="25000"/>
                      </a:srgbClr>
                    </a:solidFill>
                  </a:tcPr>
                </a:tc>
                <a:extLst>
                  <a:ext uri="{0D108BD9-81ED-4DB2-BD59-A6C34878D82A}">
                    <a16:rowId xmlns:a16="http://schemas.microsoft.com/office/drawing/2014/main" val="721254875"/>
                  </a:ext>
                </a:extLst>
              </a:tr>
              <a:tr h="666874">
                <a:tc>
                  <a:txBody>
                    <a:bodyPr/>
                    <a:lstStyle/>
                    <a:p>
                      <a:pPr algn="l" fontAlgn="t"/>
                      <a:r>
                        <a:rPr lang="en-US" sz="2400" u="none" strike="noStrike" dirty="0" smtClean="0">
                          <a:solidFill>
                            <a:srgbClr val="002060"/>
                          </a:solidFill>
                          <a:effectLst/>
                          <a:latin typeface="+mn-lt"/>
                        </a:rPr>
                        <a:t> 44</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66CDAA">
                        <a:alpha val="25000"/>
                      </a:srgbClr>
                    </a:solidFill>
                  </a:tcPr>
                </a:tc>
                <a:tc>
                  <a:txBody>
                    <a:bodyPr/>
                    <a:lstStyle/>
                    <a:p>
                      <a:pPr algn="l" fontAlgn="t"/>
                      <a:r>
                        <a:rPr lang="en-US" sz="2400" u="none" strike="noStrike" dirty="0">
                          <a:solidFill>
                            <a:srgbClr val="002060"/>
                          </a:solidFill>
                          <a:effectLst/>
                          <a:latin typeface="+mn-lt"/>
                        </a:rPr>
                        <a:t>People don't have access to or time to use bathrooms or drink water or other fluids while on the job.</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66CDAA">
                        <a:alpha val="25000"/>
                      </a:srgbClr>
                    </a:solidFill>
                  </a:tcPr>
                </a:tc>
                <a:extLst>
                  <a:ext uri="{0D108BD9-81ED-4DB2-BD59-A6C34878D82A}">
                    <a16:rowId xmlns:a16="http://schemas.microsoft.com/office/drawing/2014/main" val="118305035"/>
                  </a:ext>
                </a:extLst>
              </a:tr>
              <a:tr h="378425">
                <a:tc>
                  <a:txBody>
                    <a:bodyPr/>
                    <a:lstStyle/>
                    <a:p>
                      <a:pPr algn="l" fontAlgn="t"/>
                      <a:endParaRPr lang="en-US" sz="2400" b="0"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DB7093">
                        <a:alpha val="25000"/>
                      </a:srgbClr>
                    </a:solidFill>
                  </a:tcPr>
                </a:tc>
                <a:tc>
                  <a:txBody>
                    <a:bodyPr/>
                    <a:lstStyle/>
                    <a:p>
                      <a:pPr algn="l" fontAlgn="t"/>
                      <a:r>
                        <a:rPr lang="en-US" sz="2400" b="1" i="1" u="sng" strike="noStrike" dirty="0">
                          <a:solidFill>
                            <a:srgbClr val="002060"/>
                          </a:solidFill>
                          <a:effectLst/>
                          <a:latin typeface="+mn-lt"/>
                        </a:rPr>
                        <a:t>Cluster 11: Emotional and Physical Stress</a:t>
                      </a:r>
                    </a:p>
                  </a:txBody>
                  <a:tcPr marL="9525" marR="9525" marT="9525" marB="0">
                    <a:lnR w="76200" cap="flat" cmpd="sng" algn="ctr">
                      <a:solidFill>
                        <a:srgbClr val="D50032"/>
                      </a:solidFill>
                      <a:prstDash val="solid"/>
                      <a:round/>
                      <a:headEnd type="none" w="med" len="med"/>
                      <a:tailEnd type="none" w="med" len="med"/>
                    </a:lnR>
                    <a:solidFill>
                      <a:srgbClr val="DB7093">
                        <a:alpha val="25000"/>
                      </a:srgbClr>
                    </a:solidFill>
                  </a:tcPr>
                </a:tc>
                <a:extLst>
                  <a:ext uri="{0D108BD9-81ED-4DB2-BD59-A6C34878D82A}">
                    <a16:rowId xmlns:a16="http://schemas.microsoft.com/office/drawing/2014/main" val="175173745"/>
                  </a:ext>
                </a:extLst>
              </a:tr>
              <a:tr h="378425">
                <a:tc>
                  <a:txBody>
                    <a:bodyPr/>
                    <a:lstStyle/>
                    <a:p>
                      <a:pPr algn="l" fontAlgn="t"/>
                      <a:r>
                        <a:rPr lang="en-US" sz="2400" i="1" u="none" strike="noStrike" dirty="0" smtClean="0">
                          <a:solidFill>
                            <a:srgbClr val="002060"/>
                          </a:solidFill>
                          <a:effectLst/>
                          <a:latin typeface="+mn-lt"/>
                        </a:rPr>
                        <a:t> 22</a:t>
                      </a:r>
                      <a:endParaRPr lang="en-US" sz="2400" b="1"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DB7093">
                        <a:alpha val="25000"/>
                      </a:srgbClr>
                    </a:solidFill>
                  </a:tcPr>
                </a:tc>
                <a:tc>
                  <a:txBody>
                    <a:bodyPr/>
                    <a:lstStyle/>
                    <a:p>
                      <a:pPr algn="l" fontAlgn="t"/>
                      <a:r>
                        <a:rPr lang="en-US" sz="2400" i="1" u="none" strike="noStrike" dirty="0">
                          <a:solidFill>
                            <a:srgbClr val="002060"/>
                          </a:solidFill>
                          <a:effectLst/>
                          <a:latin typeface="+mn-lt"/>
                        </a:rPr>
                        <a:t>People do physically strenuous work</a:t>
                      </a:r>
                      <a:r>
                        <a:rPr lang="en-US" sz="2400" i="1" u="none" strike="noStrike" dirty="0" smtClean="0">
                          <a:solidFill>
                            <a:srgbClr val="002060"/>
                          </a:solidFill>
                          <a:effectLst/>
                          <a:latin typeface="+mn-lt"/>
                        </a:rPr>
                        <a:t>.*</a:t>
                      </a:r>
                      <a:endParaRPr lang="en-US" sz="2400" b="1" i="1"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DB7093">
                        <a:alpha val="25000"/>
                      </a:srgbClr>
                    </a:solidFill>
                  </a:tcPr>
                </a:tc>
                <a:extLst>
                  <a:ext uri="{0D108BD9-81ED-4DB2-BD59-A6C34878D82A}">
                    <a16:rowId xmlns:a16="http://schemas.microsoft.com/office/drawing/2014/main" val="3436625141"/>
                  </a:ext>
                </a:extLst>
              </a:tr>
              <a:tr h="378425">
                <a:tc>
                  <a:txBody>
                    <a:bodyPr/>
                    <a:lstStyle/>
                    <a:p>
                      <a:pPr algn="l" fontAlgn="t"/>
                      <a:r>
                        <a:rPr lang="en-US" sz="2400" i="1" u="none" strike="noStrike" dirty="0" smtClean="0">
                          <a:solidFill>
                            <a:srgbClr val="002060"/>
                          </a:solidFill>
                          <a:effectLst/>
                          <a:latin typeface="+mn-lt"/>
                        </a:rPr>
                        <a:t> 26</a:t>
                      </a:r>
                      <a:endParaRPr lang="en-US" sz="2400" b="1"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DB7093">
                        <a:alpha val="25000"/>
                      </a:srgbClr>
                    </a:solidFill>
                  </a:tcPr>
                </a:tc>
                <a:tc>
                  <a:txBody>
                    <a:bodyPr/>
                    <a:lstStyle/>
                    <a:p>
                      <a:pPr algn="l" fontAlgn="t"/>
                      <a:r>
                        <a:rPr lang="en-US" sz="2400" i="1" u="none" strike="noStrike" dirty="0">
                          <a:solidFill>
                            <a:srgbClr val="002060"/>
                          </a:solidFill>
                          <a:effectLst/>
                          <a:latin typeface="+mn-lt"/>
                        </a:rPr>
                        <a:t>People experience stress when they cant find or keep work</a:t>
                      </a:r>
                      <a:r>
                        <a:rPr lang="en-US" sz="2400" i="1" u="none" strike="noStrike" dirty="0" smtClean="0">
                          <a:solidFill>
                            <a:srgbClr val="002060"/>
                          </a:solidFill>
                          <a:effectLst/>
                          <a:latin typeface="+mn-lt"/>
                        </a:rPr>
                        <a:t>.*</a:t>
                      </a:r>
                      <a:endParaRPr lang="en-US" sz="2400" b="1" i="1"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DB7093">
                        <a:alpha val="25000"/>
                      </a:srgbClr>
                    </a:solidFill>
                  </a:tcPr>
                </a:tc>
                <a:extLst>
                  <a:ext uri="{0D108BD9-81ED-4DB2-BD59-A6C34878D82A}">
                    <a16:rowId xmlns:a16="http://schemas.microsoft.com/office/drawing/2014/main" val="4018322662"/>
                  </a:ext>
                </a:extLst>
              </a:tr>
              <a:tr h="378425">
                <a:tc>
                  <a:txBody>
                    <a:bodyPr/>
                    <a:lstStyle/>
                    <a:p>
                      <a:pPr algn="l" fontAlgn="t"/>
                      <a:r>
                        <a:rPr lang="en-US" sz="2400" i="1" u="none" strike="noStrike" dirty="0" smtClean="0">
                          <a:solidFill>
                            <a:srgbClr val="002060"/>
                          </a:solidFill>
                          <a:effectLst/>
                          <a:latin typeface="+mn-lt"/>
                        </a:rPr>
                        <a:t> 29</a:t>
                      </a:r>
                      <a:endParaRPr lang="en-US" sz="2400" b="1"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DB7093">
                        <a:alpha val="25000"/>
                      </a:srgbClr>
                    </a:solidFill>
                  </a:tcPr>
                </a:tc>
                <a:tc>
                  <a:txBody>
                    <a:bodyPr/>
                    <a:lstStyle/>
                    <a:p>
                      <a:pPr algn="l" fontAlgn="t"/>
                      <a:r>
                        <a:rPr lang="en-US" sz="2400" i="1" u="none" strike="noStrike" dirty="0">
                          <a:solidFill>
                            <a:srgbClr val="002060"/>
                          </a:solidFill>
                          <a:effectLst/>
                          <a:latin typeface="+mn-lt"/>
                        </a:rPr>
                        <a:t>People have to work too many hours in order to survive</a:t>
                      </a:r>
                      <a:r>
                        <a:rPr lang="en-US" sz="2400" i="1" u="none" strike="noStrike" dirty="0" smtClean="0">
                          <a:solidFill>
                            <a:srgbClr val="002060"/>
                          </a:solidFill>
                          <a:effectLst/>
                          <a:latin typeface="+mn-lt"/>
                        </a:rPr>
                        <a:t>.*</a:t>
                      </a:r>
                      <a:endParaRPr lang="en-US" sz="2400" b="1" i="1"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DB7093">
                        <a:alpha val="25000"/>
                      </a:srgbClr>
                    </a:solidFill>
                  </a:tcPr>
                </a:tc>
                <a:extLst>
                  <a:ext uri="{0D108BD9-81ED-4DB2-BD59-A6C34878D82A}">
                    <a16:rowId xmlns:a16="http://schemas.microsoft.com/office/drawing/2014/main" val="1273191795"/>
                  </a:ext>
                </a:extLst>
              </a:tr>
              <a:tr h="458697">
                <a:tc>
                  <a:txBody>
                    <a:bodyPr/>
                    <a:lstStyle/>
                    <a:p>
                      <a:pPr algn="l" fontAlgn="t"/>
                      <a:r>
                        <a:rPr lang="en-US" sz="2400" i="1" u="none" strike="noStrike" dirty="0" smtClean="0">
                          <a:solidFill>
                            <a:srgbClr val="002060"/>
                          </a:solidFill>
                          <a:effectLst/>
                          <a:latin typeface="+mn-lt"/>
                        </a:rPr>
                        <a:t> 47</a:t>
                      </a:r>
                      <a:endParaRPr lang="en-US" sz="2400" b="1"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DB7093">
                        <a:alpha val="25000"/>
                      </a:srgbClr>
                    </a:solidFill>
                  </a:tcPr>
                </a:tc>
                <a:tc>
                  <a:txBody>
                    <a:bodyPr/>
                    <a:lstStyle/>
                    <a:p>
                      <a:pPr algn="l" fontAlgn="t"/>
                      <a:r>
                        <a:rPr lang="en-US" sz="2400" i="1" u="none" strike="noStrike" dirty="0">
                          <a:solidFill>
                            <a:srgbClr val="002060"/>
                          </a:solidFill>
                          <a:effectLst/>
                          <a:latin typeface="+mn-lt"/>
                        </a:rPr>
                        <a:t>Work that is sedentary, repetitive motion or excessive standing</a:t>
                      </a:r>
                      <a:r>
                        <a:rPr lang="en-US" sz="2400" i="1" u="none" strike="noStrike" dirty="0" smtClean="0">
                          <a:solidFill>
                            <a:srgbClr val="002060"/>
                          </a:solidFill>
                          <a:effectLst/>
                          <a:latin typeface="+mn-lt"/>
                        </a:rPr>
                        <a:t>.*</a:t>
                      </a:r>
                      <a:endParaRPr lang="en-US" sz="2400" b="1" i="1"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DB7093">
                        <a:alpha val="25000"/>
                      </a:srgbClr>
                    </a:solidFill>
                  </a:tcPr>
                </a:tc>
                <a:extLst>
                  <a:ext uri="{0D108BD9-81ED-4DB2-BD59-A6C34878D82A}">
                    <a16:rowId xmlns:a16="http://schemas.microsoft.com/office/drawing/2014/main" val="3798329739"/>
                  </a:ext>
                </a:extLst>
              </a:tr>
              <a:tr h="458697">
                <a:tc>
                  <a:txBody>
                    <a:bodyPr/>
                    <a:lstStyle/>
                    <a:p>
                      <a:pPr algn="l" fontAlgn="t"/>
                      <a:r>
                        <a:rPr lang="en-US" sz="2400" i="1" u="none" strike="noStrike" dirty="0" smtClean="0">
                          <a:solidFill>
                            <a:srgbClr val="002060"/>
                          </a:solidFill>
                          <a:effectLst/>
                          <a:latin typeface="+mn-lt"/>
                        </a:rPr>
                        <a:t> 54</a:t>
                      </a:r>
                      <a:endParaRPr lang="en-US" sz="2400" b="1" i="1"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lnB w="76200" cap="flat" cmpd="sng" algn="ctr">
                      <a:solidFill>
                        <a:srgbClr val="D50032"/>
                      </a:solidFill>
                      <a:prstDash val="solid"/>
                      <a:round/>
                      <a:headEnd type="none" w="med" len="med"/>
                      <a:tailEnd type="none" w="med" len="med"/>
                    </a:lnB>
                    <a:solidFill>
                      <a:srgbClr val="DB7093">
                        <a:alpha val="25000"/>
                      </a:srgbClr>
                    </a:solidFill>
                  </a:tcPr>
                </a:tc>
                <a:tc>
                  <a:txBody>
                    <a:bodyPr/>
                    <a:lstStyle/>
                    <a:p>
                      <a:pPr algn="l" fontAlgn="t"/>
                      <a:r>
                        <a:rPr lang="en-US" sz="2400" i="1" u="none" strike="noStrike" dirty="0">
                          <a:solidFill>
                            <a:srgbClr val="002060"/>
                          </a:solidFill>
                          <a:effectLst/>
                          <a:latin typeface="+mn-lt"/>
                        </a:rPr>
                        <a:t>People have trouble finding work, causing anxiety or depression</a:t>
                      </a:r>
                      <a:r>
                        <a:rPr lang="en-US" sz="2400" i="1" u="none" strike="noStrike" dirty="0" smtClean="0">
                          <a:solidFill>
                            <a:srgbClr val="002060"/>
                          </a:solidFill>
                          <a:effectLst/>
                          <a:latin typeface="+mn-lt"/>
                        </a:rPr>
                        <a:t>.*</a:t>
                      </a:r>
                      <a:endParaRPr lang="en-US" sz="2400" b="1" i="1"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lnB w="76200" cap="flat" cmpd="sng" algn="ctr">
                      <a:solidFill>
                        <a:srgbClr val="D50032"/>
                      </a:solidFill>
                      <a:prstDash val="solid"/>
                      <a:round/>
                      <a:headEnd type="none" w="med" len="med"/>
                      <a:tailEnd type="none" w="med" len="med"/>
                    </a:lnB>
                    <a:solidFill>
                      <a:srgbClr val="DB7093">
                        <a:alpha val="25000"/>
                      </a:srgbClr>
                    </a:solidFill>
                  </a:tcPr>
                </a:tc>
                <a:extLst>
                  <a:ext uri="{0D108BD9-81ED-4DB2-BD59-A6C34878D82A}">
                    <a16:rowId xmlns:a16="http://schemas.microsoft.com/office/drawing/2014/main" val="2145499166"/>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977170560"/>
              </p:ext>
            </p:extLst>
          </p:nvPr>
        </p:nvGraphicFramePr>
        <p:xfrm>
          <a:off x="11319800" y="422957"/>
          <a:ext cx="9895428" cy="6092143"/>
        </p:xfrm>
        <a:graphic>
          <a:graphicData uri="http://schemas.openxmlformats.org/drawingml/2006/table">
            <a:tbl>
              <a:tblPr>
                <a:tableStyleId>{5C22544A-7EE6-4342-B048-85BDC9FD1C3A}</a:tableStyleId>
              </a:tblPr>
              <a:tblGrid>
                <a:gridCol w="574963">
                  <a:extLst>
                    <a:ext uri="{9D8B030D-6E8A-4147-A177-3AD203B41FA5}">
                      <a16:colId xmlns:a16="http://schemas.microsoft.com/office/drawing/2014/main" val="3582794978"/>
                    </a:ext>
                  </a:extLst>
                </a:gridCol>
                <a:gridCol w="9320465">
                  <a:extLst>
                    <a:ext uri="{9D8B030D-6E8A-4147-A177-3AD203B41FA5}">
                      <a16:colId xmlns:a16="http://schemas.microsoft.com/office/drawing/2014/main" val="3451170736"/>
                    </a:ext>
                  </a:extLst>
                </a:gridCol>
              </a:tblGrid>
              <a:tr h="634422">
                <a:tc>
                  <a:txBody>
                    <a:bodyPr/>
                    <a:lstStyle/>
                    <a:p>
                      <a:pPr algn="l" fontAlgn="t"/>
                      <a:endParaRPr lang="en-US" sz="2000" b="0" i="0" u="none" strike="noStrike" dirty="0">
                        <a:solidFill>
                          <a:srgbClr val="001E62"/>
                        </a:solidFill>
                        <a:effectLst/>
                        <a:latin typeface="+mn-lt"/>
                      </a:endParaRPr>
                    </a:p>
                  </a:txBody>
                  <a:tcPr marL="9525" marR="9525" marT="9525" marB="0">
                    <a:lnL w="76200" cap="flat" cmpd="sng" algn="ctr">
                      <a:solidFill>
                        <a:srgbClr val="D50032"/>
                      </a:solidFill>
                      <a:prstDash val="solid"/>
                      <a:round/>
                      <a:headEnd type="none" w="med" len="med"/>
                      <a:tailEnd type="none" w="med" len="med"/>
                    </a:lnL>
                    <a:lnT w="76200" cap="flat" cmpd="sng" algn="ctr">
                      <a:solidFill>
                        <a:srgbClr val="D50032"/>
                      </a:solidFill>
                      <a:prstDash val="solid"/>
                      <a:round/>
                      <a:headEnd type="none" w="med" len="med"/>
                      <a:tailEnd type="none" w="med" len="med"/>
                    </a:lnT>
                    <a:noFill/>
                  </a:tcPr>
                </a:tc>
                <a:tc>
                  <a:txBody>
                    <a:bodyPr/>
                    <a:lstStyle/>
                    <a:p>
                      <a:pPr algn="l" fontAlgn="t"/>
                      <a:r>
                        <a:rPr lang="en-US" sz="3600" b="1" u="sng" strike="noStrike" dirty="0" smtClean="0">
                          <a:solidFill>
                            <a:srgbClr val="001E62"/>
                          </a:solidFill>
                          <a:effectLst/>
                          <a:latin typeface="+mn-lt"/>
                        </a:rPr>
                        <a:t>Table 2: Healthy </a:t>
                      </a:r>
                      <a:r>
                        <a:rPr lang="en-US" sz="3600" b="1" u="sng" strike="noStrike" dirty="0">
                          <a:solidFill>
                            <a:srgbClr val="001E62"/>
                          </a:solidFill>
                          <a:effectLst/>
                          <a:latin typeface="+mn-lt"/>
                        </a:rPr>
                        <a:t>Aspects of Work</a:t>
                      </a:r>
                      <a:endParaRPr lang="en-US" sz="3600" b="1" i="0" u="sng" strike="noStrike" dirty="0">
                        <a:solidFill>
                          <a:srgbClr val="001E62"/>
                        </a:solidFill>
                        <a:effectLst/>
                        <a:latin typeface="+mn-lt"/>
                      </a:endParaRPr>
                    </a:p>
                  </a:txBody>
                  <a:tcPr marL="9525" marR="9525" marT="9525" marB="0">
                    <a:lnR w="76200" cap="flat" cmpd="sng" algn="ctr">
                      <a:solidFill>
                        <a:srgbClr val="D50032"/>
                      </a:solidFill>
                      <a:prstDash val="solid"/>
                      <a:round/>
                      <a:headEnd type="none" w="med" len="med"/>
                      <a:tailEnd type="none" w="med" len="med"/>
                    </a:lnR>
                    <a:lnT w="76200" cap="flat" cmpd="sng" algn="ctr">
                      <a:solidFill>
                        <a:srgbClr val="D50032"/>
                      </a:solidFill>
                      <a:prstDash val="solid"/>
                      <a:round/>
                      <a:headEnd type="none" w="med" len="med"/>
                      <a:tailEnd type="none" w="med" len="med"/>
                    </a:lnT>
                    <a:noFill/>
                  </a:tcPr>
                </a:tc>
                <a:extLst>
                  <a:ext uri="{0D108BD9-81ED-4DB2-BD59-A6C34878D82A}">
                    <a16:rowId xmlns:a16="http://schemas.microsoft.com/office/drawing/2014/main" val="4291533139"/>
                  </a:ext>
                </a:extLst>
              </a:tr>
              <a:tr h="426556">
                <a:tc>
                  <a:txBody>
                    <a:bodyPr/>
                    <a:lstStyle/>
                    <a:p>
                      <a:pPr algn="l" fontAlgn="t"/>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78899">
                        <a:alpha val="25000"/>
                      </a:srgbClr>
                    </a:solidFill>
                  </a:tcPr>
                </a:tc>
                <a:tc>
                  <a:txBody>
                    <a:bodyPr/>
                    <a:lstStyle/>
                    <a:p>
                      <a:pPr algn="l" fontAlgn="t"/>
                      <a:r>
                        <a:rPr lang="en-US" sz="2400" b="1" u="sng" strike="noStrike" dirty="0">
                          <a:solidFill>
                            <a:srgbClr val="002060"/>
                          </a:solidFill>
                          <a:effectLst/>
                          <a:latin typeface="+mn-lt"/>
                        </a:rPr>
                        <a:t>Cluster 5: Healthy Aspects of Work</a:t>
                      </a:r>
                      <a:endParaRPr lang="en-US" sz="2400" b="1" i="0" u="sng"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78899">
                        <a:alpha val="25000"/>
                      </a:srgbClr>
                    </a:solidFill>
                  </a:tcPr>
                </a:tc>
                <a:extLst>
                  <a:ext uri="{0D108BD9-81ED-4DB2-BD59-A6C34878D82A}">
                    <a16:rowId xmlns:a16="http://schemas.microsoft.com/office/drawing/2014/main" val="409670096"/>
                  </a:ext>
                </a:extLst>
              </a:tr>
              <a:tr h="842287">
                <a:tc>
                  <a:txBody>
                    <a:bodyPr/>
                    <a:lstStyle/>
                    <a:p>
                      <a:pPr algn="l" fontAlgn="t"/>
                      <a:r>
                        <a:rPr lang="en-US" sz="2400" u="none" strike="noStrike" dirty="0" smtClean="0">
                          <a:solidFill>
                            <a:srgbClr val="002060"/>
                          </a:solidFill>
                          <a:effectLst/>
                          <a:latin typeface="+mn-lt"/>
                        </a:rPr>
                        <a:t> 25</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78899">
                        <a:alpha val="25000"/>
                      </a:srgbClr>
                    </a:solidFill>
                  </a:tcPr>
                </a:tc>
                <a:tc>
                  <a:txBody>
                    <a:bodyPr/>
                    <a:lstStyle/>
                    <a:p>
                      <a:pPr algn="l" fontAlgn="t"/>
                      <a:r>
                        <a:rPr lang="en-US" sz="2400" u="none" strike="noStrike" dirty="0">
                          <a:solidFill>
                            <a:srgbClr val="002060"/>
                          </a:solidFill>
                          <a:effectLst/>
                          <a:latin typeface="+mn-lt"/>
                        </a:rPr>
                        <a:t>Work provides a space to get away from other life stressors and increase people's happiness.</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78899">
                        <a:alpha val="25000"/>
                      </a:srgbClr>
                    </a:solidFill>
                  </a:tcPr>
                </a:tc>
                <a:extLst>
                  <a:ext uri="{0D108BD9-81ED-4DB2-BD59-A6C34878D82A}">
                    <a16:rowId xmlns:a16="http://schemas.microsoft.com/office/drawing/2014/main" val="1023620955"/>
                  </a:ext>
                </a:extLst>
              </a:tr>
              <a:tr h="426556">
                <a:tc>
                  <a:txBody>
                    <a:bodyPr/>
                    <a:lstStyle/>
                    <a:p>
                      <a:pPr algn="l" fontAlgn="t"/>
                      <a:r>
                        <a:rPr lang="en-US" sz="2400" u="none" strike="noStrike" dirty="0" smtClean="0">
                          <a:solidFill>
                            <a:srgbClr val="002060"/>
                          </a:solidFill>
                          <a:effectLst/>
                          <a:latin typeface="+mn-lt"/>
                        </a:rPr>
                        <a:t> 28</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78899">
                        <a:alpha val="25000"/>
                      </a:srgbClr>
                    </a:solidFill>
                  </a:tcPr>
                </a:tc>
                <a:tc>
                  <a:txBody>
                    <a:bodyPr/>
                    <a:lstStyle/>
                    <a:p>
                      <a:pPr algn="l" fontAlgn="t"/>
                      <a:r>
                        <a:rPr lang="en-US" sz="2400" u="none" strike="noStrike" dirty="0">
                          <a:solidFill>
                            <a:srgbClr val="002060"/>
                          </a:solidFill>
                          <a:effectLst/>
                          <a:latin typeface="+mn-lt"/>
                        </a:rPr>
                        <a:t>People get support from other people they work with.</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78899">
                        <a:alpha val="25000"/>
                      </a:srgbClr>
                    </a:solidFill>
                  </a:tcPr>
                </a:tc>
                <a:extLst>
                  <a:ext uri="{0D108BD9-81ED-4DB2-BD59-A6C34878D82A}">
                    <a16:rowId xmlns:a16="http://schemas.microsoft.com/office/drawing/2014/main" val="824973128"/>
                  </a:ext>
                </a:extLst>
              </a:tr>
              <a:tr h="426556">
                <a:tc>
                  <a:txBody>
                    <a:bodyPr/>
                    <a:lstStyle/>
                    <a:p>
                      <a:pPr algn="l" fontAlgn="t"/>
                      <a:r>
                        <a:rPr lang="en-US" sz="2400" u="none" strike="noStrike" dirty="0" smtClean="0">
                          <a:solidFill>
                            <a:srgbClr val="002060"/>
                          </a:solidFill>
                          <a:effectLst/>
                          <a:latin typeface="+mn-lt"/>
                        </a:rPr>
                        <a:t> 33</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78899">
                        <a:alpha val="25000"/>
                      </a:srgbClr>
                    </a:solidFill>
                  </a:tcPr>
                </a:tc>
                <a:tc>
                  <a:txBody>
                    <a:bodyPr/>
                    <a:lstStyle/>
                    <a:p>
                      <a:pPr algn="l" fontAlgn="t"/>
                      <a:r>
                        <a:rPr lang="en-US" sz="2400" u="none" strike="noStrike" dirty="0">
                          <a:solidFill>
                            <a:srgbClr val="002060"/>
                          </a:solidFill>
                          <a:effectLst/>
                          <a:latin typeface="+mn-lt"/>
                        </a:rPr>
                        <a:t>People with flexible work hours are less stressed.</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78899">
                        <a:alpha val="25000"/>
                      </a:srgbClr>
                    </a:solidFill>
                  </a:tcPr>
                </a:tc>
                <a:extLst>
                  <a:ext uri="{0D108BD9-81ED-4DB2-BD59-A6C34878D82A}">
                    <a16:rowId xmlns:a16="http://schemas.microsoft.com/office/drawing/2014/main" val="3722041394"/>
                  </a:ext>
                </a:extLst>
              </a:tr>
              <a:tr h="842287">
                <a:tc>
                  <a:txBody>
                    <a:bodyPr/>
                    <a:lstStyle/>
                    <a:p>
                      <a:pPr algn="l" fontAlgn="t"/>
                      <a:r>
                        <a:rPr lang="en-US" sz="2400" u="none" strike="noStrike" dirty="0" smtClean="0">
                          <a:solidFill>
                            <a:srgbClr val="002060"/>
                          </a:solidFill>
                          <a:effectLst/>
                          <a:latin typeface="+mn-lt"/>
                        </a:rPr>
                        <a:t> 38</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78899">
                        <a:alpha val="25000"/>
                      </a:srgbClr>
                    </a:solidFill>
                  </a:tcPr>
                </a:tc>
                <a:tc>
                  <a:txBody>
                    <a:bodyPr/>
                    <a:lstStyle/>
                    <a:p>
                      <a:pPr algn="l" fontAlgn="t"/>
                      <a:r>
                        <a:rPr lang="en-US" sz="2400" u="none" strike="noStrike" dirty="0">
                          <a:solidFill>
                            <a:srgbClr val="002060"/>
                          </a:solidFill>
                          <a:effectLst/>
                          <a:latin typeface="+mn-lt"/>
                        </a:rPr>
                        <a:t>Those who earn decent pay have access to better living conditions, food, and other opportunities.</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78899">
                        <a:alpha val="25000"/>
                      </a:srgbClr>
                    </a:solidFill>
                  </a:tcPr>
                </a:tc>
                <a:extLst>
                  <a:ext uri="{0D108BD9-81ED-4DB2-BD59-A6C34878D82A}">
                    <a16:rowId xmlns:a16="http://schemas.microsoft.com/office/drawing/2014/main" val="1081889330"/>
                  </a:ext>
                </a:extLst>
              </a:tr>
              <a:tr h="842287">
                <a:tc>
                  <a:txBody>
                    <a:bodyPr/>
                    <a:lstStyle/>
                    <a:p>
                      <a:pPr algn="l" fontAlgn="t"/>
                      <a:r>
                        <a:rPr lang="en-US" sz="2400" u="none" strike="noStrike" dirty="0" smtClean="0">
                          <a:solidFill>
                            <a:srgbClr val="002060"/>
                          </a:solidFill>
                          <a:effectLst/>
                          <a:latin typeface="+mn-lt"/>
                        </a:rPr>
                        <a:t> 41</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78899">
                        <a:alpha val="25000"/>
                      </a:srgbClr>
                    </a:solidFill>
                  </a:tcPr>
                </a:tc>
                <a:tc>
                  <a:txBody>
                    <a:bodyPr/>
                    <a:lstStyle/>
                    <a:p>
                      <a:pPr algn="l" fontAlgn="t"/>
                      <a:r>
                        <a:rPr lang="en-US" sz="2400" u="none" strike="noStrike" dirty="0">
                          <a:solidFill>
                            <a:srgbClr val="002060"/>
                          </a:solidFill>
                          <a:effectLst/>
                          <a:latin typeface="+mn-lt"/>
                        </a:rPr>
                        <a:t>Work environment and co-worker interaction provides people with a space to learn and challenge themselves and to grow in many ways.</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78899">
                        <a:alpha val="25000"/>
                      </a:srgbClr>
                    </a:solidFill>
                  </a:tcPr>
                </a:tc>
                <a:extLst>
                  <a:ext uri="{0D108BD9-81ED-4DB2-BD59-A6C34878D82A}">
                    <a16:rowId xmlns:a16="http://schemas.microsoft.com/office/drawing/2014/main" val="3604066983"/>
                  </a:ext>
                </a:extLst>
              </a:tr>
              <a:tr h="842287">
                <a:tc>
                  <a:txBody>
                    <a:bodyPr/>
                    <a:lstStyle/>
                    <a:p>
                      <a:pPr algn="l" fontAlgn="t"/>
                      <a:r>
                        <a:rPr lang="en-US" sz="2400" u="none" strike="noStrike" dirty="0" smtClean="0">
                          <a:solidFill>
                            <a:srgbClr val="002060"/>
                          </a:solidFill>
                          <a:effectLst/>
                          <a:latin typeface="+mn-lt"/>
                        </a:rPr>
                        <a:t> 45</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78899">
                        <a:alpha val="25000"/>
                      </a:srgbClr>
                    </a:solidFill>
                  </a:tcPr>
                </a:tc>
                <a:tc>
                  <a:txBody>
                    <a:bodyPr/>
                    <a:lstStyle/>
                    <a:p>
                      <a:pPr algn="l" fontAlgn="t"/>
                      <a:r>
                        <a:rPr lang="en-US" sz="2400" u="none" strike="noStrike" dirty="0">
                          <a:solidFill>
                            <a:srgbClr val="002060"/>
                          </a:solidFill>
                          <a:effectLst/>
                          <a:latin typeface="+mn-lt"/>
                        </a:rPr>
                        <a:t>Work positively affects people's mental health because it supports reaching personal goals, self-worth and pride.</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78899">
                        <a:alpha val="25000"/>
                      </a:srgbClr>
                    </a:solidFill>
                  </a:tcPr>
                </a:tc>
                <a:extLst>
                  <a:ext uri="{0D108BD9-81ED-4DB2-BD59-A6C34878D82A}">
                    <a16:rowId xmlns:a16="http://schemas.microsoft.com/office/drawing/2014/main" val="2272875754"/>
                  </a:ext>
                </a:extLst>
              </a:tr>
              <a:tr h="426556">
                <a:tc>
                  <a:txBody>
                    <a:bodyPr/>
                    <a:lstStyle/>
                    <a:p>
                      <a:pPr algn="l" fontAlgn="t"/>
                      <a:r>
                        <a:rPr lang="en-US" sz="2400" u="none" strike="noStrike" dirty="0" smtClean="0">
                          <a:solidFill>
                            <a:srgbClr val="002060"/>
                          </a:solidFill>
                          <a:effectLst/>
                          <a:latin typeface="+mn-lt"/>
                        </a:rPr>
                        <a:t> 52</a:t>
                      </a:r>
                      <a:endParaRPr lang="en-US" sz="24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solidFill>
                      <a:srgbClr val="778899">
                        <a:alpha val="25000"/>
                      </a:srgbClr>
                    </a:solidFill>
                  </a:tcPr>
                </a:tc>
                <a:tc>
                  <a:txBody>
                    <a:bodyPr/>
                    <a:lstStyle/>
                    <a:p>
                      <a:pPr algn="l" fontAlgn="t"/>
                      <a:r>
                        <a:rPr lang="en-US" sz="2400" u="none" strike="noStrike" dirty="0">
                          <a:solidFill>
                            <a:srgbClr val="002060"/>
                          </a:solidFill>
                          <a:effectLst/>
                          <a:latin typeface="+mn-lt"/>
                        </a:rPr>
                        <a:t>People who safely walk to work experience health benefits.</a:t>
                      </a:r>
                      <a:endParaRPr lang="en-US" sz="24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solidFill>
                      <a:srgbClr val="778899">
                        <a:alpha val="25000"/>
                      </a:srgbClr>
                    </a:solidFill>
                  </a:tcPr>
                </a:tc>
                <a:extLst>
                  <a:ext uri="{0D108BD9-81ED-4DB2-BD59-A6C34878D82A}">
                    <a16:rowId xmlns:a16="http://schemas.microsoft.com/office/drawing/2014/main" val="3160048625"/>
                  </a:ext>
                </a:extLst>
              </a:tr>
              <a:tr h="382349">
                <a:tc>
                  <a:txBody>
                    <a:bodyPr/>
                    <a:lstStyle/>
                    <a:p>
                      <a:pPr algn="l" fontAlgn="t"/>
                      <a:r>
                        <a:rPr lang="en-US" sz="2000" u="none" strike="noStrike" dirty="0" smtClean="0">
                          <a:solidFill>
                            <a:srgbClr val="002060"/>
                          </a:solidFill>
                          <a:effectLst/>
                          <a:latin typeface="+mn-lt"/>
                        </a:rPr>
                        <a:t> 53</a:t>
                      </a:r>
                      <a:endParaRPr lang="en-US" sz="2000" b="0" i="0" u="none" strike="noStrike" dirty="0">
                        <a:solidFill>
                          <a:srgbClr val="002060"/>
                        </a:solidFill>
                        <a:effectLst/>
                        <a:latin typeface="+mn-lt"/>
                      </a:endParaRPr>
                    </a:p>
                  </a:txBody>
                  <a:tcPr marL="9525" marR="9525" marT="9525" marB="0">
                    <a:lnL w="76200" cap="flat" cmpd="sng" algn="ctr">
                      <a:solidFill>
                        <a:srgbClr val="D50032"/>
                      </a:solidFill>
                      <a:prstDash val="solid"/>
                      <a:round/>
                      <a:headEnd type="none" w="med" len="med"/>
                      <a:tailEnd type="none" w="med" len="med"/>
                    </a:lnL>
                    <a:lnB w="76200" cap="flat" cmpd="sng" algn="ctr">
                      <a:solidFill>
                        <a:srgbClr val="D50032"/>
                      </a:solidFill>
                      <a:prstDash val="solid"/>
                      <a:round/>
                      <a:headEnd type="none" w="med" len="med"/>
                      <a:tailEnd type="none" w="med" len="med"/>
                    </a:lnB>
                    <a:solidFill>
                      <a:srgbClr val="778899">
                        <a:alpha val="25000"/>
                      </a:srgbClr>
                    </a:solidFill>
                  </a:tcPr>
                </a:tc>
                <a:tc>
                  <a:txBody>
                    <a:bodyPr/>
                    <a:lstStyle/>
                    <a:p>
                      <a:pPr algn="l" fontAlgn="t"/>
                      <a:r>
                        <a:rPr lang="en-US" sz="2000" u="none" strike="noStrike" dirty="0">
                          <a:solidFill>
                            <a:srgbClr val="002060"/>
                          </a:solidFill>
                          <a:effectLst/>
                          <a:latin typeface="+mn-lt"/>
                        </a:rPr>
                        <a:t>Working keeps people in physical shape.</a:t>
                      </a:r>
                      <a:endParaRPr lang="en-US" sz="2000" b="0" i="0" u="none" strike="noStrike" dirty="0">
                        <a:solidFill>
                          <a:srgbClr val="002060"/>
                        </a:solidFill>
                        <a:effectLst/>
                        <a:latin typeface="+mn-lt"/>
                      </a:endParaRPr>
                    </a:p>
                  </a:txBody>
                  <a:tcPr marL="9525" marR="9525" marT="9525" marB="0">
                    <a:lnR w="76200" cap="flat" cmpd="sng" algn="ctr">
                      <a:solidFill>
                        <a:srgbClr val="D50032"/>
                      </a:solidFill>
                      <a:prstDash val="solid"/>
                      <a:round/>
                      <a:headEnd type="none" w="med" len="med"/>
                      <a:tailEnd type="none" w="med" len="med"/>
                    </a:lnR>
                    <a:lnB w="76200" cap="flat" cmpd="sng" algn="ctr">
                      <a:solidFill>
                        <a:srgbClr val="D50032"/>
                      </a:solidFill>
                      <a:prstDash val="solid"/>
                      <a:round/>
                      <a:headEnd type="none" w="med" len="med"/>
                      <a:tailEnd type="none" w="med" len="med"/>
                    </a:lnB>
                    <a:solidFill>
                      <a:srgbClr val="778899">
                        <a:alpha val="25000"/>
                      </a:srgbClr>
                    </a:solidFill>
                  </a:tcPr>
                </a:tc>
                <a:extLst>
                  <a:ext uri="{0D108BD9-81ED-4DB2-BD59-A6C34878D82A}">
                    <a16:rowId xmlns:a16="http://schemas.microsoft.com/office/drawing/2014/main" val="622747555"/>
                  </a:ext>
                </a:extLst>
              </a:tr>
            </a:tbl>
          </a:graphicData>
        </a:graphic>
      </p:graphicFrame>
      <p:sp>
        <p:nvSpPr>
          <p:cNvPr id="18" name="TextBox 17"/>
          <p:cNvSpPr txBox="1"/>
          <p:nvPr/>
        </p:nvSpPr>
        <p:spPr>
          <a:xfrm>
            <a:off x="430527" y="17864764"/>
            <a:ext cx="10213871" cy="2246769"/>
          </a:xfrm>
          <a:prstGeom prst="rect">
            <a:avLst/>
          </a:prstGeom>
          <a:noFill/>
          <a:ln w="76200">
            <a:solidFill>
              <a:srgbClr val="D50032"/>
            </a:solidFill>
          </a:ln>
        </p:spPr>
        <p:txBody>
          <a:bodyPr wrap="square" rtlCol="0">
            <a:spAutoFit/>
          </a:bodyPr>
          <a:lstStyle/>
          <a:p>
            <a:pPr lvl="0"/>
            <a:r>
              <a:rPr lang="en-US" sz="2000" u="sng" dirty="0" smtClean="0">
                <a:solidFill>
                  <a:srgbClr val="002060"/>
                </a:solidFill>
              </a:rPr>
              <a:t>Notes:</a:t>
            </a:r>
          </a:p>
          <a:p>
            <a:r>
              <a:rPr lang="en-US" sz="2000" dirty="0" smtClean="0">
                <a:solidFill>
                  <a:srgbClr val="001E62"/>
                </a:solidFill>
              </a:rPr>
              <a:t>*Items were reported in the upper quadrant (go-zone) when comparing prevalence and impact, i.e., these items were high prevalence and high impact items.</a:t>
            </a:r>
          </a:p>
          <a:p>
            <a:r>
              <a:rPr lang="en-US" sz="2000" i="1" dirty="0" smtClean="0">
                <a:solidFill>
                  <a:srgbClr val="001E62"/>
                </a:solidFill>
              </a:rPr>
              <a:t>Italics</a:t>
            </a:r>
            <a:r>
              <a:rPr lang="en-US" sz="2000" dirty="0" smtClean="0">
                <a:solidFill>
                  <a:srgbClr val="001E62"/>
                </a:solidFill>
              </a:rPr>
              <a:t> in Tables 1-3 show items that are in the Structural Inequities Related to Work (cluster 10) or Workplace Injustices/ Exploitation (cluster 11) but also are shown grouped together as Psychological and Physical Stress [See Figure 1 and connecting arrow above]</a:t>
            </a:r>
          </a:p>
          <a:p>
            <a:r>
              <a:rPr lang="en-US" sz="2000" dirty="0" smtClean="0">
                <a:solidFill>
                  <a:srgbClr val="001E62"/>
                </a:solidFill>
              </a:rPr>
              <a:t>Colors </a:t>
            </a:r>
            <a:r>
              <a:rPr lang="en-US" sz="2000" dirty="0">
                <a:solidFill>
                  <a:srgbClr val="001E62"/>
                </a:solidFill>
              </a:rPr>
              <a:t>correspond with </a:t>
            </a:r>
            <a:r>
              <a:rPr lang="en-US" sz="2000" dirty="0" smtClean="0">
                <a:solidFill>
                  <a:srgbClr val="001E62"/>
                </a:solidFill>
              </a:rPr>
              <a:t>clusters on both Figures 1 and 2</a:t>
            </a:r>
            <a:endParaRPr lang="en-US" sz="2000" dirty="0">
              <a:solidFill>
                <a:srgbClr val="001E62"/>
              </a:solidFill>
            </a:endParaRPr>
          </a:p>
        </p:txBody>
      </p:sp>
      <p:sp>
        <p:nvSpPr>
          <p:cNvPr id="15" name="TextBox 14"/>
          <p:cNvSpPr txBox="1"/>
          <p:nvPr/>
        </p:nvSpPr>
        <p:spPr>
          <a:xfrm>
            <a:off x="21890628" y="422956"/>
            <a:ext cx="10570571" cy="13449836"/>
          </a:xfrm>
          <a:prstGeom prst="rect">
            <a:avLst/>
          </a:prstGeom>
          <a:noFill/>
          <a:ln w="76200">
            <a:solidFill>
              <a:srgbClr val="D50032"/>
            </a:solidFill>
          </a:ln>
        </p:spPr>
        <p:txBody>
          <a:bodyPr wrap="square" rtlCol="0">
            <a:spAutoFit/>
          </a:bodyPr>
          <a:lstStyle/>
          <a:p>
            <a:r>
              <a:rPr lang="en-US" sz="3200" b="1" u="sng" dirty="0" smtClean="0">
                <a:solidFill>
                  <a:srgbClr val="001E62"/>
                </a:solidFill>
              </a:rPr>
              <a:t>Abstract</a:t>
            </a:r>
          </a:p>
          <a:p>
            <a:endParaRPr lang="en-US" sz="2000" b="1" dirty="0">
              <a:solidFill>
                <a:srgbClr val="001E62"/>
              </a:solidFill>
            </a:endParaRPr>
          </a:p>
          <a:p>
            <a:r>
              <a:rPr lang="en-US" sz="2400" b="1" dirty="0" smtClean="0">
                <a:solidFill>
                  <a:srgbClr val="001E62"/>
                </a:solidFill>
              </a:rPr>
              <a:t>Concept </a:t>
            </a:r>
            <a:r>
              <a:rPr lang="en-US" sz="2400" b="1" dirty="0">
                <a:solidFill>
                  <a:srgbClr val="001E62"/>
                </a:solidFill>
              </a:rPr>
              <a:t>mapping to understand how work impacts health at the community level</a:t>
            </a:r>
            <a:endParaRPr lang="en-US" sz="2400" dirty="0">
              <a:solidFill>
                <a:srgbClr val="001E62"/>
              </a:solidFill>
            </a:endParaRPr>
          </a:p>
          <a:p>
            <a:r>
              <a:rPr lang="en-US" sz="2400" b="1" dirty="0">
                <a:solidFill>
                  <a:srgbClr val="001E62"/>
                </a:solidFill>
              </a:rPr>
              <a:t> </a:t>
            </a:r>
            <a:endParaRPr lang="en-US" sz="2400" dirty="0">
              <a:solidFill>
                <a:srgbClr val="001E62"/>
              </a:solidFill>
            </a:endParaRPr>
          </a:p>
          <a:p>
            <a:r>
              <a:rPr lang="en-US" sz="2400" b="1" dirty="0">
                <a:solidFill>
                  <a:srgbClr val="001E62"/>
                </a:solidFill>
              </a:rPr>
              <a:t>Lorraine M Conroy, ScD, CIH</a:t>
            </a:r>
            <a:r>
              <a:rPr lang="en-US" sz="2400" baseline="30000" dirty="0">
                <a:solidFill>
                  <a:srgbClr val="001E62"/>
                </a:solidFill>
              </a:rPr>
              <a:t>1</a:t>
            </a:r>
            <a:r>
              <a:rPr lang="en-US" sz="2400" dirty="0">
                <a:solidFill>
                  <a:srgbClr val="001E62"/>
                </a:solidFill>
              </a:rPr>
              <a:t>, Jennifer Hebert-</a:t>
            </a:r>
            <a:r>
              <a:rPr lang="en-US" sz="2400" dirty="0" err="1">
                <a:solidFill>
                  <a:srgbClr val="001E62"/>
                </a:solidFill>
              </a:rPr>
              <a:t>Beirne</a:t>
            </a:r>
            <a:r>
              <a:rPr lang="en-US" sz="2400" dirty="0">
                <a:solidFill>
                  <a:srgbClr val="001E62"/>
                </a:solidFill>
              </a:rPr>
              <a:t>, MPH, </a:t>
            </a:r>
            <a:r>
              <a:rPr lang="en-US" sz="2400" dirty="0" smtClean="0">
                <a:solidFill>
                  <a:srgbClr val="001E62"/>
                </a:solidFill>
              </a:rPr>
              <a:t>PhD</a:t>
            </a:r>
            <a:r>
              <a:rPr lang="en-US" sz="2400" baseline="30000" dirty="0" smtClean="0">
                <a:solidFill>
                  <a:srgbClr val="001E62"/>
                </a:solidFill>
              </a:rPr>
              <a:t>1 </a:t>
            </a:r>
            <a:r>
              <a:rPr lang="en-US" sz="2400" dirty="0">
                <a:solidFill>
                  <a:srgbClr val="001E62"/>
                </a:solidFill>
              </a:rPr>
              <a:t>Alisa </a:t>
            </a:r>
            <a:r>
              <a:rPr lang="en-US" sz="2400" dirty="0" err="1">
                <a:solidFill>
                  <a:srgbClr val="001E62"/>
                </a:solidFill>
              </a:rPr>
              <a:t>Velonis</a:t>
            </a:r>
            <a:r>
              <a:rPr lang="en-US" sz="2400" dirty="0">
                <a:solidFill>
                  <a:srgbClr val="001E62"/>
                </a:solidFill>
              </a:rPr>
              <a:t>, MPH, PhD</a:t>
            </a:r>
            <a:r>
              <a:rPr lang="en-US" sz="2400" baseline="30000" dirty="0">
                <a:solidFill>
                  <a:srgbClr val="001E62"/>
                </a:solidFill>
              </a:rPr>
              <a:t>1</a:t>
            </a:r>
            <a:r>
              <a:rPr lang="en-US" sz="2400" dirty="0">
                <a:solidFill>
                  <a:srgbClr val="001E62"/>
                </a:solidFill>
              </a:rPr>
              <a:t>, Natalie Merrick</a:t>
            </a:r>
            <a:r>
              <a:rPr lang="en-US" sz="2400" baseline="30000" dirty="0">
                <a:solidFill>
                  <a:srgbClr val="001E62"/>
                </a:solidFill>
              </a:rPr>
              <a:t>1</a:t>
            </a:r>
            <a:r>
              <a:rPr lang="en-US" sz="2400" dirty="0">
                <a:solidFill>
                  <a:srgbClr val="001E62"/>
                </a:solidFill>
              </a:rPr>
              <a:t>, Dolores Castaneda</a:t>
            </a:r>
            <a:r>
              <a:rPr lang="en-US" sz="2400" baseline="30000" dirty="0">
                <a:solidFill>
                  <a:srgbClr val="001E62"/>
                </a:solidFill>
              </a:rPr>
              <a:t>1</a:t>
            </a:r>
            <a:r>
              <a:rPr lang="en-US" sz="2400" dirty="0">
                <a:solidFill>
                  <a:srgbClr val="001E62"/>
                </a:solidFill>
              </a:rPr>
              <a:t>, </a:t>
            </a:r>
            <a:r>
              <a:rPr lang="en-US" sz="2400" dirty="0" err="1">
                <a:solidFill>
                  <a:srgbClr val="001E62"/>
                </a:solidFill>
              </a:rPr>
              <a:t>Adlaide</a:t>
            </a:r>
            <a:r>
              <a:rPr lang="en-US" sz="2400" dirty="0">
                <a:solidFill>
                  <a:srgbClr val="001E62"/>
                </a:solidFill>
              </a:rPr>
              <a:t> </a:t>
            </a:r>
            <a:r>
              <a:rPr lang="en-US" sz="2400" dirty="0" smtClean="0">
                <a:solidFill>
                  <a:srgbClr val="001E62"/>
                </a:solidFill>
              </a:rPr>
              <a:t>Holloway</a:t>
            </a:r>
            <a:r>
              <a:rPr lang="en-US" sz="2400" baseline="30000" dirty="0" smtClean="0">
                <a:solidFill>
                  <a:srgbClr val="001E62"/>
                </a:solidFill>
              </a:rPr>
              <a:t>2</a:t>
            </a:r>
            <a:r>
              <a:rPr lang="en-US" sz="2400" dirty="0" smtClean="0">
                <a:solidFill>
                  <a:srgbClr val="001E62"/>
                </a:solidFill>
              </a:rPr>
              <a:t>, </a:t>
            </a:r>
            <a:r>
              <a:rPr lang="en-US" sz="2400" dirty="0">
                <a:solidFill>
                  <a:srgbClr val="001E62"/>
                </a:solidFill>
              </a:rPr>
              <a:t>Suzanne </a:t>
            </a:r>
            <a:r>
              <a:rPr lang="en-US" sz="2400" dirty="0" smtClean="0">
                <a:solidFill>
                  <a:srgbClr val="001E62"/>
                </a:solidFill>
              </a:rPr>
              <a:t>Zoheri</a:t>
            </a:r>
            <a:r>
              <a:rPr lang="en-US" sz="2400" baseline="30000" dirty="0" smtClean="0">
                <a:solidFill>
                  <a:srgbClr val="001E62"/>
                </a:solidFill>
              </a:rPr>
              <a:t>3</a:t>
            </a:r>
            <a:r>
              <a:rPr lang="en-US" sz="2400" dirty="0" smtClean="0">
                <a:solidFill>
                  <a:srgbClr val="001E62"/>
                </a:solidFill>
              </a:rPr>
              <a:t>, </a:t>
            </a:r>
            <a:r>
              <a:rPr lang="en-US" sz="2400" dirty="0">
                <a:solidFill>
                  <a:srgbClr val="001E62"/>
                </a:solidFill>
              </a:rPr>
              <a:t>Maria </a:t>
            </a:r>
            <a:r>
              <a:rPr lang="en-US" sz="2400" dirty="0" smtClean="0">
                <a:solidFill>
                  <a:srgbClr val="001E62"/>
                </a:solidFill>
              </a:rPr>
              <a:t>Velazquez</a:t>
            </a:r>
            <a:r>
              <a:rPr lang="en-US" sz="2400" baseline="30000" dirty="0" smtClean="0">
                <a:solidFill>
                  <a:srgbClr val="001E62"/>
                </a:solidFill>
              </a:rPr>
              <a:t>4</a:t>
            </a:r>
            <a:r>
              <a:rPr lang="en-US" sz="2400" dirty="0" smtClean="0">
                <a:solidFill>
                  <a:srgbClr val="001E62"/>
                </a:solidFill>
              </a:rPr>
              <a:t>, </a:t>
            </a:r>
            <a:r>
              <a:rPr lang="en-US" sz="2400" dirty="0">
                <a:solidFill>
                  <a:srgbClr val="001E62"/>
                </a:solidFill>
              </a:rPr>
              <a:t>Yvette </a:t>
            </a:r>
            <a:r>
              <a:rPr lang="en-US" sz="2400" dirty="0" err="1">
                <a:solidFill>
                  <a:srgbClr val="001E62"/>
                </a:solidFill>
              </a:rPr>
              <a:t>Castañeda</a:t>
            </a:r>
            <a:r>
              <a:rPr lang="en-US" sz="2400" dirty="0">
                <a:solidFill>
                  <a:srgbClr val="001E62"/>
                </a:solidFill>
              </a:rPr>
              <a:t>, MPH, PhD </a:t>
            </a:r>
            <a:r>
              <a:rPr lang="en-US" sz="2400" dirty="0" smtClean="0">
                <a:solidFill>
                  <a:srgbClr val="001E62"/>
                </a:solidFill>
              </a:rPr>
              <a:t>candidate</a:t>
            </a:r>
            <a:r>
              <a:rPr lang="en-US" sz="2400" baseline="30000" dirty="0" smtClean="0">
                <a:solidFill>
                  <a:srgbClr val="001E62"/>
                </a:solidFill>
              </a:rPr>
              <a:t>5</a:t>
            </a:r>
            <a:r>
              <a:rPr lang="en-US" sz="2400" dirty="0" smtClean="0">
                <a:solidFill>
                  <a:srgbClr val="001E62"/>
                </a:solidFill>
              </a:rPr>
              <a:t>, </a:t>
            </a:r>
            <a:r>
              <a:rPr lang="en-US" sz="2400" dirty="0">
                <a:solidFill>
                  <a:srgbClr val="001E62"/>
                </a:solidFill>
              </a:rPr>
              <a:t>Teresa </a:t>
            </a:r>
            <a:r>
              <a:rPr lang="en-US" sz="2400" dirty="0" smtClean="0">
                <a:solidFill>
                  <a:srgbClr val="001E62"/>
                </a:solidFill>
              </a:rPr>
              <a:t>Berumen</a:t>
            </a:r>
            <a:r>
              <a:rPr lang="en-US" sz="2400" baseline="30000" dirty="0" smtClean="0">
                <a:solidFill>
                  <a:srgbClr val="001E62"/>
                </a:solidFill>
              </a:rPr>
              <a:t>3</a:t>
            </a:r>
            <a:r>
              <a:rPr lang="en-US" sz="2400" dirty="0" smtClean="0">
                <a:solidFill>
                  <a:srgbClr val="001E62"/>
                </a:solidFill>
              </a:rPr>
              <a:t>, </a:t>
            </a:r>
            <a:r>
              <a:rPr lang="en-US" sz="2400" dirty="0">
                <a:solidFill>
                  <a:srgbClr val="001E62"/>
                </a:solidFill>
              </a:rPr>
              <a:t>Melissa Chrusfield</a:t>
            </a:r>
            <a:r>
              <a:rPr lang="en-US" sz="2400" baseline="30000" dirty="0">
                <a:solidFill>
                  <a:srgbClr val="001E62"/>
                </a:solidFill>
              </a:rPr>
              <a:t>1</a:t>
            </a:r>
            <a:r>
              <a:rPr lang="en-US" sz="2400" dirty="0">
                <a:solidFill>
                  <a:srgbClr val="001E62"/>
                </a:solidFill>
              </a:rPr>
              <a:t>, Patricia </a:t>
            </a:r>
            <a:r>
              <a:rPr lang="en-US" sz="2400" dirty="0" smtClean="0">
                <a:solidFill>
                  <a:srgbClr val="001E62"/>
                </a:solidFill>
              </a:rPr>
              <a:t>Pereda</a:t>
            </a:r>
            <a:r>
              <a:rPr lang="en-US" sz="2400" baseline="30000" dirty="0" smtClean="0">
                <a:solidFill>
                  <a:srgbClr val="001E62"/>
                </a:solidFill>
              </a:rPr>
              <a:t>4</a:t>
            </a:r>
            <a:r>
              <a:rPr lang="en-US" sz="2400" dirty="0" smtClean="0">
                <a:solidFill>
                  <a:srgbClr val="001E62"/>
                </a:solidFill>
              </a:rPr>
              <a:t>, </a:t>
            </a:r>
            <a:r>
              <a:rPr lang="en-US" sz="2400" dirty="0">
                <a:solidFill>
                  <a:srgbClr val="001E62"/>
                </a:solidFill>
              </a:rPr>
              <a:t>Linda </a:t>
            </a:r>
            <a:r>
              <a:rPr lang="en-US" sz="2400" dirty="0" err="1">
                <a:solidFill>
                  <a:srgbClr val="001E62"/>
                </a:solidFill>
              </a:rPr>
              <a:t>Forst</a:t>
            </a:r>
            <a:r>
              <a:rPr lang="en-US" sz="2400" dirty="0">
                <a:solidFill>
                  <a:srgbClr val="001E62"/>
                </a:solidFill>
              </a:rPr>
              <a:t>, MD, MPH</a:t>
            </a:r>
            <a:r>
              <a:rPr lang="en-US" sz="2400" baseline="30000" dirty="0">
                <a:solidFill>
                  <a:srgbClr val="001E62"/>
                </a:solidFill>
              </a:rPr>
              <a:t>1</a:t>
            </a:r>
            <a:r>
              <a:rPr lang="en-US" sz="2400" dirty="0">
                <a:solidFill>
                  <a:srgbClr val="001E62"/>
                </a:solidFill>
              </a:rPr>
              <a:t>, </a:t>
            </a:r>
            <a:r>
              <a:rPr lang="en-US" sz="2400" dirty="0" err="1">
                <a:solidFill>
                  <a:srgbClr val="001E62"/>
                </a:solidFill>
              </a:rPr>
              <a:t>Preethi</a:t>
            </a:r>
            <a:r>
              <a:rPr lang="en-US" sz="2400" dirty="0">
                <a:solidFill>
                  <a:srgbClr val="001E62"/>
                </a:solidFill>
              </a:rPr>
              <a:t> </a:t>
            </a:r>
            <a:r>
              <a:rPr lang="en-US" sz="2400" dirty="0" err="1">
                <a:solidFill>
                  <a:srgbClr val="001E62"/>
                </a:solidFill>
              </a:rPr>
              <a:t>Pratap</a:t>
            </a:r>
            <a:r>
              <a:rPr lang="en-US" sz="2400" dirty="0">
                <a:solidFill>
                  <a:srgbClr val="001E62"/>
                </a:solidFill>
              </a:rPr>
              <a:t>, </a:t>
            </a:r>
            <a:r>
              <a:rPr lang="en-US" sz="2400" dirty="0" smtClean="0">
                <a:solidFill>
                  <a:srgbClr val="001E62"/>
                </a:solidFill>
              </a:rPr>
              <a:t>PhD</a:t>
            </a:r>
            <a:r>
              <a:rPr lang="en-US" sz="2400" baseline="30000" dirty="0" smtClean="0">
                <a:solidFill>
                  <a:srgbClr val="001E62"/>
                </a:solidFill>
              </a:rPr>
              <a:t>1</a:t>
            </a:r>
            <a:r>
              <a:rPr lang="en-US" sz="2400" dirty="0" smtClean="0">
                <a:solidFill>
                  <a:srgbClr val="001E62"/>
                </a:solidFill>
              </a:rPr>
              <a:t>, </a:t>
            </a:r>
            <a:r>
              <a:rPr lang="en-US" sz="2400" dirty="0">
                <a:solidFill>
                  <a:srgbClr val="001E62"/>
                </a:solidFill>
              </a:rPr>
              <a:t>and Kathleen </a:t>
            </a:r>
            <a:r>
              <a:rPr lang="en-US" sz="2400" dirty="0" err="1">
                <a:solidFill>
                  <a:srgbClr val="001E62"/>
                </a:solidFill>
              </a:rPr>
              <a:t>Rospenda</a:t>
            </a:r>
            <a:r>
              <a:rPr lang="en-US" sz="2400" dirty="0">
                <a:solidFill>
                  <a:srgbClr val="001E62"/>
                </a:solidFill>
              </a:rPr>
              <a:t>, </a:t>
            </a:r>
            <a:r>
              <a:rPr lang="en-US" sz="2400" dirty="0" smtClean="0">
                <a:solidFill>
                  <a:srgbClr val="001E62"/>
                </a:solidFill>
              </a:rPr>
              <a:t>PhD</a:t>
            </a:r>
            <a:r>
              <a:rPr lang="en-US" sz="2400" baseline="30000" dirty="0" smtClean="0">
                <a:solidFill>
                  <a:srgbClr val="001E62"/>
                </a:solidFill>
              </a:rPr>
              <a:t>6</a:t>
            </a:r>
            <a:r>
              <a:rPr lang="en-US" sz="2400" dirty="0" smtClean="0">
                <a:solidFill>
                  <a:srgbClr val="001E62"/>
                </a:solidFill>
              </a:rPr>
              <a:t>, </a:t>
            </a:r>
            <a:r>
              <a:rPr lang="en-US" sz="2400" dirty="0">
                <a:solidFill>
                  <a:srgbClr val="001E62"/>
                </a:solidFill>
              </a:rPr>
              <a:t>(1)University of Illinois at </a:t>
            </a:r>
            <a:r>
              <a:rPr lang="en-US" sz="2400" dirty="0" smtClean="0">
                <a:solidFill>
                  <a:srgbClr val="001E62"/>
                </a:solidFill>
              </a:rPr>
              <a:t>Chicago School of Public Health, </a:t>
            </a:r>
            <a:r>
              <a:rPr lang="en-US" sz="2400" dirty="0">
                <a:solidFill>
                  <a:srgbClr val="001E62"/>
                </a:solidFill>
              </a:rPr>
              <a:t>Chicago, IL, </a:t>
            </a:r>
            <a:r>
              <a:rPr lang="en-US" sz="2400" dirty="0" smtClean="0">
                <a:solidFill>
                  <a:srgbClr val="001E62"/>
                </a:solidFill>
              </a:rPr>
              <a:t>(2)Sinai </a:t>
            </a:r>
            <a:r>
              <a:rPr lang="en-US" sz="2400" dirty="0">
                <a:solidFill>
                  <a:srgbClr val="001E62"/>
                </a:solidFill>
              </a:rPr>
              <a:t>Urban Health Institute, Chicago, IL, </a:t>
            </a:r>
            <a:r>
              <a:rPr lang="en-US" sz="2400" dirty="0" smtClean="0">
                <a:solidFill>
                  <a:srgbClr val="001E62"/>
                </a:solidFill>
              </a:rPr>
              <a:t>(3)St</a:t>
            </a:r>
            <a:r>
              <a:rPr lang="en-US" sz="2400" dirty="0">
                <a:solidFill>
                  <a:srgbClr val="001E62"/>
                </a:solidFill>
              </a:rPr>
              <a:t>. Anthony Hospital- Chicago, Chicago, IL, </a:t>
            </a:r>
            <a:r>
              <a:rPr lang="en-US" sz="2400" dirty="0" smtClean="0">
                <a:solidFill>
                  <a:srgbClr val="001E62"/>
                </a:solidFill>
              </a:rPr>
              <a:t>(4)</a:t>
            </a:r>
            <a:r>
              <a:rPr lang="en-US" sz="2400" dirty="0" err="1" smtClean="0">
                <a:solidFill>
                  <a:srgbClr val="001E62"/>
                </a:solidFill>
              </a:rPr>
              <a:t>Telpochcalli</a:t>
            </a:r>
            <a:r>
              <a:rPr lang="en-US" sz="2400" dirty="0" smtClean="0">
                <a:solidFill>
                  <a:srgbClr val="001E62"/>
                </a:solidFill>
              </a:rPr>
              <a:t> </a:t>
            </a:r>
            <a:r>
              <a:rPr lang="en-US" sz="2400" dirty="0">
                <a:solidFill>
                  <a:srgbClr val="001E62"/>
                </a:solidFill>
              </a:rPr>
              <a:t>Community Education Project, Chicago, IL, </a:t>
            </a:r>
            <a:r>
              <a:rPr lang="en-US" sz="2400" dirty="0" smtClean="0">
                <a:solidFill>
                  <a:srgbClr val="001E62"/>
                </a:solidFill>
              </a:rPr>
              <a:t>(5)University </a:t>
            </a:r>
            <a:r>
              <a:rPr lang="en-US" sz="2400" dirty="0">
                <a:solidFill>
                  <a:srgbClr val="001E62"/>
                </a:solidFill>
              </a:rPr>
              <a:t>of Illinois at Urbana Champaign, Champaign, </a:t>
            </a:r>
            <a:r>
              <a:rPr lang="en-US" sz="2400" dirty="0" smtClean="0">
                <a:solidFill>
                  <a:srgbClr val="001E62"/>
                </a:solidFill>
              </a:rPr>
              <a:t>IL, (6)University </a:t>
            </a:r>
            <a:r>
              <a:rPr lang="en-US" sz="2400" dirty="0">
                <a:solidFill>
                  <a:srgbClr val="001E62"/>
                </a:solidFill>
              </a:rPr>
              <a:t>of Illinois at Chicago College of Medicine, Chicago, IL,</a:t>
            </a:r>
            <a:endParaRPr lang="en-US" sz="2400" dirty="0">
              <a:solidFill>
                <a:srgbClr val="001E62"/>
              </a:solidFill>
            </a:endParaRPr>
          </a:p>
          <a:p>
            <a:r>
              <a:rPr lang="en-US" sz="2400" i="1" dirty="0">
                <a:solidFill>
                  <a:srgbClr val="001E62"/>
                </a:solidFill>
              </a:rPr>
              <a:t> </a:t>
            </a:r>
            <a:endParaRPr lang="en-US" sz="2400" dirty="0">
              <a:solidFill>
                <a:srgbClr val="001E62"/>
              </a:solidFill>
            </a:endParaRPr>
          </a:p>
          <a:p>
            <a:r>
              <a:rPr lang="en-US" sz="2400" i="1" dirty="0">
                <a:solidFill>
                  <a:srgbClr val="001E62"/>
                </a:solidFill>
              </a:rPr>
              <a:t>Objective</a:t>
            </a:r>
            <a:r>
              <a:rPr lang="en-US" sz="2400" dirty="0">
                <a:solidFill>
                  <a:srgbClr val="001E62"/>
                </a:solidFill>
              </a:rPr>
              <a:t>: As part of a community-based participatory research (CBPR) project examining precarious employment and health, academic and community researchers used Concept Mapping (CM) to explore how residents in two high hardship neighborhoods perceive the impact of work on health.  </a:t>
            </a:r>
          </a:p>
          <a:p>
            <a:r>
              <a:rPr lang="en-US" sz="2400" dirty="0">
                <a:solidFill>
                  <a:srgbClr val="001E62"/>
                </a:solidFill>
              </a:rPr>
              <a:t> </a:t>
            </a:r>
          </a:p>
          <a:p>
            <a:r>
              <a:rPr lang="en-US" sz="2400" i="1" dirty="0">
                <a:solidFill>
                  <a:srgbClr val="001E62"/>
                </a:solidFill>
              </a:rPr>
              <a:t>Methods</a:t>
            </a:r>
            <a:r>
              <a:rPr lang="en-US" sz="2400" dirty="0">
                <a:solidFill>
                  <a:srgbClr val="001E62"/>
                </a:solidFill>
              </a:rPr>
              <a:t>: Between January and May 2017, 282 individuals who live or worked in two contiguous Chicago neighborhoods were engaged in CM brainstorming, sorting, and rating activities. Multidimensional scaling and hierarchical cluster analysis were applied, and findings were interpreted by a community-academic partnership.</a:t>
            </a:r>
          </a:p>
          <a:p>
            <a:r>
              <a:rPr lang="en-US" sz="2400" dirty="0">
                <a:solidFill>
                  <a:srgbClr val="001E62"/>
                </a:solidFill>
              </a:rPr>
              <a:t> </a:t>
            </a:r>
          </a:p>
          <a:p>
            <a:r>
              <a:rPr lang="en-US" sz="2400" i="1" dirty="0">
                <a:solidFill>
                  <a:srgbClr val="001E62"/>
                </a:solidFill>
              </a:rPr>
              <a:t>Results</a:t>
            </a:r>
            <a:r>
              <a:rPr lang="en-US" sz="2400" dirty="0">
                <a:solidFill>
                  <a:srgbClr val="001E62"/>
                </a:solidFill>
              </a:rPr>
              <a:t>: Brainstorming resulted in 55 unique ways that work impacts health, each of which were rated on its perceived impact on health and prevalence in the neighborhood. Three major themes emerged: Positive Aspects of Work, Structural Injustices and Workplace Injustices. Stress emerged as a salient, multidimensional, cross cutting subtheme. </a:t>
            </a:r>
          </a:p>
          <a:p>
            <a:r>
              <a:rPr lang="en-US" sz="2400" dirty="0">
                <a:solidFill>
                  <a:srgbClr val="001E62"/>
                </a:solidFill>
              </a:rPr>
              <a:t> </a:t>
            </a:r>
          </a:p>
          <a:p>
            <a:r>
              <a:rPr lang="en-US" sz="2400" i="1" dirty="0">
                <a:solidFill>
                  <a:srgbClr val="001E62"/>
                </a:solidFill>
              </a:rPr>
              <a:t>Conclusion</a:t>
            </a:r>
            <a:r>
              <a:rPr lang="en-US" sz="2400" dirty="0">
                <a:solidFill>
                  <a:srgbClr val="001E62"/>
                </a:solidFill>
              </a:rPr>
              <a:t>: CM can be a useful CBPR method to uncover community perceptions regarding ways in which work impacts health.  These findings provide critical insight into the mechanisms through which work influences health, providing a basis for community-driven interventions that can be aligned toward sustainable community health development</a:t>
            </a:r>
            <a:r>
              <a:rPr lang="en-US" sz="2400" dirty="0" smtClean="0">
                <a:solidFill>
                  <a:srgbClr val="001E62"/>
                </a:solidFill>
              </a:rPr>
              <a:t>.</a:t>
            </a:r>
            <a:endParaRPr lang="en-US" sz="2000" dirty="0">
              <a:solidFill>
                <a:srgbClr val="001E62"/>
              </a:solidFill>
            </a:endParaRPr>
          </a:p>
        </p:txBody>
      </p:sp>
      <p:sp>
        <p:nvSpPr>
          <p:cNvPr id="17" name="TextBox 16"/>
          <p:cNvSpPr txBox="1"/>
          <p:nvPr/>
        </p:nvSpPr>
        <p:spPr>
          <a:xfrm>
            <a:off x="21890627" y="14140394"/>
            <a:ext cx="10570571" cy="3023656"/>
          </a:xfrm>
          <a:prstGeom prst="rect">
            <a:avLst/>
          </a:prstGeom>
          <a:noFill/>
          <a:ln w="76200">
            <a:solidFill>
              <a:srgbClr val="D50032"/>
            </a:solidFill>
          </a:ln>
        </p:spPr>
        <p:txBody>
          <a:bodyPr wrap="square" rtlCol="0">
            <a:noAutofit/>
          </a:bodyPr>
          <a:lstStyle/>
          <a:p>
            <a:pPr lvl="0"/>
            <a:r>
              <a:rPr lang="en-US" sz="3200" u="sng" dirty="0" smtClean="0">
                <a:solidFill>
                  <a:srgbClr val="002060"/>
                </a:solidFill>
              </a:rPr>
              <a:t>Want More Information?</a:t>
            </a:r>
            <a:endParaRPr lang="en-US" sz="3200" u="sng" dirty="0" smtClean="0">
              <a:solidFill>
                <a:srgbClr val="002060"/>
              </a:solidFill>
            </a:endParaRPr>
          </a:p>
          <a:p>
            <a:pPr lvl="0"/>
            <a:endParaRPr lang="en-US" dirty="0" smtClean="0">
              <a:solidFill>
                <a:srgbClr val="001E62"/>
              </a:solidFill>
            </a:endParaRPr>
          </a:p>
          <a:p>
            <a:pPr lvl="0"/>
            <a:r>
              <a:rPr lang="en-US" dirty="0" smtClean="0">
                <a:solidFill>
                  <a:srgbClr val="001E62"/>
                </a:solidFill>
              </a:rPr>
              <a:t>.				</a:t>
            </a:r>
            <a:r>
              <a:rPr lang="en-US" sz="2000" dirty="0" smtClean="0">
                <a:solidFill>
                  <a:srgbClr val="001E62"/>
                </a:solidFill>
              </a:rPr>
              <a:t>Visit our website and subscribe to our newsletter at:</a:t>
            </a:r>
          </a:p>
          <a:p>
            <a:pPr lvl="0"/>
            <a:r>
              <a:rPr lang="en-US" sz="2000" dirty="0">
                <a:solidFill>
                  <a:srgbClr val="001E62"/>
                </a:solidFill>
              </a:rPr>
              <a:t>	</a:t>
            </a:r>
            <a:r>
              <a:rPr lang="en-US" sz="2000" dirty="0" smtClean="0">
                <a:solidFill>
                  <a:srgbClr val="001E62"/>
                </a:solidFill>
              </a:rPr>
              <a:t>				</a:t>
            </a:r>
            <a:r>
              <a:rPr lang="en-US" sz="2000" dirty="0" smtClean="0">
                <a:solidFill>
                  <a:srgbClr val="001E62"/>
                </a:solidFill>
              </a:rPr>
              <a:t>  </a:t>
            </a:r>
            <a:r>
              <a:rPr lang="en-US" sz="2000" dirty="0" smtClean="0">
                <a:solidFill>
                  <a:srgbClr val="001E62"/>
                </a:solidFill>
                <a:hlinkClick r:id="rId2"/>
              </a:rPr>
              <a:t>http://publichealth.uic.edu/healthywork</a:t>
            </a:r>
            <a:endParaRPr lang="en-US" sz="2000" dirty="0" smtClean="0">
              <a:solidFill>
                <a:srgbClr val="001E62"/>
              </a:solidFill>
            </a:endParaRPr>
          </a:p>
          <a:p>
            <a:pPr lvl="0"/>
            <a:endParaRPr lang="en-US" sz="2000" dirty="0" smtClean="0">
              <a:solidFill>
                <a:srgbClr val="001E62"/>
              </a:solidFill>
            </a:endParaRPr>
          </a:p>
          <a:p>
            <a:pPr lvl="0"/>
            <a:r>
              <a:rPr lang="en-US" sz="2000" dirty="0" smtClean="0">
                <a:solidFill>
                  <a:srgbClr val="001E62"/>
                </a:solidFill>
              </a:rPr>
              <a:t>	</a:t>
            </a:r>
            <a:r>
              <a:rPr lang="en-US" sz="2000" dirty="0">
                <a:solidFill>
                  <a:srgbClr val="001E62"/>
                </a:solidFill>
              </a:rPr>
              <a:t>	</a:t>
            </a:r>
            <a:r>
              <a:rPr lang="en-US" sz="2000" dirty="0" smtClean="0">
                <a:solidFill>
                  <a:srgbClr val="001E62"/>
                </a:solidFill>
              </a:rPr>
              <a:t>		Send us an email at:  healthywork@uic.edu</a:t>
            </a:r>
            <a:endParaRPr lang="en-US" sz="2000" dirty="0">
              <a:solidFill>
                <a:srgbClr val="001E62"/>
              </a:solidFill>
            </a:endParaRPr>
          </a:p>
          <a:p>
            <a:endParaRPr lang="en-US" sz="2000" dirty="0" smtClean="0">
              <a:solidFill>
                <a:srgbClr val="001E62"/>
              </a:solidFill>
            </a:endParaRPr>
          </a:p>
          <a:p>
            <a:r>
              <a:rPr lang="en-US" sz="2000" dirty="0">
                <a:solidFill>
                  <a:srgbClr val="001E62"/>
                </a:solidFill>
              </a:rPr>
              <a:t>	</a:t>
            </a:r>
            <a:r>
              <a:rPr lang="en-US" sz="2000" dirty="0" smtClean="0">
                <a:solidFill>
                  <a:srgbClr val="001E62"/>
                </a:solidFill>
              </a:rPr>
              <a:t>			Give us a call at 312-996-2583</a:t>
            </a:r>
            <a:endParaRPr lang="en-US" sz="2000" dirty="0">
              <a:solidFill>
                <a:srgbClr val="001E62"/>
              </a:solidFill>
            </a:endParaRPr>
          </a:p>
        </p:txBody>
      </p:sp>
      <p:pic>
        <p:nvPicPr>
          <p:cNvPr id="19" name="Picture 4" descr="Image result for computer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92746" y="15028681"/>
            <a:ext cx="1023937" cy="1023937"/>
          </a:xfrm>
          <a:prstGeom prst="rect">
            <a:avLst/>
          </a:prstGeom>
          <a:noFill/>
          <a:extLst>
            <a:ext uri="{909E8E84-426E-40dd-AFC4-6F175D3DCCD1}">
              <a14:hiddenFill xmlns:a14="http://schemas.microsoft.com/office/drawing/2010/main" xmlns="">
                <a:solidFill>
                  <a:srgbClr val="FFFFFF"/>
                </a:solidFill>
              </a14:hiddenFill>
            </a:ext>
          </a:extLst>
        </p:spPr>
      </p:pic>
      <p:pic>
        <p:nvPicPr>
          <p:cNvPr id="20" name="Picture 6" descr="Image result for phon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791196" y="16328576"/>
            <a:ext cx="725487" cy="661230"/>
          </a:xfrm>
          <a:prstGeom prst="rect">
            <a:avLst/>
          </a:prstGeom>
          <a:noFill/>
          <a:extLst>
            <a:ext uri="{909E8E84-426E-40dd-AFC4-6F175D3DCCD1}">
              <a14:hiddenFill xmlns:a14="http://schemas.microsoft.com/office/drawing/2010/main" xmlns="">
                <a:solidFill>
                  <a:srgbClr val="FFFFFF"/>
                </a:solidFill>
              </a14:hiddenFill>
            </a:ext>
          </a:extLst>
        </p:spPr>
      </p:pic>
      <p:cxnSp>
        <p:nvCxnSpPr>
          <p:cNvPr id="22" name="Curved Connector 21"/>
          <p:cNvCxnSpPr/>
          <p:nvPr/>
        </p:nvCxnSpPr>
        <p:spPr>
          <a:xfrm rot="16200000" flipH="1">
            <a:off x="6008278" y="13644500"/>
            <a:ext cx="6991476" cy="4268451"/>
          </a:xfrm>
          <a:prstGeom prst="curvedConnector3">
            <a:avLst>
              <a:gd name="adj1" fmla="val 50000"/>
            </a:avLst>
          </a:prstGeom>
          <a:ln w="28575">
            <a:solidFill>
              <a:srgbClr val="D50032"/>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5" name="Picture 3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5358" y="20312463"/>
            <a:ext cx="5570977" cy="1522628"/>
          </a:xfrm>
          <a:prstGeom prst="rect">
            <a:avLst/>
          </a:prstGeom>
        </p:spPr>
      </p:pic>
    </p:spTree>
    <p:extLst>
      <p:ext uri="{BB962C8B-B14F-4D97-AF65-F5344CB8AC3E}">
        <p14:creationId xmlns:p14="http://schemas.microsoft.com/office/powerpoint/2010/main" val="4171157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587</TotalTime>
  <Words>1265</Words>
  <Application>Microsoft Office PowerPoint</Application>
  <PresentationFormat>Custom</PresentationFormat>
  <Paragraphs>166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Conroy, Lorraine M</dc:creator>
  <cp:lastModifiedBy>Conroy, Lorraine M</cp:lastModifiedBy>
  <cp:revision>29</cp:revision>
  <cp:lastPrinted>2018-11-07T23:23:48Z</cp:lastPrinted>
  <dcterms:created xsi:type="dcterms:W3CDTF">2018-11-06T22:08:29Z</dcterms:created>
  <dcterms:modified xsi:type="dcterms:W3CDTF">2018-11-07T23:41:02Z</dcterms:modified>
</cp:coreProperties>
</file>